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2107E-F893-4375-8858-578ECA04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338E0-C74C-48CF-B821-F397D98A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92F21-14BB-49A5-B1DC-837935E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B6FFE-6294-4F91-9588-88E809E7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17BA2-BDD7-45F5-844D-AA2BA7C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436CC-F38B-4594-809F-51F98201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AE3E-1050-4055-8AD9-5AA2B76F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2AAC-E524-4B0A-A84B-A3094EF6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B9AA9-A6BC-475A-8070-3B11B46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0464-4240-4A99-8EA1-5E4A2531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945AEA-39D7-473E-91CE-2056BB07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F9E02-A279-4D26-863E-880296A9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6AAC8-A444-4A21-A780-0927760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8C1C3-F292-45DA-BEA5-CC42719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F3C4-BD7C-4D41-ABC3-5C004937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AC91-7D7B-4151-8137-8047CBC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2782C-C4E4-4261-9558-4C6B3595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503D5-9F10-4B46-9219-379B871F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4C545-E5CC-4FA0-B282-D9C12614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82C6-263F-46E4-A76B-CD68B167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66A6-3A5E-4464-B03E-DADEB77B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DBF48-AE3E-4584-B2F4-1CC72CE7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D1F60-1AB3-4162-98EB-DF1E122E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041F6-4F55-4FA0-9C62-98A88946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E6E56-73CD-4CBD-97D9-C4D4C60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7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8426-F977-45B1-B46E-BAFE60FB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B1CDC-8340-4388-8EBF-D809B59B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1C1AE-47CF-4D3F-A3A6-10F3BE61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492C2-76A8-4EB5-B6B2-CC01FD31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076AA-0590-4794-9DEC-CE1BA75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0F656-3390-4EFB-B3AC-4253B77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D1425-6498-411E-A420-AE8C979C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D7B09-499C-4011-8823-D73FA987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002B5-D382-4189-9F63-FB163CFD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2900BD-DC39-4837-BD94-CA8E83FCA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3992C-A879-4071-A32C-0A043F6D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4E88E3-AD06-4B00-A9CA-C97DF658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19319-F20F-4FBB-A402-B31FE564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0815C-9B08-48B6-B624-71452FC2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559B8-C3C8-4EC7-8E97-482AB6ED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8C3F1-23A8-4BA5-9871-3E0E6922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27D0E-7F25-497F-82A0-9905D264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468BE-AAEF-4D6F-A29A-09FF3B31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3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6CFE70-667E-4078-94AD-85F9D46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5FA34B-4F85-40D7-9855-60DA77E2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582F0-D2D9-4A9A-8FC3-435FBA0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4BC9-EAFE-4410-B41E-B9DE019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08A3E-4976-4526-B01D-7CA672FA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B86A6-AECE-49E9-8F5B-086B2BFCF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EE165-6489-43D2-8556-2E41179D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DF5DD-3CFD-4CC4-9D15-57DF2F34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5460-CDBF-43E2-94FB-E479C5C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D29C-9D4F-425B-BD23-02B41B67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E9DAA-F826-4ADE-BF6A-7EA2EA69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9A98-E356-4515-971A-EBF6E459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D704E-AD41-47DD-ADA3-D13271C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A36BE-E506-4D04-B987-D87BA44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53E3C-8BD2-44A5-866C-C406CCF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D11EB-F042-4691-9C26-317C2BF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3CAF-77BC-49ED-9521-A6BB0568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67CC-3CFB-49C4-AA7A-F59F037FF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18C9-4BB4-4918-B91B-454CEA4F5DC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233E-B330-4B0A-8B1E-3BE9A8A5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B1597-0DFB-4F5A-9893-232E59EA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8DE9CF-5991-4FF1-A818-09B31CF94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338" y="2483428"/>
            <a:ext cx="9914517" cy="1080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cap="none" dirty="0">
                <a:latin typeface="Consolas" panose="020B0609020204030204" pitchFamily="49" charset="0"/>
              </a:rPr>
              <a:t>A Capacity Controllable </a:t>
            </a:r>
            <a:r>
              <a:rPr lang="en-US" altLang="ko-KR" sz="2400" b="1" dirty="0">
                <a:latin typeface="Consolas" panose="020B0609020204030204" pitchFamily="49" charset="0"/>
              </a:rPr>
              <a:t>RDH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cap="none" dirty="0">
                <a:latin typeface="Consolas" panose="020B0609020204030204" pitchFamily="49" charset="0"/>
              </a:rPr>
              <a:t>Technol. for H.264/AVC </a:t>
            </a:r>
            <a:br>
              <a:rPr lang="en-US" altLang="ko-KR" sz="2400" b="1" cap="none" dirty="0">
                <a:latin typeface="Consolas" panose="020B0609020204030204" pitchFamily="49" charset="0"/>
              </a:rPr>
            </a:br>
            <a:r>
              <a:rPr lang="en-US" altLang="ko-KR" sz="2400" b="1" cap="none" dirty="0">
                <a:latin typeface="Consolas" panose="020B0609020204030204" pitchFamily="49" charset="0"/>
              </a:rPr>
              <a:t>Based on Compensational Code Mapping</a:t>
            </a:r>
            <a:endParaRPr lang="ko-KR" altLang="en-US" sz="2400" b="1" cap="none" dirty="0">
              <a:latin typeface="Consolas" panose="020B0609020204030204" pitchFamily="49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9CAEB0F-8EB9-4B52-9603-85278AFABEA7}"/>
              </a:ext>
            </a:extLst>
          </p:cNvPr>
          <p:cNvSpPr txBox="1">
            <a:spLocks/>
          </p:cNvSpPr>
          <p:nvPr/>
        </p:nvSpPr>
        <p:spPr>
          <a:xfrm>
            <a:off x="767338" y="4331278"/>
            <a:ext cx="9914517" cy="545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ICGHIT2022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9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74EBEC8-D3CC-4D02-8BDC-92B6D2312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0365" y="-406898"/>
            <a:ext cx="1635604" cy="5727924"/>
          </a:xfrm>
          <a:prstGeom prst="bentConnector3">
            <a:avLst>
              <a:gd name="adj1" fmla="val -13976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37075F-FEFA-4981-816F-FB80CD0AB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02603"/>
              </p:ext>
            </p:extLst>
          </p:nvPr>
        </p:nvGraphicFramePr>
        <p:xfrm>
          <a:off x="6140350" y="3331058"/>
          <a:ext cx="5456817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400">
                  <a:extLst>
                    <a:ext uri="{9D8B030D-6E8A-4147-A177-3AD203B41FA5}">
                      <a16:colId xmlns:a16="http://schemas.microsoft.com/office/drawing/2014/main" val="769838395"/>
                    </a:ext>
                  </a:extLst>
                </a:gridCol>
                <a:gridCol w="819165">
                  <a:extLst>
                    <a:ext uri="{9D8B030D-6E8A-4147-A177-3AD203B41FA5}">
                      <a16:colId xmlns:a16="http://schemas.microsoft.com/office/drawing/2014/main" val="1135438714"/>
                    </a:ext>
                  </a:extLst>
                </a:gridCol>
                <a:gridCol w="613089">
                  <a:extLst>
                    <a:ext uri="{9D8B030D-6E8A-4147-A177-3AD203B41FA5}">
                      <a16:colId xmlns:a16="http://schemas.microsoft.com/office/drawing/2014/main" val="2150887817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640362598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3724019989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2879522610"/>
                    </a:ext>
                  </a:extLst>
                </a:gridCol>
                <a:gridCol w="637485">
                  <a:extLst>
                    <a:ext uri="{9D8B030D-6E8A-4147-A177-3AD203B41FA5}">
                      <a16:colId xmlns:a16="http://schemas.microsoft.com/office/drawing/2014/main" val="906904673"/>
                    </a:ext>
                  </a:extLst>
                </a:gridCol>
                <a:gridCol w="637485">
                  <a:extLst>
                    <a:ext uri="{9D8B030D-6E8A-4147-A177-3AD203B41FA5}">
                      <a16:colId xmlns:a16="http://schemas.microsoft.com/office/drawing/2014/main" val="2930354112"/>
                    </a:ext>
                  </a:extLst>
                </a:gridCol>
              </a:tblGrid>
              <a:tr h="50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Video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Performance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effectLst/>
                        </a:rPr>
                        <a:t>Method</a:t>
                      </a:r>
                      <a:endParaRPr lang="ko-KR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Quantization Parameter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Average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1896783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24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22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20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18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27657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Bridge(close)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31.51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40.69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35.17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018567"/>
                  </a:ext>
                </a:extLst>
              </a:tr>
              <a:tr h="34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31.08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32.29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36.24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40.38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35.00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6633"/>
                  </a:ext>
                </a:extLst>
              </a:tr>
              <a:tr h="89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58845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312909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Coastguard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30.72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35.70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34.37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988706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30.49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32.74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102000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2.57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2.61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854096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3.00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3.01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477743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Hall monitor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29.55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31.84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32.89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32.65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40150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29.59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31.64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30188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2.19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366382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045001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Mobile</a:t>
                      </a:r>
                      <a:endParaRPr lang="ko-KR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33.58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35.32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38.28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39.84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36.76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642831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35.16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39.80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036173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FPP</a:t>
                      </a:r>
                      <a:endParaRPr lang="ko-KR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924051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[7]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2.85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080597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71CBF174-37BF-4FD4-927C-E79C597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4. Experimental Results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BDD79-ECE8-4A88-A309-0D631E000DA5}"/>
              </a:ext>
            </a:extLst>
          </p:cNvPr>
          <p:cNvGrpSpPr/>
          <p:nvPr/>
        </p:nvGrpSpPr>
        <p:grpSpPr>
          <a:xfrm>
            <a:off x="789276" y="1848813"/>
            <a:ext cx="4703117" cy="4557953"/>
            <a:chOff x="789276" y="1848813"/>
            <a:chExt cx="4703117" cy="455795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50AE96-DE24-4945-A474-7F50C1FC5AE5}"/>
                </a:ext>
              </a:extLst>
            </p:cNvPr>
            <p:cNvGrpSpPr/>
            <p:nvPr/>
          </p:nvGrpSpPr>
          <p:grpSpPr>
            <a:xfrm>
              <a:off x="789276" y="1855546"/>
              <a:ext cx="4703117" cy="4551220"/>
              <a:chOff x="466003" y="1689292"/>
              <a:chExt cx="4703117" cy="455122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2C15510-4473-4764-B7AD-0F19F8716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003" y="1701225"/>
                <a:ext cx="4703117" cy="4539287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D11B604-9D13-43B4-9790-3C863C9FAFA7}"/>
                  </a:ext>
                </a:extLst>
              </p:cNvPr>
              <p:cNvSpPr/>
              <p:nvPr/>
            </p:nvSpPr>
            <p:spPr>
              <a:xfrm>
                <a:off x="4151697" y="1689292"/>
                <a:ext cx="517699" cy="4539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A45047C-7577-49A5-B3E3-398886B5E74E}"/>
                  </a:ext>
                </a:extLst>
              </p:cNvPr>
              <p:cNvSpPr/>
              <p:nvPr/>
            </p:nvSpPr>
            <p:spPr>
              <a:xfrm>
                <a:off x="3124449" y="1689292"/>
                <a:ext cx="517698" cy="4539286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A420D8F-403E-45D7-9B6E-BAB1B884D8E4}"/>
                </a:ext>
              </a:extLst>
            </p:cNvPr>
            <p:cNvCxnSpPr>
              <a:cxnSpLocks/>
              <a:stCxn id="17" idx="0"/>
              <a:endCxn id="18" idx="0"/>
            </p:cNvCxnSpPr>
            <p:nvPr/>
          </p:nvCxnSpPr>
          <p:spPr>
            <a:xfrm rot="16200000" flipV="1">
              <a:off x="4220196" y="1341921"/>
              <a:ext cx="12700" cy="10272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A49DA752-81F9-4A0C-9353-727E46DFF473}"/>
                </a:ext>
              </a:extLst>
            </p:cNvPr>
            <p:cNvCxnSpPr/>
            <p:nvPr/>
          </p:nvCxnSpPr>
          <p:spPr>
            <a:xfrm rot="5400000" flipH="1" flipV="1">
              <a:off x="4220196" y="1315124"/>
              <a:ext cx="12700" cy="108007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C43489-6C70-4D3C-AB1A-2F298B3FC7A4}"/>
                </a:ext>
              </a:extLst>
            </p:cNvPr>
            <p:cNvSpPr/>
            <p:nvPr/>
          </p:nvSpPr>
          <p:spPr>
            <a:xfrm>
              <a:off x="2343151" y="1867479"/>
              <a:ext cx="586874" cy="4527353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6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71CBF174-37BF-4FD4-927C-E79C597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Consolas" panose="020B0609020204030204" pitchFamily="49" charset="0"/>
              </a:rPr>
              <a:t>5</a:t>
            </a:r>
            <a:r>
              <a:rPr lang="en-US" altLang="ko-KR" sz="3000" b="1" cap="none" dirty="0">
                <a:latin typeface="Consolas" panose="020B0609020204030204" pitchFamily="49" charset="0"/>
              </a:rPr>
              <a:t>. Ranking Table </a:t>
            </a:r>
            <a:r>
              <a:rPr lang="en-US" altLang="ko-KR" sz="1800" b="1" cap="none" dirty="0">
                <a:latin typeface="Consolas" panose="020B0609020204030204" pitchFamily="49" charset="0"/>
              </a:rPr>
              <a:t>(following)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1A7B023-3438-45C8-9035-0A84D264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47" y="2072092"/>
            <a:ext cx="8006306" cy="33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22BF664-ED15-488C-86D3-086C3277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8" y="30184"/>
            <a:ext cx="10565284" cy="6797629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A0101D5-C951-49ED-B95E-9EE59E0227D9}"/>
              </a:ext>
            </a:extLst>
          </p:cNvPr>
          <p:cNvCxnSpPr>
            <a:cxnSpLocks/>
          </p:cNvCxnSpPr>
          <p:nvPr/>
        </p:nvCxnSpPr>
        <p:spPr>
          <a:xfrm flipH="1">
            <a:off x="8191500" y="1819276"/>
            <a:ext cx="1019176" cy="32289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2EE7E5-FBCE-4A4A-A648-0DDAE0E86485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2047875"/>
            <a:ext cx="7800976" cy="300037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4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FF8B30-966D-4B57-B597-BC0BCA03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2" y="80630"/>
            <a:ext cx="11613095" cy="669673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52DB44-0842-407C-88EC-4FC6A64C4778}"/>
              </a:ext>
            </a:extLst>
          </p:cNvPr>
          <p:cNvCxnSpPr>
            <a:cxnSpLocks/>
          </p:cNvCxnSpPr>
          <p:nvPr/>
        </p:nvCxnSpPr>
        <p:spPr>
          <a:xfrm flipV="1">
            <a:off x="1791970" y="1552819"/>
            <a:ext cx="5920632" cy="11713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4083F-9EFE-43B6-A9D1-5104D9FD6B41}"/>
              </a:ext>
            </a:extLst>
          </p:cNvPr>
          <p:cNvSpPr/>
          <p:nvPr/>
        </p:nvSpPr>
        <p:spPr>
          <a:xfrm>
            <a:off x="7712602" y="1217539"/>
            <a:ext cx="2687428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단순히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residual data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만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생각하고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룩업테이블을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고정 시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x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73446D-13EE-4B0E-A12E-2F5E6365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2" y="3513415"/>
            <a:ext cx="5217268" cy="30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71CBF174-37BF-4FD4-927C-E79C597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Consolas" panose="020B0609020204030204" pitchFamily="49" charset="0"/>
              </a:rPr>
              <a:t>5</a:t>
            </a:r>
            <a:r>
              <a:rPr lang="en-US" altLang="ko-KR" sz="3000" b="1" cap="none" dirty="0">
                <a:latin typeface="Consolas" panose="020B0609020204030204" pitchFamily="49" charset="0"/>
              </a:rPr>
              <a:t>. Ranking Table </a:t>
            </a:r>
            <a:r>
              <a:rPr lang="en-US" altLang="ko-KR" sz="1800" b="1" cap="none" dirty="0">
                <a:latin typeface="Consolas" panose="020B0609020204030204" pitchFamily="49" charset="0"/>
              </a:rPr>
              <a:t>(following)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1A7B023-3438-45C8-9035-0A84D264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21" y="1138642"/>
            <a:ext cx="8006306" cy="332837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145A38-CFB2-425C-84E8-AD001073E050}"/>
              </a:ext>
            </a:extLst>
          </p:cNvPr>
          <p:cNvCxnSpPr/>
          <p:nvPr/>
        </p:nvCxnSpPr>
        <p:spPr>
          <a:xfrm flipV="1">
            <a:off x="6890385" y="839470"/>
            <a:ext cx="477520" cy="5384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772219-4C1A-4B26-85B1-205C36C6E17A}"/>
              </a:ext>
            </a:extLst>
          </p:cNvPr>
          <p:cNvSpPr/>
          <p:nvPr/>
        </p:nvSpPr>
        <p:spPr>
          <a:xfrm>
            <a:off x="6727825" y="158750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81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가지로 전체실험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55C510-8310-4B80-B4C2-A974C55BD22E}"/>
              </a:ext>
            </a:extLst>
          </p:cNvPr>
          <p:cNvCxnSpPr>
            <a:cxnSpLocks/>
          </p:cNvCxnSpPr>
          <p:nvPr/>
        </p:nvCxnSpPr>
        <p:spPr>
          <a:xfrm flipH="1">
            <a:off x="1931221" y="2668270"/>
            <a:ext cx="1748604" cy="22909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177CA8-B3DA-4373-906E-3F2264D61F53}"/>
              </a:ext>
            </a:extLst>
          </p:cNvPr>
          <p:cNvSpPr/>
          <p:nvPr/>
        </p:nvSpPr>
        <p:spPr>
          <a:xfrm>
            <a:off x="83185" y="4959233"/>
            <a:ext cx="607568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고정할 경우 참고할 테이블도 변경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디코딩 시 인식하지 못함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ko-KR" sz="1200" b="1" dirty="0">
                <a:solidFill>
                  <a:sysClr val="windowText" lastClr="000000"/>
                </a:solidFill>
              </a:rPr>
              <a:t>↓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			</a:t>
            </a:r>
            <a:r>
              <a:rPr lang="ko-KR" altLang="ko-KR" sz="1200" b="1" dirty="0">
                <a:solidFill>
                  <a:sysClr val="windowText" lastClr="000000"/>
                </a:solidFill>
              </a:rPr>
              <a:t>↓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But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자연스럽게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(r7~r10)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에 적응적으로 되어야함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/	so, 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룩업테이블을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변경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x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7FE0C24-B5E7-4102-BC0D-C4943934E92D}"/>
              </a:ext>
            </a:extLst>
          </p:cNvPr>
          <p:cNvCxnSpPr>
            <a:cxnSpLocks/>
          </p:cNvCxnSpPr>
          <p:nvPr/>
        </p:nvCxnSpPr>
        <p:spPr>
          <a:xfrm>
            <a:off x="7967345" y="2668270"/>
            <a:ext cx="1792811" cy="8403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151C98-6F80-4CF2-8145-60043FEBEC5A}"/>
              </a:ext>
            </a:extLst>
          </p:cNvPr>
          <p:cNvSpPr/>
          <p:nvPr/>
        </p:nvSpPr>
        <p:spPr>
          <a:xfrm>
            <a:off x="9237345" y="3508619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File size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측정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8E5442-710A-49B6-A5B5-00138ACE5B6D}"/>
              </a:ext>
            </a:extLst>
          </p:cNvPr>
          <p:cNvSpPr/>
          <p:nvPr/>
        </p:nvSpPr>
        <p:spPr>
          <a:xfrm>
            <a:off x="9836785" y="5567583"/>
            <a:ext cx="22555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Score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값으로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ranking table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6254B5-3E12-4605-BE21-3075E239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30" y="6179440"/>
            <a:ext cx="708758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047F91-C433-440D-AE3D-EF0194F6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9" y="656801"/>
            <a:ext cx="3343742" cy="60777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45B6CD-858C-4F1B-8EA2-02BC9C4E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53" y="675853"/>
            <a:ext cx="3362794" cy="6058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481527-7AEB-4446-A0C9-45836C09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41" y="671090"/>
            <a:ext cx="3353268" cy="60682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2AFC24-1205-4ED9-8F64-23C007C24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430" y="119062"/>
            <a:ext cx="7087589" cy="32389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463BC5-F662-403C-99C9-9F26F37F0299}"/>
              </a:ext>
            </a:extLst>
          </p:cNvPr>
          <p:cNvCxnSpPr>
            <a:endCxn id="6" idx="0"/>
          </p:cNvCxnSpPr>
          <p:nvPr/>
        </p:nvCxnSpPr>
        <p:spPr>
          <a:xfrm flipH="1">
            <a:off x="1924050" y="285750"/>
            <a:ext cx="990600" cy="371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136689-1909-46B3-8581-E2D1BDFFC59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19302" y="281009"/>
            <a:ext cx="1652848" cy="394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FBBD914-39DE-419A-9513-40E3347C46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419852" y="364354"/>
            <a:ext cx="3514723" cy="306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6CC823-4A65-46D2-A007-62141EC9B5FE}"/>
              </a:ext>
            </a:extLst>
          </p:cNvPr>
          <p:cNvSpPr/>
          <p:nvPr/>
        </p:nvSpPr>
        <p:spPr>
          <a:xfrm>
            <a:off x="7501146" y="3695700"/>
            <a:ext cx="690354" cy="523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83FE75-4FCA-4A1B-A795-48099BCCE7F0}"/>
              </a:ext>
            </a:extLst>
          </p:cNvPr>
          <p:cNvCxnSpPr/>
          <p:nvPr/>
        </p:nvCxnSpPr>
        <p:spPr>
          <a:xfrm>
            <a:off x="3848100" y="604625"/>
            <a:ext cx="0" cy="6182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CC42CD-3F0E-4684-9B06-AB13A07AB883}"/>
              </a:ext>
            </a:extLst>
          </p:cNvPr>
          <p:cNvCxnSpPr/>
          <p:nvPr/>
        </p:nvCxnSpPr>
        <p:spPr>
          <a:xfrm>
            <a:off x="7629525" y="604625"/>
            <a:ext cx="0" cy="6182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144462-684C-4262-A812-FA2D6A7CC72A}"/>
              </a:ext>
            </a:extLst>
          </p:cNvPr>
          <p:cNvCxnSpPr/>
          <p:nvPr/>
        </p:nvCxnSpPr>
        <p:spPr>
          <a:xfrm>
            <a:off x="8086725" y="595100"/>
            <a:ext cx="0" cy="6182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6D5E079-5F3E-4694-91C7-F22AD255EAA7}"/>
              </a:ext>
            </a:extLst>
          </p:cNvPr>
          <p:cNvGrpSpPr/>
          <p:nvPr/>
        </p:nvGrpSpPr>
        <p:grpSpPr>
          <a:xfrm>
            <a:off x="2418940" y="423442"/>
            <a:ext cx="7354120" cy="6268325"/>
            <a:chOff x="2294803" y="328158"/>
            <a:chExt cx="7354120" cy="62683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237267-F688-49C4-8CB9-8D09A3131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803" y="566316"/>
              <a:ext cx="2048161" cy="60301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87A4BC-2644-4624-A07B-22DFF2D7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442" y="804475"/>
              <a:ext cx="2048161" cy="57920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91AE6E-3C93-4D3B-9F96-D745695A8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026" y="328158"/>
              <a:ext cx="1409897" cy="626832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8651597-B43A-4DCC-9876-C96FC151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31" y="313889"/>
            <a:ext cx="809738" cy="21910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4BD747-DB6C-4F22-B959-0D95CD281A19}"/>
              </a:ext>
            </a:extLst>
          </p:cNvPr>
          <p:cNvCxnSpPr/>
          <p:nvPr/>
        </p:nvCxnSpPr>
        <p:spPr>
          <a:xfrm>
            <a:off x="7629525" y="604625"/>
            <a:ext cx="0" cy="6182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9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55B00C-73AA-475E-AF77-8C01E299758C}"/>
              </a:ext>
            </a:extLst>
          </p:cNvPr>
          <p:cNvGrpSpPr/>
          <p:nvPr/>
        </p:nvGrpSpPr>
        <p:grpSpPr>
          <a:xfrm>
            <a:off x="476205" y="366256"/>
            <a:ext cx="10353831" cy="6411220"/>
            <a:chOff x="95205" y="299581"/>
            <a:chExt cx="10353831" cy="64112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AA8C06A-A9AE-43AE-BE83-8D78DAFF2927}"/>
                </a:ext>
              </a:extLst>
            </p:cNvPr>
            <p:cNvGrpSpPr/>
            <p:nvPr/>
          </p:nvGrpSpPr>
          <p:grpSpPr>
            <a:xfrm>
              <a:off x="95205" y="304363"/>
              <a:ext cx="6153360" cy="6254035"/>
              <a:chOff x="95205" y="304363"/>
              <a:chExt cx="6153360" cy="625403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49FC6C0-39BE-4CB5-822E-B820A6550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205" y="313889"/>
                <a:ext cx="647790" cy="219106"/>
              </a:xfrm>
              <a:prstGeom prst="rect">
                <a:avLst/>
              </a:prstGeom>
            </p:spPr>
          </p:pic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348E0D0-9490-46D8-9612-87A0E037DE76}"/>
                  </a:ext>
                </a:extLst>
              </p:cNvPr>
              <p:cNvGrpSpPr/>
              <p:nvPr/>
            </p:nvGrpSpPr>
            <p:grpSpPr>
              <a:xfrm>
                <a:off x="971501" y="304363"/>
                <a:ext cx="5277064" cy="6254035"/>
                <a:chOff x="952451" y="304363"/>
                <a:chExt cx="5277064" cy="6254035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E72D207-4459-43F6-959F-F89D8D6DB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451" y="1214405"/>
                  <a:ext cx="638264" cy="209579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69B4B68B-01B8-465F-82E3-38B1748E2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8742" y="309126"/>
                  <a:ext cx="1390844" cy="6249272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210336A9-18A4-44CC-B43B-04292B59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9474" y="1252525"/>
                  <a:ext cx="381053" cy="171474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DA2D57D-0981-48BD-B10F-1EE3345BD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38671" y="304363"/>
                  <a:ext cx="1390844" cy="62492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9B1472-7C7E-4828-B6D2-D18D8A400173}"/>
                </a:ext>
              </a:extLst>
            </p:cNvPr>
            <p:cNvGrpSpPr/>
            <p:nvPr/>
          </p:nvGrpSpPr>
          <p:grpSpPr>
            <a:xfrm>
              <a:off x="7138874" y="299581"/>
              <a:ext cx="3310162" cy="6411220"/>
              <a:chOff x="7138874" y="299581"/>
              <a:chExt cx="3310162" cy="641122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330D37D-AFC4-460D-B93C-5E7FD12EB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8192" y="299581"/>
                <a:ext cx="1390844" cy="641122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5742C90-A934-4674-ABBA-CEF2B293C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8874" y="304375"/>
                <a:ext cx="609685" cy="21910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0CD7C74-DDAE-46C8-913A-73DE33D2F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6208" y="1242983"/>
                <a:ext cx="1038370" cy="1524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207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AA6A09F-B161-4CCA-A322-D1856CBDA970}"/>
              </a:ext>
            </a:extLst>
          </p:cNvPr>
          <p:cNvSpPr txBox="1">
            <a:spLocks/>
          </p:cNvSpPr>
          <p:nvPr/>
        </p:nvSpPr>
        <p:spPr>
          <a:xfrm>
            <a:off x="256308" y="2583969"/>
            <a:ext cx="11679383" cy="169006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Q.1. HDH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는 기존의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의존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x &amp; 0000~1111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중 최적의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code mapping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이 우선</a:t>
            </a: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는 기존의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다양한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coefficient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값 가능하며 이에 의존</a:t>
            </a: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so, CCM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에서 최적의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Ranking 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을 통해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를 찾아도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와 같이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다양한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coefficient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가 가능하다면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대체하기 위해 가져올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가 존재 가능한가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그리고 가장 빈도수가 높은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를 알 수 있나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Q.2. CCM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Ranking 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을 만들면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, file-size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psnr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대해 서로 다른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이 만들어지는데 이를 어떻게 통합할 것인가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DEBCC3-B698-4E42-8B36-FD9A584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Consolas" panose="020B0609020204030204" pitchFamily="49" charset="0"/>
              </a:rPr>
              <a:t>5</a:t>
            </a:r>
            <a:r>
              <a:rPr lang="en-US" altLang="ko-KR" sz="3000" b="1" cap="none" dirty="0">
                <a:latin typeface="Consolas" panose="020B0609020204030204" pitchFamily="49" charset="0"/>
              </a:rPr>
              <a:t>. Ranking Table </a:t>
            </a:r>
            <a:r>
              <a:rPr lang="en-US" altLang="ko-KR" sz="1800" b="1" cap="none" dirty="0">
                <a:latin typeface="Consolas" panose="020B0609020204030204" pitchFamily="49" charset="0"/>
              </a:rPr>
              <a:t>(following)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F14C90-CD50-4292-AED7-057277A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1. CAVLC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456584-7BD7-4AA0-B2C7-1330803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80059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entropy coding (pattern occurrence probability) rule of </a:t>
            </a:r>
            <a:r>
              <a:rPr lang="en-US" altLang="ko-KR" sz="1500" b="1" u="sng" dirty="0">
                <a:latin typeface="Consolas" panose="020B0609020204030204" pitchFamily="49" charset="0"/>
              </a:rPr>
              <a:t>CAVLC</a:t>
            </a:r>
            <a:r>
              <a:rPr lang="en-US" altLang="ko-KR" sz="1500" dirty="0">
                <a:latin typeface="Consolas" panose="020B0609020204030204" pitchFamily="49" charset="0"/>
              </a:rPr>
              <a:t> (</a:t>
            </a:r>
            <a:r>
              <a:rPr lang="en-US" altLang="ko-KR" sz="1500" b="0" dirty="0">
                <a:latin typeface="Consolas" panose="020B0609020204030204" pitchFamily="49" charset="0"/>
              </a:rPr>
              <a:t>Context-Adaptive Variable-Length Coding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u="sng" dirty="0">
                <a:latin typeface="Consolas" panose="020B0609020204030204" pitchFamily="49" charset="0"/>
              </a:rPr>
              <a:t>mid frequency</a:t>
            </a:r>
            <a:r>
              <a:rPr lang="en-US" altLang="ko-KR" sz="1500" dirty="0">
                <a:latin typeface="Consolas" panose="020B0609020204030204" pitchFamily="49" charset="0"/>
              </a:rPr>
              <a:t> positions as RDH places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(value change in low frequency area is more sensitive in visual quality)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(change in high frequency area affects the entropy coding)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so, </a:t>
            </a:r>
            <a:r>
              <a:rPr lang="en-US" altLang="ko-KR" sz="1500" b="1" u="sng" dirty="0">
                <a:latin typeface="Consolas" panose="020B0609020204030204" pitchFamily="49" charset="0"/>
              </a:rPr>
              <a:t>PSNR, CAVLC</a:t>
            </a:r>
            <a:r>
              <a:rPr lang="en-US" altLang="ko-KR" sz="1500" dirty="0">
                <a:latin typeface="Consolas" panose="020B0609020204030204" pitchFamily="49" charset="0"/>
              </a:rPr>
              <a:t> (image quality, average code length through value modification)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742A1-F7A1-4CBD-96E9-D094B02D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5" y="2526714"/>
            <a:ext cx="3578662" cy="1804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0317C-4B6E-48B4-8664-48578CCD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33" y="2814435"/>
            <a:ext cx="2940103" cy="1416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AE493-5218-4DDE-B34B-EB85D538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712" y="2174944"/>
            <a:ext cx="4300168" cy="30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545953-C52A-4029-8813-700CFC7C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2. Ranking table </a:t>
            </a:r>
            <a:r>
              <a:rPr lang="en-US" altLang="ko-KR" sz="1800" cap="none" dirty="0">
                <a:latin typeface="Consolas" panose="020B0609020204030204" pitchFamily="49" charset="0"/>
              </a:rPr>
              <a:t>(previous)</a:t>
            </a:r>
            <a:endParaRPr lang="ko-KR" altLang="en-US" sz="3000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8468F8-A5B4-4DF3-AC08-45190DD3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Code Mapping Algorithm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Tested by fixing the values from r1 to r6 in the 4x4 block and changing (r7, r8, r9, r10)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CAVLC						</a:t>
            </a:r>
            <a:r>
              <a:rPr lang="en-US" altLang="ko-KR" sz="1500" b="1" u="sng" strike="sngStrike" dirty="0">
                <a:latin typeface="Consolas" panose="020B0609020204030204" pitchFamily="49" charset="0"/>
              </a:rPr>
              <a:t>CAVLC + PSNR</a:t>
            </a:r>
            <a:endParaRPr lang="ko-KR" altLang="en-US" sz="1500" b="1" u="sng" strike="sngStrike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41D78-54A5-49D3-91AA-7405D3E2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207085"/>
            <a:ext cx="4856018" cy="289069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602CB9-763A-453D-B471-6D63AC04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63705"/>
              </p:ext>
            </p:extLst>
          </p:nvPr>
        </p:nvGraphicFramePr>
        <p:xfrm>
          <a:off x="1318427" y="3760218"/>
          <a:ext cx="3840988" cy="2712974"/>
        </p:xfrm>
        <a:graphic>
          <a:graphicData uri="http://schemas.openxmlformats.org/drawingml/2006/table">
            <a:tbl>
              <a:tblPr/>
              <a:tblGrid>
                <a:gridCol w="777494">
                  <a:extLst>
                    <a:ext uri="{9D8B030D-6E8A-4147-A177-3AD203B41FA5}">
                      <a16:colId xmlns:a16="http://schemas.microsoft.com/office/drawing/2014/main" val="28157406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42590685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6058135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form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97707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r7, r8, r9, r10 values are all zero</a:t>
                      </a:r>
                      <a:endParaRPr lang="pt-BR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656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　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r7 or r8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140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r9 or r10 is 1 or -1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181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r8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r9 = 1 or 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3208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r9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251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465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r9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339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7224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E6F0165-4F97-493C-AC00-68ED313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52327"/>
              </p:ext>
            </p:extLst>
          </p:nvPr>
        </p:nvGraphicFramePr>
        <p:xfrm>
          <a:off x="7351897" y="3760218"/>
          <a:ext cx="3840988" cy="2712974"/>
        </p:xfrm>
        <a:graphic>
          <a:graphicData uri="http://schemas.openxmlformats.org/drawingml/2006/table">
            <a:tbl>
              <a:tblPr/>
              <a:tblGrid>
                <a:gridCol w="777494">
                  <a:extLst>
                    <a:ext uri="{9D8B030D-6E8A-4147-A177-3AD203B41FA5}">
                      <a16:colId xmlns:a16="http://schemas.microsoft.com/office/drawing/2014/main" val="239085108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57096269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295568980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form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5384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r7, r8, r9, r10 values are all zero</a:t>
                      </a:r>
                      <a:endParaRPr lang="pt-BR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482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r7 or r8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5718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r9 or r10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984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r8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r9 = 1 or 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83286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0016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r9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244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r9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52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93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8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0591B7-DE19-4902-97A5-436346D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3. Proposed RDH Method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77DC1B-71D0-4F14-A14C-509414A6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80059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technique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Code Mapping Algorithm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F1A44-FD51-41B9-9940-6FADFBEC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3" y="2778712"/>
            <a:ext cx="2022945" cy="556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3C711-6139-438F-8C9F-9C55CA22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3" y="3554364"/>
            <a:ext cx="3693577" cy="772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AC81F-5F76-4619-9E38-FD983B2F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30" y="2213425"/>
            <a:ext cx="3187841" cy="306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410D25-EBDC-431E-9113-F6215BC1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768" y="2416440"/>
            <a:ext cx="4068618" cy="3096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E1BD5B-0015-4E2E-A15B-BA78F9876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03" y="4607727"/>
            <a:ext cx="4193630" cy="10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C307DF-B12E-44D4-8724-13B03440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06" y="0"/>
            <a:ext cx="673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743FC2-E156-4407-9D67-5823F9A1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96" y="0"/>
            <a:ext cx="9706007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7378C72-A603-4C47-A9A7-C10327E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1" y="5796588"/>
            <a:ext cx="1576619" cy="687339"/>
          </a:xfrm>
        </p:spPr>
        <p:txBody>
          <a:bodyPr>
            <a:normAutofit/>
          </a:bodyPr>
          <a:lstStyle/>
          <a:p>
            <a:r>
              <a:rPr lang="en-US" altLang="ko-KR" sz="1800" cap="none" dirty="0">
                <a:latin typeface="Consolas" panose="020B0609020204030204" pitchFamily="49" charset="0"/>
              </a:rPr>
              <a:t>0603 ICGHIT</a:t>
            </a:r>
            <a:endParaRPr lang="ko-KR" altLang="en-US" sz="1800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3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1B3E-0A78-4BC5-AE80-8E2EBE8E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1" y="5796588"/>
            <a:ext cx="1113415" cy="687339"/>
          </a:xfrm>
        </p:spPr>
        <p:txBody>
          <a:bodyPr>
            <a:normAutofit/>
          </a:bodyPr>
          <a:lstStyle/>
          <a:p>
            <a:r>
              <a:rPr lang="en-US" altLang="ko-KR" sz="1800" cap="none" dirty="0">
                <a:latin typeface="Consolas" panose="020B0609020204030204" pitchFamily="49" charset="0"/>
              </a:rPr>
              <a:t>0913</a:t>
            </a:r>
            <a:endParaRPr lang="ko-KR" altLang="en-US" sz="1800" cap="none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D5C63-9D58-474C-B62A-DBEBD27B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5" y="0"/>
            <a:ext cx="973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25D1ED-6013-49B9-9DB7-CFEE777F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04" y="0"/>
            <a:ext cx="9690391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67D9F6A-BCDC-4DEA-BDA8-29D6A6EB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0" y="5796588"/>
            <a:ext cx="2450380" cy="687339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latin typeface="Consolas" panose="020B0609020204030204" pitchFamily="49" charset="0"/>
              </a:rPr>
              <a:t>Proposed Sensors</a:t>
            </a:r>
            <a:endParaRPr lang="ko-KR" altLang="en-US" sz="2000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8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E943-9029-425C-A43E-31FBF2A1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4. Experimental Results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B653-B99A-4A84-BC92-57EBACEA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H.264/AVC JM-18 reference software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CIF(common intermediate format, 352 × 288) video sequences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Bridge(close), Coastguard, Foreman, Hall monitor, Mobile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The 300 frames of each video sequence are used in the experiments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The H.264/AVC configuration parameters set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baseline profile, 30 frame/s, with an intra period of 30 (group of frame IPPP...)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peak signal-to-noise-ratio (PSNR) and the file increase per payload (FPP) index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753</Words>
  <Application>Microsoft Office PowerPoint</Application>
  <PresentationFormat>와이드스크린</PresentationFormat>
  <Paragraphs>235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함초롬바탕</vt:lpstr>
      <vt:lpstr>Arial</vt:lpstr>
      <vt:lpstr>Consolas</vt:lpstr>
      <vt:lpstr>Times New Roman</vt:lpstr>
      <vt:lpstr>Wingdings 3</vt:lpstr>
      <vt:lpstr>Office 테마</vt:lpstr>
      <vt:lpstr>A Capacity Controllable RDH Technol. for H.264/AVC  Based on Compensational Code Mapping</vt:lpstr>
      <vt:lpstr>1. CAVLC</vt:lpstr>
      <vt:lpstr>2. Ranking table (previous)</vt:lpstr>
      <vt:lpstr>3. Proposed RDH Method</vt:lpstr>
      <vt:lpstr>PowerPoint 프레젠테이션</vt:lpstr>
      <vt:lpstr>0603 ICGHIT</vt:lpstr>
      <vt:lpstr>0913</vt:lpstr>
      <vt:lpstr>Proposed Sensors</vt:lpstr>
      <vt:lpstr>4. Experimental Results</vt:lpstr>
      <vt:lpstr>4. Experimental Results</vt:lpstr>
      <vt:lpstr>5. Ranking Table (following)</vt:lpstr>
      <vt:lpstr>PowerPoint 프레젠테이션</vt:lpstr>
      <vt:lpstr>PowerPoint 프레젠테이션</vt:lpstr>
      <vt:lpstr>5. Ranking Table (following)</vt:lpstr>
      <vt:lpstr>PowerPoint 프레젠테이션</vt:lpstr>
      <vt:lpstr>PowerPoint 프레젠테이션</vt:lpstr>
      <vt:lpstr>PowerPoint 프레젠테이션</vt:lpstr>
      <vt:lpstr>5. Ranking Table (following)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Capacity Controllable Reversible Data Hiding Technology for H.264/AVC Based on Compensational Code Mapping</dc:title>
  <dc:creator>강진우</dc:creator>
  <cp:lastModifiedBy>강진우</cp:lastModifiedBy>
  <cp:revision>15</cp:revision>
  <dcterms:created xsi:type="dcterms:W3CDTF">2021-12-24T07:53:13Z</dcterms:created>
  <dcterms:modified xsi:type="dcterms:W3CDTF">2021-12-28T03:18:36Z</dcterms:modified>
</cp:coreProperties>
</file>