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306" r:id="rId5"/>
    <p:sldId id="307" r:id="rId6"/>
    <p:sldId id="308" r:id="rId7"/>
    <p:sldId id="328" r:id="rId8"/>
    <p:sldId id="330" r:id="rId9"/>
    <p:sldId id="310" r:id="rId10"/>
    <p:sldId id="329" r:id="rId11"/>
    <p:sldId id="317" r:id="rId12"/>
    <p:sldId id="320" r:id="rId13"/>
    <p:sldId id="319" r:id="rId14"/>
    <p:sldId id="311" r:id="rId15"/>
    <p:sldId id="325" r:id="rId16"/>
    <p:sldId id="327" r:id="rId17"/>
    <p:sldId id="331" r:id="rId18"/>
    <p:sldId id="326" r:id="rId19"/>
    <p:sldId id="322" r:id="rId20"/>
    <p:sldId id="323" r:id="rId21"/>
    <p:sldId id="312" r:id="rId22"/>
    <p:sldId id="332" r:id="rId23"/>
    <p:sldId id="334" r:id="rId24"/>
    <p:sldId id="313" r:id="rId25"/>
    <p:sldId id="315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C03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372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CM\Sensor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CM\Sensor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14421362858654"/>
          <c:y val="2.712230971128609E-2"/>
          <c:w val="0.85285578637141357"/>
          <c:h val="0.8520888888888889"/>
        </c:manualLayout>
      </c:layout>
      <c:lineChart>
        <c:grouping val="standard"/>
        <c:varyColors val="0"/>
        <c:ser>
          <c:idx val="0"/>
          <c:order val="0"/>
          <c:tx>
            <c:strRef>
              <c:f>Paper!$D$158</c:f>
              <c:strCache>
                <c:ptCount val="1"/>
                <c:pt idx="0">
                  <c:v>icghit</c:v>
                </c:pt>
              </c:strCache>
            </c:strRef>
          </c:tx>
          <c:spPr>
            <a:ln w="19050" cap="rnd" cmpd="sng" algn="ctr">
              <a:solidFill>
                <a:srgbClr val="EFBC03"/>
              </a:solidFill>
              <a:prstDash val="dashDot"/>
              <a:round/>
            </a:ln>
            <a:effectLst/>
          </c:spPr>
          <c:marker>
            <c:spPr>
              <a:solidFill>
                <a:srgbClr val="EFBC03"/>
              </a:solidFill>
              <a:ln w="6350" cap="flat" cmpd="sng" algn="ctr">
                <a:solidFill>
                  <a:srgbClr val="EFBC03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Paper!$E$158:$K$158</c:f>
              <c:numCache>
                <c:formatCode>0.00_);\(0.00\)</c:formatCode>
                <c:ptCount val="7"/>
                <c:pt idx="0">
                  <c:v>27.033682749999997</c:v>
                </c:pt>
                <c:pt idx="1">
                  <c:v>28.775879874999998</c:v>
                </c:pt>
                <c:pt idx="2">
                  <c:v>30.347911875000001</c:v>
                </c:pt>
                <c:pt idx="3">
                  <c:v>31.367994749999998</c:v>
                </c:pt>
                <c:pt idx="4">
                  <c:v>32.972878375000001</c:v>
                </c:pt>
                <c:pt idx="5">
                  <c:v>35.276746375000002</c:v>
                </c:pt>
                <c:pt idx="6">
                  <c:v>37.551070000000003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B2-4EC5-BA0F-94440BBA5D6D}"/>
            </c:ext>
          </c:extLst>
        </c:ser>
        <c:ser>
          <c:idx val="1"/>
          <c:order val="1"/>
          <c:tx>
            <c:strRef>
              <c:f>Paper!$D$159</c:f>
              <c:strCache>
                <c:ptCount val="1"/>
                <c:pt idx="0">
                  <c:v>sensors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Paper!$E$159:$K$159</c:f>
              <c:numCache>
                <c:formatCode>0.00_);\(0.00\)</c:formatCode>
                <c:ptCount val="7"/>
                <c:pt idx="0">
                  <c:v>27.25024475</c:v>
                </c:pt>
                <c:pt idx="1">
                  <c:v>27.828696500000003</c:v>
                </c:pt>
                <c:pt idx="2">
                  <c:v>30.451786374999998</c:v>
                </c:pt>
                <c:pt idx="3">
                  <c:v>31.642051125000002</c:v>
                </c:pt>
                <c:pt idx="4">
                  <c:v>33.370339749999999</c:v>
                </c:pt>
                <c:pt idx="5">
                  <c:v>35.858946750000001</c:v>
                </c:pt>
                <c:pt idx="6">
                  <c:v>37.483098000000005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B2-4EC5-BA0F-94440BBA5D6D}"/>
            </c:ext>
          </c:extLst>
        </c:ser>
        <c:ser>
          <c:idx val="2"/>
          <c:order val="2"/>
          <c:tx>
            <c:strRef>
              <c:f>Paper!$D$160</c:f>
              <c:strCache>
                <c:ptCount val="1"/>
                <c:pt idx="0">
                  <c:v>β = 0.2</c:v>
                </c:pt>
              </c:strCache>
            </c:strRef>
          </c:tx>
          <c:spPr>
            <a:ln w="19050" cap="rnd" cmpd="dbl" algn="ctr">
              <a:solidFill>
                <a:srgbClr val="008A3E"/>
              </a:solidFill>
              <a:prstDash val="lgDashDotDot"/>
              <a:round/>
            </a:ln>
            <a:effectLst/>
          </c:spPr>
          <c:marker>
            <c:spPr>
              <a:solidFill>
                <a:srgbClr val="008A3E"/>
              </a:solidFill>
              <a:ln w="6350" cap="flat" cmpd="sng" algn="ctr">
                <a:solidFill>
                  <a:srgbClr val="008A3E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Paper!$E$160:$K$160</c:f>
              <c:numCache>
                <c:formatCode>0.00_);\(0.00\)</c:formatCode>
                <c:ptCount val="7"/>
                <c:pt idx="0">
                  <c:v>27.775318875000004</c:v>
                </c:pt>
                <c:pt idx="1">
                  <c:v>27.422863624999998</c:v>
                </c:pt>
                <c:pt idx="2">
                  <c:v>30.916034374999995</c:v>
                </c:pt>
                <c:pt idx="3">
                  <c:v>32.348016874999999</c:v>
                </c:pt>
                <c:pt idx="4">
                  <c:v>33.419523874999996</c:v>
                </c:pt>
                <c:pt idx="5">
                  <c:v>36.249066499999998</c:v>
                </c:pt>
                <c:pt idx="6">
                  <c:v>37.739889999999995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B2-4EC5-BA0F-94440BBA5D6D}"/>
            </c:ext>
          </c:extLst>
        </c:ser>
        <c:ser>
          <c:idx val="3"/>
          <c:order val="3"/>
          <c:tx>
            <c:strRef>
              <c:f>Paper!$D$161</c:f>
              <c:strCache>
                <c:ptCount val="1"/>
                <c:pt idx="0">
                  <c:v>β = 0.1</c:v>
                </c:pt>
              </c:strCache>
            </c:strRef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Paper!$E$161:$K$161</c:f>
              <c:numCache>
                <c:formatCode>0.00_);\(0.00\)</c:formatCode>
                <c:ptCount val="7"/>
                <c:pt idx="0">
                  <c:v>27.699322250000002</c:v>
                </c:pt>
                <c:pt idx="1">
                  <c:v>28.253931625</c:v>
                </c:pt>
                <c:pt idx="2">
                  <c:v>30.715051500000001</c:v>
                </c:pt>
                <c:pt idx="3">
                  <c:v>31.915635249999998</c:v>
                </c:pt>
                <c:pt idx="4">
                  <c:v>33.613945624999992</c:v>
                </c:pt>
                <c:pt idx="5">
                  <c:v>36.319003374999994</c:v>
                </c:pt>
                <c:pt idx="6">
                  <c:v>37.708410999999998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B2-4EC5-BA0F-94440BBA5D6D}"/>
            </c:ext>
          </c:extLst>
        </c:ser>
        <c:ser>
          <c:idx val="4"/>
          <c:order val="4"/>
          <c:tx>
            <c:strRef>
              <c:f>Paper!$D$162</c:f>
              <c:strCache>
                <c:ptCount val="1"/>
                <c:pt idx="0">
                  <c:v>β = 0.05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prstDash val="dash"/>
              <a:round/>
            </a:ln>
            <a:effectLst/>
          </c:spPr>
          <c:marker>
            <c:spPr>
              <a:noFill/>
              <a:ln w="6350" cap="flat" cmpd="sng" algn="ctr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Paper!$E$162:$K$162</c:f>
              <c:numCache>
                <c:formatCode>0.00_);\(0.00\)</c:formatCode>
                <c:ptCount val="7"/>
                <c:pt idx="0">
                  <c:v>26.947671500000006</c:v>
                </c:pt>
                <c:pt idx="1">
                  <c:v>29.2666015</c:v>
                </c:pt>
                <c:pt idx="2">
                  <c:v>29.837684500000002</c:v>
                </c:pt>
                <c:pt idx="3">
                  <c:v>30.174694125000002</c:v>
                </c:pt>
                <c:pt idx="4">
                  <c:v>33.267450124999996</c:v>
                </c:pt>
                <c:pt idx="5">
                  <c:v>35.344550124999998</c:v>
                </c:pt>
                <c:pt idx="6">
                  <c:v>37.170313499999999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B2-4EC5-BA0F-94440BBA5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795648"/>
        <c:axId val="222806016"/>
      </c:lineChart>
      <c:catAx>
        <c:axId val="22279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QP</a:t>
                </a:r>
                <a:endParaRPr lang="ko-KR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806016"/>
        <c:crosses val="autoZero"/>
        <c:auto val="1"/>
        <c:lblAlgn val="ctr"/>
        <c:lblOffset val="100"/>
        <c:noMultiLvlLbl val="0"/>
      </c:catAx>
      <c:valAx>
        <c:axId val="222806016"/>
        <c:scaling>
          <c:orientation val="minMax"/>
          <c:max val="38"/>
          <c:min val="2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PSNR(dB)</a:t>
                </a:r>
              </a:p>
            </c:rich>
          </c:tx>
          <c:layout>
            <c:manualLayout>
              <c:xMode val="edge"/>
              <c:yMode val="edge"/>
              <c:x val="1.3083135975921914E-3"/>
              <c:y val="0.377138285689236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 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7956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49403721479745"/>
          <c:y val="2.874705055807418E-2"/>
          <c:w val="0.36124007641174621"/>
          <c:h val="0.17618574193377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14421362858654"/>
          <c:y val="2.712230971128609E-2"/>
          <c:w val="0.85285578637141357"/>
          <c:h val="0.8520888888888889"/>
        </c:manualLayout>
      </c:layout>
      <c:lineChart>
        <c:grouping val="standard"/>
        <c:varyColors val="0"/>
        <c:ser>
          <c:idx val="0"/>
          <c:order val="0"/>
          <c:tx>
            <c:strRef>
              <c:f>Paper!$D$169</c:f>
              <c:strCache>
                <c:ptCount val="1"/>
                <c:pt idx="0">
                  <c:v>icghit</c:v>
                </c:pt>
              </c:strCache>
            </c:strRef>
          </c:tx>
          <c:spPr>
            <a:ln w="19050" cap="rnd" cmpd="sng" algn="ctr">
              <a:solidFill>
                <a:srgbClr val="EFBC03"/>
              </a:solidFill>
              <a:prstDash val="dashDot"/>
              <a:round/>
            </a:ln>
            <a:effectLst/>
          </c:spPr>
          <c:marker>
            <c:spPr>
              <a:solidFill>
                <a:srgbClr val="EFBC03"/>
              </a:solidFill>
              <a:ln w="6350" cap="flat" cmpd="sng" algn="ctr">
                <a:solidFill>
                  <a:srgbClr val="EFBC03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Paper!$E$169:$K$169</c:f>
              <c:numCache>
                <c:formatCode>0.00_);\(0.00\)</c:formatCode>
                <c:ptCount val="7"/>
                <c:pt idx="0">
                  <c:v>2.2523719594349907</c:v>
                </c:pt>
                <c:pt idx="1">
                  <c:v>2.2734542589305313</c:v>
                </c:pt>
                <c:pt idx="2">
                  <c:v>2.2995196195652388</c:v>
                </c:pt>
                <c:pt idx="3">
                  <c:v>2.2987551538352236</c:v>
                </c:pt>
                <c:pt idx="4">
                  <c:v>2.3127134475035382</c:v>
                </c:pt>
                <c:pt idx="5">
                  <c:v>2.3288481726390198</c:v>
                </c:pt>
                <c:pt idx="6">
                  <c:v>2.3110688692279391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61-435E-B7C7-6C753470E710}"/>
            </c:ext>
          </c:extLst>
        </c:ser>
        <c:ser>
          <c:idx val="1"/>
          <c:order val="1"/>
          <c:tx>
            <c:strRef>
              <c:f>Paper!$D$170</c:f>
              <c:strCache>
                <c:ptCount val="1"/>
                <c:pt idx="0">
                  <c:v>sensors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Paper!$E$170:$K$170</c:f>
              <c:numCache>
                <c:formatCode>0.00_);\(0.00\)</c:formatCode>
                <c:ptCount val="7"/>
                <c:pt idx="0">
                  <c:v>2.1653924266000364</c:v>
                </c:pt>
                <c:pt idx="1">
                  <c:v>2.1905719013145277</c:v>
                </c:pt>
                <c:pt idx="2">
                  <c:v>2.2189074892896787</c:v>
                </c:pt>
                <c:pt idx="3">
                  <c:v>2.2193929697809613</c:v>
                </c:pt>
                <c:pt idx="4">
                  <c:v>2.2362684411720086</c:v>
                </c:pt>
                <c:pt idx="5">
                  <c:v>2.257949418288085</c:v>
                </c:pt>
                <c:pt idx="6">
                  <c:v>2.2447738435357869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61-435E-B7C7-6C753470E710}"/>
            </c:ext>
          </c:extLst>
        </c:ser>
        <c:ser>
          <c:idx val="2"/>
          <c:order val="2"/>
          <c:tx>
            <c:strRef>
              <c:f>Paper!$D$171</c:f>
              <c:strCache>
                <c:ptCount val="1"/>
                <c:pt idx="0">
                  <c:v>β = 0.2</c:v>
                </c:pt>
              </c:strCache>
            </c:strRef>
          </c:tx>
          <c:spPr>
            <a:ln w="19050" cap="rnd" cmpd="dbl" algn="ctr">
              <a:solidFill>
                <a:srgbClr val="008A3E"/>
              </a:solidFill>
              <a:prstDash val="lgDashDotDot"/>
              <a:round/>
            </a:ln>
            <a:effectLst/>
          </c:spPr>
          <c:marker>
            <c:spPr>
              <a:solidFill>
                <a:srgbClr val="008A3E"/>
              </a:solidFill>
              <a:ln w="6350" cap="flat" cmpd="sng" algn="ctr">
                <a:solidFill>
                  <a:srgbClr val="008A3E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Paper!$E$171:$K$171</c:f>
              <c:numCache>
                <c:formatCode>0.00_);\(0.00\)</c:formatCode>
                <c:ptCount val="7"/>
                <c:pt idx="0">
                  <c:v>2.2083003279523381</c:v>
                </c:pt>
                <c:pt idx="1">
                  <c:v>2.2312989614771408</c:v>
                </c:pt>
                <c:pt idx="2">
                  <c:v>2.2586224563695416</c:v>
                </c:pt>
                <c:pt idx="3">
                  <c:v>2.2585441714036945</c:v>
                </c:pt>
                <c:pt idx="4">
                  <c:v>2.2738742483478642</c:v>
                </c:pt>
                <c:pt idx="5">
                  <c:v>2.2930239929622429</c:v>
                </c:pt>
                <c:pt idx="6">
                  <c:v>2.2782384250259362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61-435E-B7C7-6C753470E710}"/>
            </c:ext>
          </c:extLst>
        </c:ser>
        <c:ser>
          <c:idx val="3"/>
          <c:order val="3"/>
          <c:tx>
            <c:strRef>
              <c:f>Paper!$D$172</c:f>
              <c:strCache>
                <c:ptCount val="1"/>
                <c:pt idx="0">
                  <c:v>β = 0.1</c:v>
                </c:pt>
              </c:strCache>
            </c:strRef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Paper!$E$172:$K$172</c:f>
              <c:numCache>
                <c:formatCode>0.00_);\(0.00\)</c:formatCode>
                <c:ptCount val="7"/>
                <c:pt idx="0">
                  <c:v>2.1669538872812675</c:v>
                </c:pt>
                <c:pt idx="1">
                  <c:v>2.192156220233286</c:v>
                </c:pt>
                <c:pt idx="2">
                  <c:v>2.2207415455721815</c:v>
                </c:pt>
                <c:pt idx="3">
                  <c:v>2.221248944889699</c:v>
                </c:pt>
                <c:pt idx="4">
                  <c:v>2.2375041328261212</c:v>
                </c:pt>
                <c:pt idx="5">
                  <c:v>2.258424336790227</c:v>
                </c:pt>
                <c:pt idx="6">
                  <c:v>2.2451628777902246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61-435E-B7C7-6C753470E710}"/>
            </c:ext>
          </c:extLst>
        </c:ser>
        <c:ser>
          <c:idx val="4"/>
          <c:order val="4"/>
          <c:tx>
            <c:strRef>
              <c:f>Paper!$D$173</c:f>
              <c:strCache>
                <c:ptCount val="1"/>
                <c:pt idx="0">
                  <c:v>β = 0.05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prstDash val="dash"/>
              <a:round/>
            </a:ln>
            <a:effectLst/>
          </c:spPr>
          <c:marker>
            <c:spPr>
              <a:noFill/>
              <a:ln w="6350" cap="flat" cmpd="sng" algn="ctr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numRef>
              <c:f>Paper!$E$3:$K$3</c:f>
              <c:numCache>
                <c:formatCode>General</c:formatCode>
                <c:ptCount val="7"/>
                <c:pt idx="0">
                  <c:v>30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20</c:v>
                </c:pt>
                <c:pt idx="6">
                  <c:v>18</c:v>
                </c:pt>
              </c:numCache>
            </c:numRef>
          </c:cat>
          <c:val>
            <c:numRef>
              <c:f>Paper!$E$173:$K$173</c:f>
              <c:numCache>
                <c:formatCode>0.00_);\(0.00\)</c:formatCode>
                <c:ptCount val="7"/>
                <c:pt idx="0">
                  <c:v>2.1613463775392372</c:v>
                </c:pt>
                <c:pt idx="1">
                  <c:v>2.1868054527628966</c:v>
                </c:pt>
                <c:pt idx="2">
                  <c:v>2.2156050153790763</c:v>
                </c:pt>
                <c:pt idx="3">
                  <c:v>2.2161724136564533</c:v>
                </c:pt>
                <c:pt idx="4">
                  <c:v>2.2328722055184427</c:v>
                </c:pt>
                <c:pt idx="5">
                  <c:v>2.2545223427650196</c:v>
                </c:pt>
                <c:pt idx="6">
                  <c:v>2.2418715487347725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61-435E-B7C7-6C753470E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795648"/>
        <c:axId val="222806016"/>
      </c:lineChart>
      <c:catAx>
        <c:axId val="22279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QP</a:t>
                </a:r>
                <a:endParaRPr lang="ko-KR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806016"/>
        <c:crosses val="autoZero"/>
        <c:auto val="1"/>
        <c:lblAlgn val="ctr"/>
        <c:lblOffset val="100"/>
        <c:noMultiLvlLbl val="0"/>
      </c:catAx>
      <c:valAx>
        <c:axId val="222806016"/>
        <c:scaling>
          <c:orientation val="minMax"/>
          <c:max val="2.3499999999999996"/>
          <c:min val="2.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FPP</a:t>
                </a:r>
              </a:p>
            </c:rich>
          </c:tx>
          <c:layout>
            <c:manualLayout>
              <c:xMode val="edge"/>
              <c:yMode val="edge"/>
              <c:x val="1.3082740728865463E-3"/>
              <c:y val="0.40372672920538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_ 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795648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901444898713374"/>
          <c:y val="3.5481057292080911E-2"/>
          <c:w val="0.38494376905510919"/>
          <c:h val="0.1694517351997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2022-02-28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2022-02-28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65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825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117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300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187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423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6632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6013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219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711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442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96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69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77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098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24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45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143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737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564" y="1471736"/>
            <a:ext cx="10024872" cy="1630052"/>
          </a:xfrm>
        </p:spPr>
        <p:txBody>
          <a:bodyPr rtlCol="0" anchor="t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ko-KR" sz="2800" cap="none" dirty="0">
                <a:solidFill>
                  <a:schemeClr val="tx1"/>
                </a:solidFill>
                <a:latin typeface="Consolas" panose="020B0609020204030204" pitchFamily="49" charset="0"/>
              </a:rPr>
              <a:t>A Capacity Controllable </a:t>
            </a:r>
            <a:br>
              <a:rPr lang="en-US" altLang="ko-KR" sz="2800" cap="non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2800" cap="none" dirty="0">
                <a:solidFill>
                  <a:schemeClr val="tx1"/>
                </a:solidFill>
                <a:latin typeface="Consolas" panose="020B0609020204030204" pitchFamily="49" charset="0"/>
              </a:rPr>
              <a:t>Reversible Data Hiding Technology </a:t>
            </a:r>
            <a:br>
              <a:rPr lang="en-US" altLang="ko-KR" sz="2800" cap="non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2800" cap="none" dirty="0">
                <a:solidFill>
                  <a:schemeClr val="tx1"/>
                </a:solidFill>
                <a:latin typeface="Consolas" panose="020B0609020204030204" pitchFamily="49" charset="0"/>
              </a:rPr>
              <a:t>for H.264/AVC Based on Compensational Code Mapping</a:t>
            </a:r>
            <a:endParaRPr lang="ko-KR" altLang="en-US" sz="2800" cap="non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496" y="4369163"/>
            <a:ext cx="1969008" cy="480060"/>
          </a:xfrm>
        </p:spPr>
        <p:txBody>
          <a:bodyPr rtlCol="0">
            <a:noAutofit/>
          </a:bodyPr>
          <a:lstStyle/>
          <a:p>
            <a:pPr algn="l" rtl="0"/>
            <a:r>
              <a:rPr lang="en-US" altLang="ko-KR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Experiments</a:t>
            </a:r>
            <a:endParaRPr lang="ko-KR" altLang="en-US" sz="2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2. search optimal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10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6F305F-7CA6-48B4-9FC5-B73AE39F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968"/>
            <a:ext cx="12192000" cy="44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A78988-21D4-403B-8001-65F6E0DF4BB4}"/>
              </a:ext>
            </a:extLst>
          </p:cNvPr>
          <p:cNvGrpSpPr/>
          <p:nvPr/>
        </p:nvGrpSpPr>
        <p:grpSpPr>
          <a:xfrm>
            <a:off x="2833079" y="47625"/>
            <a:ext cx="6535832" cy="6762750"/>
            <a:chOff x="1938341" y="47625"/>
            <a:chExt cx="6535832" cy="67627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DBF5EC1-D118-4831-AA74-188867EB6F9F}"/>
                </a:ext>
              </a:extLst>
            </p:cNvPr>
            <p:cNvGrpSpPr/>
            <p:nvPr/>
          </p:nvGrpSpPr>
          <p:grpSpPr>
            <a:xfrm>
              <a:off x="1938341" y="47625"/>
              <a:ext cx="3133725" cy="6762750"/>
              <a:chOff x="1938341" y="47625"/>
              <a:chExt cx="3133725" cy="676275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ECC100AC-2CC3-4516-B8B2-DB6339DD8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8341" y="47625"/>
                <a:ext cx="3133725" cy="6762750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10F9C66-02FF-4534-BEEA-11F003B5D6AF}"/>
                  </a:ext>
                </a:extLst>
              </p:cNvPr>
              <p:cNvSpPr/>
              <p:nvPr/>
            </p:nvSpPr>
            <p:spPr>
              <a:xfrm>
                <a:off x="3980329" y="484094"/>
                <a:ext cx="758278" cy="2330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89643B-F8C6-4E7A-B69D-BF62CE38ED07}"/>
                </a:ext>
              </a:extLst>
            </p:cNvPr>
            <p:cNvGrpSpPr/>
            <p:nvPr/>
          </p:nvGrpSpPr>
          <p:grpSpPr>
            <a:xfrm>
              <a:off x="5492848" y="47625"/>
              <a:ext cx="2981325" cy="6762750"/>
              <a:chOff x="5492848" y="47625"/>
              <a:chExt cx="2981325" cy="676275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5C10E41-A7DA-4007-A84A-7C1C024D9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2848" y="47625"/>
                <a:ext cx="2981325" cy="6762750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85CF94D-C7A4-4ACA-947F-03DBAFFE9D08}"/>
                  </a:ext>
                </a:extLst>
              </p:cNvPr>
              <p:cNvSpPr/>
              <p:nvPr/>
            </p:nvSpPr>
            <p:spPr>
              <a:xfrm>
                <a:off x="7377952" y="484094"/>
                <a:ext cx="824753" cy="2330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68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2. search optimal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12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574CE0-C7BD-41FC-923F-820299FB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78" y="1448081"/>
            <a:ext cx="5867400" cy="471487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1DE058-A42B-4E62-BFBF-18A8608F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72417"/>
              </p:ext>
            </p:extLst>
          </p:nvPr>
        </p:nvGraphicFramePr>
        <p:xfrm>
          <a:off x="547462" y="2449031"/>
          <a:ext cx="3840988" cy="2712974"/>
        </p:xfrm>
        <a:graphic>
          <a:graphicData uri="http://schemas.openxmlformats.org/drawingml/2006/table">
            <a:tbl>
              <a:tblPr/>
              <a:tblGrid>
                <a:gridCol w="777494">
                  <a:extLst>
                    <a:ext uri="{9D8B030D-6E8A-4147-A177-3AD203B41FA5}">
                      <a16:colId xmlns:a16="http://schemas.microsoft.com/office/drawing/2014/main" val="28157406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42590685"/>
                    </a:ext>
                  </a:extLst>
                </a:gridCol>
                <a:gridCol w="777494">
                  <a:extLst>
                    <a:ext uri="{9D8B030D-6E8A-4147-A177-3AD203B41FA5}">
                      <a16:colId xmlns:a16="http://schemas.microsoft.com/office/drawing/2014/main" val="60581354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rank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form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97707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r7, r8, r9, r10 values are all zero</a:t>
                      </a:r>
                      <a:endParaRPr lang="pt-BR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8656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　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r7 or r8 is 1 or -1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140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r9 or r10 is 1 or -1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9181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r8 =1 or-1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r9 = 1 or -1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3208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r9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251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465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r9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339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　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　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72248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7B98A41-08CE-4AF9-81DB-96FBF1682F7D}"/>
              </a:ext>
            </a:extLst>
          </p:cNvPr>
          <p:cNvSpPr/>
          <p:nvPr/>
        </p:nvSpPr>
        <p:spPr>
          <a:xfrm>
            <a:off x="4769223" y="3429000"/>
            <a:ext cx="986118" cy="407894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0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2. search optimal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13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D2EAA3-C851-468D-9FBE-2BB7CABFB766}"/>
              </a:ext>
            </a:extLst>
          </p:cNvPr>
          <p:cNvGrpSpPr/>
          <p:nvPr/>
        </p:nvGrpSpPr>
        <p:grpSpPr>
          <a:xfrm>
            <a:off x="85523" y="1331539"/>
            <a:ext cx="11760574" cy="4962525"/>
            <a:chOff x="94488" y="1134314"/>
            <a:chExt cx="11760574" cy="4962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574CE0-C7BD-41FC-923F-820299FB5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88" y="1152244"/>
              <a:ext cx="5867400" cy="47148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688EAF-0250-48A5-A18B-2F313E7F9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6712" y="1134314"/>
              <a:ext cx="5848350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32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6A858A8-B29F-4F95-B1B2-1B7B03AF285A}"/>
              </a:ext>
            </a:extLst>
          </p:cNvPr>
          <p:cNvGrpSpPr>
            <a:grpSpLocks noChangeAspect="1"/>
          </p:cNvGrpSpPr>
          <p:nvPr/>
        </p:nvGrpSpPr>
        <p:grpSpPr>
          <a:xfrm>
            <a:off x="1918340" y="150723"/>
            <a:ext cx="8266897" cy="6583680"/>
            <a:chOff x="1918340" y="0"/>
            <a:chExt cx="8611351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C60519-9C86-435F-9F5D-057BFE0F41E8}"/>
                </a:ext>
              </a:extLst>
            </p:cNvPr>
            <p:cNvGrpSpPr/>
            <p:nvPr/>
          </p:nvGrpSpPr>
          <p:grpSpPr>
            <a:xfrm>
              <a:off x="1918340" y="0"/>
              <a:ext cx="2638353" cy="6858000"/>
              <a:chOff x="1918340" y="0"/>
              <a:chExt cx="2638353" cy="68580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3D616B0-19D9-4EA0-BCB8-A7C7827E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340" y="0"/>
                <a:ext cx="2638353" cy="685800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55DCEDE-4B18-485E-A10D-B0D24D42DE9F}"/>
                  </a:ext>
                </a:extLst>
              </p:cNvPr>
              <p:cNvSpPr/>
              <p:nvPr/>
            </p:nvSpPr>
            <p:spPr>
              <a:xfrm>
                <a:off x="2679030" y="28575"/>
                <a:ext cx="1216313" cy="2330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D4960A-319F-4F03-9703-B175E89F0AF6}"/>
                </a:ext>
              </a:extLst>
            </p:cNvPr>
            <p:cNvGrpSpPr/>
            <p:nvPr/>
          </p:nvGrpSpPr>
          <p:grpSpPr>
            <a:xfrm>
              <a:off x="4904839" y="0"/>
              <a:ext cx="5624852" cy="6858000"/>
              <a:chOff x="4904839" y="0"/>
              <a:chExt cx="5624852" cy="68580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E5F92A1-2C3D-45C2-B44E-23D7D48D50A5}"/>
                  </a:ext>
                </a:extLst>
              </p:cNvPr>
              <p:cNvGrpSpPr/>
              <p:nvPr/>
            </p:nvGrpSpPr>
            <p:grpSpPr>
              <a:xfrm>
                <a:off x="4904839" y="0"/>
                <a:ext cx="2638353" cy="6858000"/>
                <a:chOff x="4904839" y="0"/>
                <a:chExt cx="2638353" cy="6858000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8C49CC16-FEBB-4091-9441-837037C976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04839" y="0"/>
                  <a:ext cx="2638353" cy="6858000"/>
                </a:xfrm>
                <a:prstGeom prst="rect">
                  <a:avLst/>
                </a:prstGeom>
              </p:spPr>
            </p:pic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DE8B1EA-D804-4D96-A821-36182509A722}"/>
                    </a:ext>
                  </a:extLst>
                </p:cNvPr>
                <p:cNvSpPr/>
                <p:nvPr/>
              </p:nvSpPr>
              <p:spPr>
                <a:xfrm>
                  <a:off x="5686314" y="54909"/>
                  <a:ext cx="1216313" cy="23308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A282C16-33DE-4852-B0E7-7785469AA080}"/>
                  </a:ext>
                </a:extLst>
              </p:cNvPr>
              <p:cNvGrpSpPr/>
              <p:nvPr/>
            </p:nvGrpSpPr>
            <p:grpSpPr>
              <a:xfrm>
                <a:off x="7891338" y="0"/>
                <a:ext cx="2638353" cy="6858000"/>
                <a:chOff x="7891338" y="0"/>
                <a:chExt cx="2638353" cy="6858000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B089C1E8-29F4-4B02-A419-13B936D6C7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91338" y="0"/>
                  <a:ext cx="2638353" cy="6858000"/>
                </a:xfrm>
                <a:prstGeom prst="rect">
                  <a:avLst/>
                </a:prstGeom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592C4FB-3C56-40ED-AF0C-C8D0898F5B7B}"/>
                    </a:ext>
                  </a:extLst>
                </p:cNvPr>
                <p:cNvSpPr/>
                <p:nvPr/>
              </p:nvSpPr>
              <p:spPr>
                <a:xfrm>
                  <a:off x="8629789" y="54909"/>
                  <a:ext cx="1216313" cy="23308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421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2. search optimal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15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B73032-50A0-41FD-B056-204F3964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48" y="1545291"/>
            <a:ext cx="5848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2. search optimal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16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48605-ED9C-4EC9-BBFA-91FFAEC73A2C}"/>
              </a:ext>
            </a:extLst>
          </p:cNvPr>
          <p:cNvSpPr/>
          <p:nvPr/>
        </p:nvSpPr>
        <p:spPr>
          <a:xfrm>
            <a:off x="4537969" y="1289998"/>
            <a:ext cx="3116062" cy="6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(β=0.1)</a:t>
            </a:r>
            <a:endParaRPr lang="ko-KR" altLang="en-US" sz="14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E4369-795D-4E05-9A11-2B70F3AF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401"/>
            <a:ext cx="12192000" cy="43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3. simulation results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65520"/>
            <a:ext cx="10643616" cy="4360376"/>
          </a:xfrm>
        </p:spPr>
        <p:txBody>
          <a:bodyPr rtlCol="0">
            <a:normAutofit/>
          </a:bodyPr>
          <a:lstStyle/>
          <a:p>
            <a:pPr rtl="0"/>
            <a:r>
              <a:rPr lang="el-GR" altLang="ko-KR" sz="1600" dirty="0">
                <a:latin typeface="Consolas" panose="020B0609020204030204" pitchFamily="49" charset="0"/>
              </a:rPr>
              <a:t>(β=0.2)</a:t>
            </a:r>
            <a:r>
              <a:rPr lang="ko-KR" altLang="en-US" sz="1600" dirty="0">
                <a:latin typeface="Consolas" panose="020B0609020204030204" pitchFamily="49" charset="0"/>
              </a:rPr>
              <a:t>실험이 왜 잘못되었는지 파악하기</a:t>
            </a:r>
          </a:p>
          <a:p>
            <a:pPr rtl="0"/>
            <a:r>
              <a:rPr lang="ko-KR" altLang="en-US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latin typeface="Consolas" panose="020B0609020204030204" pitchFamily="49" charset="0"/>
              </a:rPr>
              <a:t>1) </a:t>
            </a:r>
            <a:r>
              <a:rPr lang="el-GR" altLang="ko-KR" sz="1600" dirty="0">
                <a:latin typeface="Consolas" panose="020B0609020204030204" pitchFamily="49" charset="0"/>
              </a:rPr>
              <a:t>β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값 조정 </a:t>
            </a:r>
            <a:r>
              <a:rPr lang="en-US" altLang="ko-KR" sz="1600" dirty="0">
                <a:latin typeface="Consolas" panose="020B0609020204030204" pitchFamily="49" charset="0"/>
              </a:rPr>
              <a:t>=&gt; </a:t>
            </a:r>
            <a:r>
              <a:rPr lang="el-GR" altLang="ko-KR" sz="1600" dirty="0">
                <a:latin typeface="Consolas" panose="020B0609020204030204" pitchFamily="49" charset="0"/>
              </a:rPr>
              <a:t>β </a:t>
            </a:r>
            <a:r>
              <a:rPr lang="ko-KR" altLang="en-US" sz="1600" dirty="0" err="1">
                <a:latin typeface="Consolas" panose="020B0609020204030204" pitchFamily="49" charset="0"/>
              </a:rPr>
              <a:t>를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0.2</a:t>
            </a:r>
            <a:r>
              <a:rPr lang="ko-KR" altLang="en-US" sz="1600" dirty="0">
                <a:latin typeface="Consolas" panose="020B0609020204030204" pitchFamily="49" charset="0"/>
              </a:rPr>
              <a:t>도 아닌 많이 줄여야 하나 </a:t>
            </a:r>
            <a:r>
              <a:rPr lang="en-US" altLang="ko-KR" sz="1600" dirty="0">
                <a:latin typeface="Consolas" panose="020B0609020204030204" pitchFamily="49" charset="0"/>
              </a:rPr>
              <a:t>ex) 0.1 or 0.05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	2) freq, fpp, psnr </a:t>
            </a:r>
            <a:r>
              <a:rPr lang="ko-KR" altLang="en-US" sz="1600" dirty="0">
                <a:latin typeface="Consolas" panose="020B0609020204030204" pitchFamily="49" charset="0"/>
              </a:rPr>
              <a:t>의 </a:t>
            </a:r>
            <a:r>
              <a:rPr lang="en-US" altLang="ko-KR" sz="1600" dirty="0">
                <a:latin typeface="Consolas" panose="020B0609020204030204" pitchFamily="49" charset="0"/>
              </a:rPr>
              <a:t>score, rank </a:t>
            </a:r>
            <a:r>
              <a:rPr lang="ko-KR" altLang="en-US" sz="1600" dirty="0">
                <a:latin typeface="Consolas" panose="020B0609020204030204" pitchFamily="49" charset="0"/>
              </a:rPr>
              <a:t>다시 확인 </a:t>
            </a:r>
            <a:r>
              <a:rPr lang="en-US" altLang="ko-KR" sz="1600" dirty="0">
                <a:latin typeface="Consolas" panose="020B0609020204030204" pitchFamily="49" charset="0"/>
              </a:rPr>
              <a:t>=&gt; 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	 (1) freq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0,0,0,0 </a:t>
            </a:r>
            <a:r>
              <a:rPr lang="ko-KR" altLang="en-US" sz="1600" dirty="0">
                <a:latin typeface="Consolas" panose="020B0609020204030204" pitchFamily="49" charset="0"/>
              </a:rPr>
              <a:t>이 타 값에 비해 적어도 수십 배 차이 </a:t>
            </a:r>
          </a:p>
          <a:p>
            <a:pPr rtl="0"/>
            <a:r>
              <a:rPr lang="ko-KR" altLang="en-US" sz="1600" dirty="0">
                <a:latin typeface="Consolas" panose="020B0609020204030204" pitchFamily="49" charset="0"/>
              </a:rPr>
              <a:t>	  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구간 폭이 커서</a:t>
            </a:r>
            <a:r>
              <a:rPr lang="en-US" altLang="ko-KR" sz="1600" dirty="0">
                <a:latin typeface="Consolas" panose="020B0609020204030204" pitchFamily="49" charset="0"/>
              </a:rPr>
              <a:t>, 1-2</a:t>
            </a:r>
            <a:r>
              <a:rPr lang="ko-KR" altLang="en-US" sz="1600" dirty="0">
                <a:latin typeface="Consolas" panose="020B0609020204030204" pitchFamily="49" charset="0"/>
              </a:rPr>
              <a:t>등 차이도 크다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	  (score</a:t>
            </a:r>
            <a:r>
              <a:rPr lang="ko-KR" altLang="en-US" sz="1600" dirty="0">
                <a:latin typeface="Consolas" panose="020B0609020204030204" pitchFamily="49" charset="0"/>
              </a:rPr>
              <a:t>가 문제일 수도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값 평균 안 쓰고 미리 </a:t>
            </a:r>
            <a:r>
              <a:rPr lang="en-US" altLang="ko-KR" sz="1600" dirty="0">
                <a:latin typeface="Consolas" panose="020B0609020204030204" pitchFamily="49" charset="0"/>
              </a:rPr>
              <a:t>score</a:t>
            </a:r>
            <a:r>
              <a:rPr lang="ko-KR" altLang="en-US" sz="1600" dirty="0">
                <a:latin typeface="Consolas" panose="020B0609020204030204" pitchFamily="49" charset="0"/>
              </a:rPr>
              <a:t>내고 거기에 평균을 낸 게 잘못되었을 	  </a:t>
            </a:r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ko-KR" altLang="en-US" sz="1600" dirty="0">
                <a:latin typeface="Consolas" panose="020B0609020204030204" pitchFamily="49" charset="0"/>
              </a:rPr>
              <a:t>수도 있다 생각했지만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>
                <a:latin typeface="Consolas" panose="020B0609020204030204" pitchFamily="49" charset="0"/>
              </a:rPr>
              <a:t>값 평균은 지나치게 한쪽 </a:t>
            </a:r>
            <a:r>
              <a:rPr lang="en-US" altLang="ko-KR" sz="1600" dirty="0">
                <a:latin typeface="Consolas" panose="020B0609020204030204" pitchFamily="49" charset="0"/>
              </a:rPr>
              <a:t>data </a:t>
            </a:r>
            <a:r>
              <a:rPr lang="ko-KR" altLang="en-US" sz="1600" dirty="0">
                <a:latin typeface="Consolas" panose="020B0609020204030204" pitchFamily="49" charset="0"/>
              </a:rPr>
              <a:t>편향될 수 있으므로 그대로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	 (2) psnr </a:t>
            </a:r>
            <a:r>
              <a:rPr lang="ko-KR" altLang="en-US" sz="1600" dirty="0">
                <a:latin typeface="Consolas" panose="020B0609020204030204" pitchFamily="49" charset="0"/>
              </a:rPr>
              <a:t>의 </a:t>
            </a:r>
            <a:r>
              <a:rPr lang="en-US" altLang="ko-KR" sz="1600" dirty="0">
                <a:latin typeface="Consolas" panose="020B0609020204030204" pitchFamily="49" charset="0"/>
              </a:rPr>
              <a:t>score </a:t>
            </a:r>
            <a:r>
              <a:rPr lang="ko-KR" altLang="en-US" sz="1600" dirty="0">
                <a:latin typeface="Consolas" panose="020B0609020204030204" pitchFamily="49" charset="0"/>
              </a:rPr>
              <a:t>만으로는 어려움 이유는 </a:t>
            </a:r>
            <a:r>
              <a:rPr lang="en-US" altLang="ko-KR" sz="1600" dirty="0">
                <a:latin typeface="Consolas" panose="020B0609020204030204" pitchFamily="49" charset="0"/>
              </a:rPr>
              <a:t>30,20,10</a:t>
            </a:r>
            <a:r>
              <a:rPr lang="ko-KR" altLang="en-US" sz="1600" dirty="0">
                <a:latin typeface="Consolas" panose="020B0609020204030204" pitchFamily="49" charset="0"/>
              </a:rPr>
              <a:t>구간 개수차이 즉 구간 폭이 크다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	=&gt; </a:t>
            </a:r>
            <a:r>
              <a:rPr lang="ko-KR" altLang="en-US" sz="1600" dirty="0">
                <a:latin typeface="Consolas" panose="020B0609020204030204" pitchFamily="49" charset="0"/>
              </a:rPr>
              <a:t>결국 </a:t>
            </a:r>
            <a:r>
              <a:rPr lang="el-GR" altLang="ko-KR" sz="1600" dirty="0">
                <a:latin typeface="Consolas" panose="020B0609020204030204" pitchFamily="49" charset="0"/>
              </a:rPr>
              <a:t>β</a:t>
            </a:r>
            <a:r>
              <a:rPr lang="ko-KR" altLang="en-US" sz="1600" dirty="0">
                <a:latin typeface="Consolas" panose="020B0609020204030204" pitchFamily="49" charset="0"/>
              </a:rPr>
              <a:t>값이 안정화된 </a:t>
            </a:r>
            <a:r>
              <a:rPr lang="en-US" altLang="ko-KR" sz="1600" dirty="0">
                <a:latin typeface="Consolas" panose="020B0609020204030204" pitchFamily="49" charset="0"/>
              </a:rPr>
              <a:t>0.1</a:t>
            </a:r>
            <a:r>
              <a:rPr lang="ko-KR" altLang="en-US" sz="1600" dirty="0">
                <a:latin typeface="Consolas" panose="020B0609020204030204" pitchFamily="49" charset="0"/>
              </a:rPr>
              <a:t> 기준에서 미세하게 바꿔나가며 실험하는 방법이 최선</a:t>
            </a:r>
          </a:p>
          <a:p>
            <a:pPr rtl="0"/>
            <a:r>
              <a:rPr lang="ko-KR" altLang="en-US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latin typeface="Consolas" panose="020B0609020204030204" pitchFamily="49" charset="0"/>
              </a:rPr>
              <a:t>3) ccm</a:t>
            </a:r>
            <a:r>
              <a:rPr lang="ko-KR" altLang="en-US" sz="1600" dirty="0">
                <a:latin typeface="Consolas" panose="020B0609020204030204" pitchFamily="49" charset="0"/>
              </a:rPr>
              <a:t>을 잘못 만든 건지 확인 </a:t>
            </a:r>
            <a:r>
              <a:rPr lang="en-US" altLang="ko-KR" sz="1600" dirty="0">
                <a:latin typeface="Consolas" panose="020B0609020204030204" pitchFamily="49" charset="0"/>
              </a:rPr>
              <a:t>=&gt; ccm </a:t>
            </a:r>
            <a:r>
              <a:rPr lang="ko-KR" altLang="en-US" sz="1600" dirty="0">
                <a:latin typeface="Consolas" panose="020B0609020204030204" pitchFamily="49" charset="0"/>
              </a:rPr>
              <a:t>자체가 잘못된 것은 아님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기본제작 추후확장가능토록</a:t>
            </a:r>
            <a:r>
              <a:rPr lang="en-US" altLang="ko-KR" sz="1600" dirty="0">
                <a:latin typeface="Consolas" panose="020B0609020204030204" pitchFamily="49" charset="0"/>
              </a:rPr>
              <a:t>).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17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9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3. simulation results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18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B62B0A-FF01-42BF-80AE-0476F018B586}"/>
              </a:ext>
            </a:extLst>
          </p:cNvPr>
          <p:cNvGrpSpPr/>
          <p:nvPr/>
        </p:nvGrpSpPr>
        <p:grpSpPr>
          <a:xfrm>
            <a:off x="1088652" y="1775012"/>
            <a:ext cx="8849485" cy="4082583"/>
            <a:chOff x="1088652" y="1775012"/>
            <a:chExt cx="8849485" cy="40825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2D07F7-A1E2-45E7-AE32-EDC26CC1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652" y="1775012"/>
              <a:ext cx="8849485" cy="408258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67C830-CB96-493B-B466-0D52FCEA7241}"/>
                </a:ext>
              </a:extLst>
            </p:cNvPr>
            <p:cNvSpPr/>
            <p:nvPr/>
          </p:nvSpPr>
          <p:spPr>
            <a:xfrm>
              <a:off x="9179859" y="2680447"/>
              <a:ext cx="758278" cy="2330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763AD9-1BFE-4C15-A737-B95E61575549}"/>
                </a:ext>
              </a:extLst>
            </p:cNvPr>
            <p:cNvSpPr/>
            <p:nvPr/>
          </p:nvSpPr>
          <p:spPr>
            <a:xfrm>
              <a:off x="9179859" y="4478057"/>
              <a:ext cx="758278" cy="2330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D53C5F-873B-4D5C-804B-BEC6429F7A36}"/>
                </a:ext>
              </a:extLst>
            </p:cNvPr>
            <p:cNvSpPr/>
            <p:nvPr/>
          </p:nvSpPr>
          <p:spPr>
            <a:xfrm>
              <a:off x="9179859" y="5368083"/>
              <a:ext cx="758278" cy="4895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B1EBE-532B-4981-B9B4-02A41316A09E}"/>
              </a:ext>
            </a:extLst>
          </p:cNvPr>
          <p:cNvSpPr/>
          <p:nvPr/>
        </p:nvSpPr>
        <p:spPr>
          <a:xfrm>
            <a:off x="3034580" y="3793982"/>
            <a:ext cx="6903557" cy="2606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E1E45C-C78B-42D8-B6F0-8B2BC6B89801}"/>
              </a:ext>
            </a:extLst>
          </p:cNvPr>
          <p:cNvSpPr/>
          <p:nvPr/>
        </p:nvSpPr>
        <p:spPr>
          <a:xfrm>
            <a:off x="3034579" y="4237119"/>
            <a:ext cx="6903557" cy="2606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2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3. simulation results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19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594AC-BE99-424A-9E68-B8DD1B1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" y="1257112"/>
            <a:ext cx="4496190" cy="2171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A8F2B-4F4D-40DB-ABB2-7DEA5B17A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148" y="1257112"/>
            <a:ext cx="4519052" cy="383319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EA96895-C4C5-40AB-B1DB-6CDD6EF4D207}"/>
              </a:ext>
            </a:extLst>
          </p:cNvPr>
          <p:cNvSpPr/>
          <p:nvPr/>
        </p:nvSpPr>
        <p:spPr>
          <a:xfrm>
            <a:off x="5109882" y="2219633"/>
            <a:ext cx="986118" cy="407894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10497-48F8-4234-87E8-071EC3C53AF0}"/>
              </a:ext>
            </a:extLst>
          </p:cNvPr>
          <p:cNvSpPr/>
          <p:nvPr/>
        </p:nvSpPr>
        <p:spPr>
          <a:xfrm>
            <a:off x="94488" y="1058688"/>
            <a:ext cx="3116062" cy="6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1. YUV-psnr</a:t>
            </a:r>
            <a:r>
              <a:rPr lang="ko-KR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계산방법 차이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EBD587-87FA-4D26-A8B9-7F679E49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392" y="3830778"/>
            <a:ext cx="4856018" cy="28906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2209C7-7E09-42ED-8717-306F010FFA4B}"/>
              </a:ext>
            </a:extLst>
          </p:cNvPr>
          <p:cNvSpPr/>
          <p:nvPr/>
        </p:nvSpPr>
        <p:spPr>
          <a:xfrm>
            <a:off x="1153392" y="5605599"/>
            <a:ext cx="940879" cy="7554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29F19-5BBB-4EC9-9C21-C95E0B80BACC}"/>
              </a:ext>
            </a:extLst>
          </p:cNvPr>
          <p:cNvSpPr/>
          <p:nvPr/>
        </p:nvSpPr>
        <p:spPr>
          <a:xfrm>
            <a:off x="1681316" y="4448359"/>
            <a:ext cx="749921" cy="4186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C1137-201A-4B1D-8E30-67DA1E5CABB6}"/>
              </a:ext>
            </a:extLst>
          </p:cNvPr>
          <p:cNvSpPr/>
          <p:nvPr/>
        </p:nvSpPr>
        <p:spPr>
          <a:xfrm>
            <a:off x="1248870" y="6059649"/>
            <a:ext cx="766743" cy="2967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173393-862B-44EB-9699-2EE045BB6D85}"/>
              </a:ext>
            </a:extLst>
          </p:cNvPr>
          <p:cNvSpPr/>
          <p:nvPr/>
        </p:nvSpPr>
        <p:spPr>
          <a:xfrm>
            <a:off x="465609" y="1257792"/>
            <a:ext cx="1451681" cy="2606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933DDF-8FF1-4B62-B870-6FE89E06F1E5}"/>
              </a:ext>
            </a:extLst>
          </p:cNvPr>
          <p:cNvSpPr/>
          <p:nvPr/>
        </p:nvSpPr>
        <p:spPr>
          <a:xfrm>
            <a:off x="5463148" y="1169371"/>
            <a:ext cx="2294504" cy="2606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143000"/>
            <a:ext cx="2459736" cy="868680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4800" b="1" cap="none" spc="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Tables</a:t>
            </a:r>
            <a:endParaRPr lang="ko-KR" altLang="en-US" sz="480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3544" y="2935541"/>
            <a:ext cx="6903720" cy="2276856"/>
          </a:xfrm>
        </p:spPr>
        <p:txBody>
          <a:bodyPr rtlCol="0">
            <a:normAutofit/>
          </a:bodyPr>
          <a:lstStyle/>
          <a:p>
            <a:pPr marL="457200" indent="-457200" algn="l" rtl="0">
              <a:lnSpc>
                <a:spcPct val="130000"/>
              </a:lnSpc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</a:rPr>
              <a:t>r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anking tables</a:t>
            </a:r>
          </a:p>
          <a:p>
            <a:pPr marL="457200" indent="-457200" algn="l" rtl="0">
              <a:lnSpc>
                <a:spcPct val="130000"/>
              </a:lnSpc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</a:rPr>
              <a:t>search optimal tables</a:t>
            </a:r>
          </a:p>
          <a:p>
            <a:pPr marL="457200" indent="-457200" algn="l" rtl="0">
              <a:lnSpc>
                <a:spcPct val="130000"/>
              </a:lnSpc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</a:rPr>
              <a:t>s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imulation results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BEB9A3AE-A4D6-461B-BC2B-AE9CE028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2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E4B0EC4-17B6-48F1-B677-B344E74BF208}"/>
              </a:ext>
            </a:extLst>
          </p:cNvPr>
          <p:cNvGrpSpPr/>
          <p:nvPr/>
        </p:nvGrpSpPr>
        <p:grpSpPr>
          <a:xfrm>
            <a:off x="2512524" y="340933"/>
            <a:ext cx="3116062" cy="6369378"/>
            <a:chOff x="2512524" y="340933"/>
            <a:chExt cx="3116062" cy="636937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2481EA5-4EB7-4A51-A371-A49A352A8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1325" y="614311"/>
              <a:ext cx="2918460" cy="6096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871B004-B584-43CA-A59C-2FF280D15911}"/>
                </a:ext>
              </a:extLst>
            </p:cNvPr>
            <p:cNvSpPr/>
            <p:nvPr/>
          </p:nvSpPr>
          <p:spPr>
            <a:xfrm>
              <a:off x="2512524" y="340933"/>
              <a:ext cx="3116062" cy="68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sensors</a:t>
              </a:r>
              <a:endParaRPr lang="ko-KR" alt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44FEA6-839E-458B-A8FF-A5B73BF20659}"/>
              </a:ext>
            </a:extLst>
          </p:cNvPr>
          <p:cNvGrpSpPr/>
          <p:nvPr/>
        </p:nvGrpSpPr>
        <p:grpSpPr>
          <a:xfrm>
            <a:off x="6897711" y="306643"/>
            <a:ext cx="3116062" cy="6403668"/>
            <a:chOff x="6563414" y="306643"/>
            <a:chExt cx="3116062" cy="64036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7F96418-733C-485E-9141-766FE116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217" y="614311"/>
              <a:ext cx="2918460" cy="60960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977197-D62C-4885-B884-9B669CF11192}"/>
                </a:ext>
              </a:extLst>
            </p:cNvPr>
            <p:cNvSpPr/>
            <p:nvPr/>
          </p:nvSpPr>
          <p:spPr>
            <a:xfrm>
              <a:off x="6563414" y="306643"/>
              <a:ext cx="3116062" cy="68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ko-KR" sz="14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(β=0.1)</a:t>
              </a:r>
              <a:endParaRPr lang="ko-KR" alt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6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3. simulation results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21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10ACB98-81AA-4086-8385-5FD16BDBB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478490"/>
              </p:ext>
            </p:extLst>
          </p:nvPr>
        </p:nvGraphicFramePr>
        <p:xfrm>
          <a:off x="1424266" y="1243987"/>
          <a:ext cx="8042464" cy="5449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3. simulation results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22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1D68002-69EC-4844-AF78-B45E04F5D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479234"/>
              </p:ext>
            </p:extLst>
          </p:nvPr>
        </p:nvGraphicFramePr>
        <p:xfrm>
          <a:off x="1424330" y="1243987"/>
          <a:ext cx="8042400" cy="5449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00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1. ranking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65520"/>
            <a:ext cx="10643616" cy="3211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1. H.264/AVC JM-18 reference software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2. 8 CIF(common intermediate format, 352 × 288) video sequences </a:t>
            </a:r>
          </a:p>
          <a:p>
            <a:pPr lvl="1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Bridge(close), Coastguard, Foreman, Hall monitor, Mobile, Mother, News, Akiyo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3. The 300 frames of each video sequence are used in the experiments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4. The H.264/AVC configuration parameters set 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latin typeface="Consolas" panose="020B0609020204030204" pitchFamily="49" charset="0"/>
              </a:rPr>
              <a:t>baseline profile, 30 frame/s, with an intra period of 30 (group of frame IPPP...)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5. peak signal-to-noise-ratio (PSNR) and the file increase per payload (FPP) index 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/>
              <a:t>3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1. ranking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65520"/>
            <a:ext cx="10643616" cy="4360376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</a:rPr>
              <a:t>ranking tables (freq_score, fpp_score, psnr_score)</a:t>
            </a:r>
          </a:p>
          <a:p>
            <a:pPr marL="342900" indent="-342900" rtl="0"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</a:rPr>
              <a:t>search optimal tables</a:t>
            </a:r>
          </a:p>
          <a:p>
            <a:pPr marL="342900" indent="-342900" rtl="0"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</a:rPr>
              <a:t>simulation results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4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C20E76-10E7-4E8B-ABA0-CBACA21921A4}"/>
              </a:ext>
            </a:extLst>
          </p:cNvPr>
          <p:cNvGrpSpPr/>
          <p:nvPr/>
        </p:nvGrpSpPr>
        <p:grpSpPr>
          <a:xfrm>
            <a:off x="3947202" y="2525946"/>
            <a:ext cx="4297596" cy="4242404"/>
            <a:chOff x="207163" y="2528466"/>
            <a:chExt cx="4297596" cy="42424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EA24B6-A34B-4D93-B647-68A989D9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63" y="2568246"/>
              <a:ext cx="1950921" cy="19912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C9C256-99F8-487D-A158-1A052CB1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1842" y="2550316"/>
              <a:ext cx="1336861" cy="22194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B7E5B30-365A-4D9D-875F-81B387DE8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9563" y="2568246"/>
              <a:ext cx="965196" cy="420262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9D59C57-9177-4910-B507-C2C8C1F75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224" y="2568246"/>
              <a:ext cx="645458" cy="818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761DE06-224D-409B-BC0B-9BF93058D369}"/>
                </a:ext>
              </a:extLst>
            </p:cNvPr>
            <p:cNvCxnSpPr/>
            <p:nvPr/>
          </p:nvCxnSpPr>
          <p:spPr>
            <a:xfrm>
              <a:off x="959224" y="2796988"/>
              <a:ext cx="654423" cy="19094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482E292-F42E-4BF6-8D50-CCB2F778A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4507" y="2568246"/>
              <a:ext cx="1255056" cy="818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C66A59-E21B-4E84-A2FE-409C4774037A}"/>
                </a:ext>
              </a:extLst>
            </p:cNvPr>
            <p:cNvCxnSpPr>
              <a:cxnSpLocks/>
            </p:cNvCxnSpPr>
            <p:nvPr/>
          </p:nvCxnSpPr>
          <p:spPr>
            <a:xfrm>
              <a:off x="2284507" y="2796988"/>
              <a:ext cx="1255056" cy="39738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303273-D087-414C-90D8-EF0B8C6CFB7A}"/>
                </a:ext>
              </a:extLst>
            </p:cNvPr>
            <p:cNvSpPr/>
            <p:nvPr/>
          </p:nvSpPr>
          <p:spPr>
            <a:xfrm>
              <a:off x="4145415" y="2528466"/>
              <a:ext cx="157643" cy="1574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5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1. ranking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5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50FAC1-E1CD-40A1-9E5B-05A303B0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37" y="2080826"/>
            <a:ext cx="1394581" cy="44580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EDB17D5-9AE7-4EAD-8066-7361A438E9C3}"/>
              </a:ext>
            </a:extLst>
          </p:cNvPr>
          <p:cNvSpPr/>
          <p:nvPr/>
        </p:nvSpPr>
        <p:spPr>
          <a:xfrm>
            <a:off x="54840" y="1759974"/>
            <a:ext cx="2767017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QP18/bridge/freq_info.txt</a:t>
            </a:r>
            <a:endParaRPr lang="ko-KR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824C4D-4AC3-4BFB-9033-ED3DE7C0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140" y="2080826"/>
            <a:ext cx="7209145" cy="3619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A20E10-FD06-47DE-8C04-D762FD8C7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707" y="3050399"/>
            <a:ext cx="2248095" cy="32006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613698-39ED-4142-B19A-A1699CC402FB}"/>
              </a:ext>
            </a:extLst>
          </p:cNvPr>
          <p:cNvSpPr/>
          <p:nvPr/>
        </p:nvSpPr>
        <p:spPr>
          <a:xfrm>
            <a:off x="162670" y="1661651"/>
            <a:ext cx="2590363" cy="216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F15B0C-DC3F-41FF-891B-8B207C4EDBD5}"/>
              </a:ext>
            </a:extLst>
          </p:cNvPr>
          <p:cNvGrpSpPr/>
          <p:nvPr/>
        </p:nvGrpSpPr>
        <p:grpSpPr>
          <a:xfrm>
            <a:off x="4572764" y="1661651"/>
            <a:ext cx="3116062" cy="216311"/>
            <a:chOff x="4572764" y="1661651"/>
            <a:chExt cx="3116062" cy="21631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748BBD-2618-4737-A77D-58CEE6585693}"/>
                </a:ext>
              </a:extLst>
            </p:cNvPr>
            <p:cNvSpPr/>
            <p:nvPr/>
          </p:nvSpPr>
          <p:spPr>
            <a:xfrm>
              <a:off x="4572764" y="1737114"/>
              <a:ext cx="3116062" cy="68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QP22/coastguard/rdh_info.txt</a:t>
              </a:r>
              <a:endParaRPr lang="ko-KR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2F7002-7302-4C2A-8C69-8CDB7041882E}"/>
                </a:ext>
              </a:extLst>
            </p:cNvPr>
            <p:cNvSpPr/>
            <p:nvPr/>
          </p:nvSpPr>
          <p:spPr>
            <a:xfrm>
              <a:off x="4690750" y="1661651"/>
              <a:ext cx="2840760" cy="2163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398EFF-2741-4EE0-A295-441544F45A41}"/>
              </a:ext>
            </a:extLst>
          </p:cNvPr>
          <p:cNvGrpSpPr/>
          <p:nvPr/>
        </p:nvGrpSpPr>
        <p:grpSpPr>
          <a:xfrm>
            <a:off x="9075938" y="2558869"/>
            <a:ext cx="2978410" cy="250351"/>
            <a:chOff x="9075938" y="2558869"/>
            <a:chExt cx="2978410" cy="25035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7B64F8-A984-446B-A85B-BE5ED09E7EF1}"/>
                </a:ext>
              </a:extLst>
            </p:cNvPr>
            <p:cNvSpPr/>
            <p:nvPr/>
          </p:nvSpPr>
          <p:spPr>
            <a:xfrm>
              <a:off x="9075938" y="2634332"/>
              <a:ext cx="2978410" cy="79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QP22/coastguard/rdh_info.txt</a:t>
              </a:r>
              <a:endParaRPr lang="ko-KR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C64648-5287-474D-8EA0-8FDF31922A1C}"/>
                </a:ext>
              </a:extLst>
            </p:cNvPr>
            <p:cNvSpPr/>
            <p:nvPr/>
          </p:nvSpPr>
          <p:spPr>
            <a:xfrm>
              <a:off x="9193924" y="2558869"/>
              <a:ext cx="2715269" cy="250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53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2. search optimal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65520"/>
            <a:ext cx="10643616" cy="436037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rules : 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1. all secret messages change to 4bits. but, code mapping </a:t>
            </a:r>
            <a:r>
              <a:rPr lang="en-US" altLang="ko-KR" sz="1600" dirty="0" err="1">
                <a:latin typeface="Consolas" panose="020B0609020204030204" pitchFamily="49" charset="0"/>
              </a:rPr>
              <a:t>coeff</a:t>
            </a:r>
            <a:r>
              <a:rPr lang="en-US" altLang="ko-KR" sz="1600" dirty="0">
                <a:latin typeface="Consolas" panose="020B0609020204030204" pitchFamily="49" charset="0"/>
              </a:rPr>
              <a:t> must not be duplicated, most of the redundancy occurs in the (3-&gt;4bit) extension.</a:t>
            </a: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so, 1) The secret message with duplicate code mapping </a:t>
            </a:r>
            <a:r>
              <a:rPr lang="en-US" altLang="ko-KR" sz="1600" dirty="0" err="1">
                <a:latin typeface="Consolas" panose="020B0609020204030204" pitchFamily="49" charset="0"/>
              </a:rPr>
              <a:t>coeff</a:t>
            </a:r>
            <a:r>
              <a:rPr lang="en-US" altLang="ko-KR" sz="1600" dirty="0">
                <a:latin typeface="Consolas" panose="020B0609020204030204" pitchFamily="49" charset="0"/>
              </a:rPr>
              <a:t> is recombined into 3 bits and only one is used. 2) Do not use duplicate code mapping </a:t>
            </a:r>
            <a:r>
              <a:rPr lang="en-US" altLang="ko-KR" sz="1600" dirty="0" err="1">
                <a:latin typeface="Consolas" panose="020B0609020204030204" pitchFamily="49" charset="0"/>
              </a:rPr>
              <a:t>coeff</a:t>
            </a:r>
            <a:r>
              <a:rPr lang="en-US" altLang="ko-KR" sz="1600" dirty="0">
                <a:latin typeface="Consolas" panose="020B0609020204030204" pitchFamily="49" charset="0"/>
              </a:rPr>
              <a:t> that is not caused by secret message.</a:t>
            </a:r>
          </a:p>
          <a:p>
            <a:pPr rtl="0"/>
            <a:endParaRPr lang="en-US" altLang="ko-KR" sz="1600" dirty="0">
              <a:latin typeface="Consolas" panose="020B0609020204030204" pitchFamily="49" charset="0"/>
            </a:endParaRP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2. (r7,r8,r9,r10) compensation table -&gt; alter for freq</a:t>
            </a:r>
          </a:p>
          <a:p>
            <a:pPr rtl="0"/>
            <a:endParaRPr lang="en-US" altLang="ko-KR" sz="1600" dirty="0">
              <a:latin typeface="Consolas" panose="020B0609020204030204" pitchFamily="49" charset="0"/>
            </a:endParaRP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3. more freq with low rank ↔ less freq with high rank</a:t>
            </a:r>
          </a:p>
          <a:p>
            <a:pPr rtl="0"/>
            <a:endParaRPr lang="en-US" altLang="ko-KR" sz="1600" dirty="0">
              <a:latin typeface="Consolas" panose="020B0609020204030204" pitchFamily="49" charset="0"/>
            </a:endParaRP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4. FPP rank table () = 0.9 + PSNR rank table () = 0.1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6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4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64593"/>
            <a:ext cx="6190488" cy="502919"/>
          </a:xfrm>
        </p:spPr>
        <p:txBody>
          <a:bodyPr rtlCol="0" anchor="t">
            <a:noAutofit/>
          </a:bodyPr>
          <a:lstStyle/>
          <a:p>
            <a:pPr rtl="0"/>
            <a:r>
              <a:rPr lang="en-US" altLang="ko-KR" sz="2800" dirty="0">
                <a:latin typeface="Consolas" panose="020B0609020204030204" pitchFamily="49" charset="0"/>
              </a:rPr>
              <a:t>2. search optimal tables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65520"/>
            <a:ext cx="11144922" cy="4360376"/>
          </a:xfrm>
        </p:spPr>
        <p:txBody>
          <a:bodyPr rtlCol="0">
            <a:normAutofit/>
          </a:bodyPr>
          <a:lstStyle/>
          <a:p>
            <a:pPr rtl="0"/>
            <a:endParaRPr lang="en-US" altLang="ko-KR" sz="1600" dirty="0">
              <a:latin typeface="Consolas" panose="020B0609020204030204" pitchFamily="49" charset="0"/>
            </a:endParaRP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Q.1. HDH</a:t>
            </a:r>
            <a:r>
              <a:rPr lang="ko-KR" altLang="en-US" sz="1600" dirty="0">
                <a:latin typeface="Consolas" panose="020B0609020204030204" pitchFamily="49" charset="0"/>
              </a:rPr>
              <a:t>는 기존의 </a:t>
            </a:r>
            <a:r>
              <a:rPr lang="en-US" altLang="ko-KR" sz="1600" dirty="0">
                <a:latin typeface="Consolas" panose="020B0609020204030204" pitchFamily="49" charset="0"/>
              </a:rPr>
              <a:t>mid-freq</a:t>
            </a:r>
            <a:r>
              <a:rPr lang="ko-KR" altLang="en-US" sz="1600" dirty="0">
                <a:latin typeface="Consolas" panose="020B0609020204030204" pitchFamily="49" charset="0"/>
              </a:rPr>
              <a:t>에 의존</a:t>
            </a:r>
            <a:r>
              <a:rPr lang="en-US" altLang="ko-KR" sz="1600" dirty="0">
                <a:latin typeface="Consolas" panose="020B0609020204030204" pitchFamily="49" charset="0"/>
              </a:rPr>
              <a:t>x &amp; 0000~1111 </a:t>
            </a:r>
            <a:r>
              <a:rPr lang="ko-KR" altLang="en-US" sz="1600" dirty="0">
                <a:latin typeface="Consolas" panose="020B0609020204030204" pitchFamily="49" charset="0"/>
              </a:rPr>
              <a:t>중 최적의 </a:t>
            </a:r>
            <a:r>
              <a:rPr lang="en-US" altLang="ko-KR" sz="1600" dirty="0">
                <a:latin typeface="Consolas" panose="020B0609020204030204" pitchFamily="49" charset="0"/>
              </a:rPr>
              <a:t>code mapping </a:t>
            </a:r>
            <a:r>
              <a:rPr lang="ko-KR" altLang="en-US" sz="1600" dirty="0">
                <a:latin typeface="Consolas" panose="020B0609020204030204" pitchFamily="49" charset="0"/>
              </a:rPr>
              <a:t>이 우선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그리고 </a:t>
            </a:r>
            <a:r>
              <a:rPr lang="en-US" altLang="ko-KR" sz="1600" dirty="0">
                <a:latin typeface="Consolas" panose="020B0609020204030204" pitchFamily="49" charset="0"/>
              </a:rPr>
              <a:t>RDH</a:t>
            </a:r>
            <a:r>
              <a:rPr lang="ko-KR" altLang="en-US" sz="1600" dirty="0">
                <a:latin typeface="Consolas" panose="020B0609020204030204" pitchFamily="49" charset="0"/>
              </a:rPr>
              <a:t>는 기존의 </a:t>
            </a:r>
            <a:r>
              <a:rPr lang="en-US" altLang="ko-KR" sz="1600" dirty="0">
                <a:latin typeface="Consolas" panose="020B0609020204030204" pitchFamily="49" charset="0"/>
              </a:rPr>
              <a:t>mid-freq</a:t>
            </a:r>
            <a:r>
              <a:rPr lang="ko-KR" altLang="en-US" sz="1600" dirty="0">
                <a:latin typeface="Consolas" panose="020B0609020204030204" pitchFamily="49" charset="0"/>
              </a:rPr>
              <a:t>에 다양한 </a:t>
            </a:r>
            <a:r>
              <a:rPr lang="en-US" altLang="ko-KR" sz="1600" dirty="0">
                <a:latin typeface="Consolas" panose="020B0609020204030204" pitchFamily="49" charset="0"/>
              </a:rPr>
              <a:t>coefficient </a:t>
            </a:r>
            <a:r>
              <a:rPr lang="ko-KR" altLang="en-US" sz="1600" dirty="0">
                <a:latin typeface="Consolas" panose="020B0609020204030204" pitchFamily="49" charset="0"/>
              </a:rPr>
              <a:t>값 가능하며 이에 의존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r>
              <a:rPr lang="ko-KR" altLang="en-US" sz="1600" dirty="0">
                <a:latin typeface="Consolas" panose="020B0609020204030204" pitchFamily="49" charset="0"/>
              </a:rPr>
              <a:t> 그렇다면</a:t>
            </a:r>
            <a:r>
              <a:rPr lang="en-US" altLang="ko-KR" sz="1600" dirty="0">
                <a:latin typeface="Consolas" panose="020B0609020204030204" pitchFamily="49" charset="0"/>
              </a:rPr>
              <a:t>, CCM </a:t>
            </a:r>
            <a:r>
              <a:rPr lang="ko-KR" altLang="en-US" sz="1600" dirty="0">
                <a:latin typeface="Consolas" panose="020B0609020204030204" pitchFamily="49" charset="0"/>
              </a:rPr>
              <a:t>에서 최적의 </a:t>
            </a:r>
            <a:r>
              <a:rPr lang="en-US" altLang="ko-KR" sz="1600" dirty="0">
                <a:latin typeface="Consolas" panose="020B0609020204030204" pitchFamily="49" charset="0"/>
              </a:rPr>
              <a:t>Ranking table</a:t>
            </a:r>
            <a:r>
              <a:rPr lang="ko-KR" altLang="en-US" sz="1600" dirty="0">
                <a:latin typeface="Consolas" panose="020B0609020204030204" pitchFamily="49" charset="0"/>
              </a:rPr>
              <a:t>을 통해 </a:t>
            </a:r>
            <a:r>
              <a:rPr lang="en-US" altLang="ko-KR" sz="1600" dirty="0">
                <a:latin typeface="Consolas" panose="020B0609020204030204" pitchFamily="49" charset="0"/>
              </a:rPr>
              <a:t>code</a:t>
            </a:r>
            <a:r>
              <a:rPr lang="ko-KR" altLang="en-US" sz="1600" dirty="0">
                <a:latin typeface="Consolas" panose="020B0609020204030204" pitchFamily="49" charset="0"/>
              </a:rPr>
              <a:t>를 찾아도 </a:t>
            </a:r>
            <a:r>
              <a:rPr lang="en-US" altLang="ko-KR" sz="1600" dirty="0">
                <a:latin typeface="Consolas" panose="020B0609020204030204" pitchFamily="49" charset="0"/>
              </a:rPr>
              <a:t>RDH</a:t>
            </a:r>
            <a:r>
              <a:rPr lang="ko-KR" altLang="en-US" sz="1600" dirty="0">
                <a:latin typeface="Consolas" panose="020B0609020204030204" pitchFamily="49" charset="0"/>
              </a:rPr>
              <a:t>와 같이 </a:t>
            </a:r>
            <a:r>
              <a:rPr lang="en-US" altLang="ko-KR" sz="1600" dirty="0">
                <a:latin typeface="Consolas" panose="020B0609020204030204" pitchFamily="49" charset="0"/>
              </a:rPr>
              <a:t>mid-freq</a:t>
            </a:r>
            <a:r>
              <a:rPr lang="ko-KR" altLang="en-US" sz="1600" dirty="0">
                <a:latin typeface="Consolas" panose="020B0609020204030204" pitchFamily="49" charset="0"/>
              </a:rPr>
              <a:t>에 다양한 </a:t>
            </a:r>
            <a:r>
              <a:rPr lang="en-US" altLang="ko-KR" sz="1600" dirty="0">
                <a:latin typeface="Consolas" panose="020B0609020204030204" pitchFamily="49" charset="0"/>
              </a:rPr>
              <a:t>coefficient</a:t>
            </a:r>
            <a:r>
              <a:rPr lang="ko-KR" altLang="en-US" sz="1600" dirty="0">
                <a:latin typeface="Consolas" panose="020B0609020204030204" pitchFamily="49" charset="0"/>
              </a:rPr>
              <a:t>가 가능하다면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대체하기 위해 가져올 </a:t>
            </a:r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r>
              <a:rPr lang="ko-KR" altLang="en-US" sz="1600" dirty="0">
                <a:latin typeface="Consolas" panose="020B0609020204030204" pitchFamily="49" charset="0"/>
              </a:rPr>
              <a:t>가 존재 가능한가</a:t>
            </a:r>
            <a:r>
              <a:rPr lang="en-US" altLang="ko-KR" sz="1600" dirty="0">
                <a:latin typeface="Consolas" panose="020B0609020204030204" pitchFamily="49" charset="0"/>
              </a:rPr>
              <a:t>? </a:t>
            </a:r>
            <a:r>
              <a:rPr lang="ko-KR" altLang="en-US" sz="1600" dirty="0">
                <a:latin typeface="Consolas" panose="020B0609020204030204" pitchFamily="49" charset="0"/>
              </a:rPr>
              <a:t>그리고 가장 빈도수가 높은 </a:t>
            </a:r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r>
              <a:rPr lang="ko-KR" altLang="en-US" sz="1600" dirty="0">
                <a:latin typeface="Consolas" panose="020B0609020204030204" pitchFamily="49" charset="0"/>
              </a:rPr>
              <a:t>를 알 수 있나</a:t>
            </a:r>
            <a:r>
              <a:rPr lang="en-US" altLang="ko-KR" sz="1600" dirty="0">
                <a:latin typeface="Consolas" panose="020B0609020204030204" pitchFamily="49" charset="0"/>
              </a:rPr>
              <a:t>?</a:t>
            </a:r>
          </a:p>
          <a:p>
            <a:pPr rtl="0"/>
            <a:endParaRPr lang="en-US" altLang="ko-KR" sz="1600" dirty="0">
              <a:latin typeface="Consolas" panose="020B0609020204030204" pitchFamily="49" charset="0"/>
            </a:endParaRPr>
          </a:p>
          <a:p>
            <a:pPr rtl="0"/>
            <a:r>
              <a:rPr lang="en-US" altLang="ko-KR" sz="1600" dirty="0">
                <a:latin typeface="Consolas" panose="020B0609020204030204" pitchFamily="49" charset="0"/>
              </a:rPr>
              <a:t>Q.2. CCM</a:t>
            </a:r>
            <a:r>
              <a:rPr lang="ko-KR" altLang="en-US" sz="1600" dirty="0">
                <a:latin typeface="Consolas" panose="020B0609020204030204" pitchFamily="49" charset="0"/>
              </a:rPr>
              <a:t>의 </a:t>
            </a:r>
            <a:r>
              <a:rPr lang="en-US" altLang="ko-KR" sz="1600" dirty="0">
                <a:latin typeface="Consolas" panose="020B0609020204030204" pitchFamily="49" charset="0"/>
              </a:rPr>
              <a:t>Ranking table</a:t>
            </a:r>
            <a:r>
              <a:rPr lang="ko-KR" altLang="en-US" sz="1600" dirty="0">
                <a:latin typeface="Consolas" panose="020B0609020204030204" pitchFamily="49" charset="0"/>
              </a:rPr>
              <a:t>을 만들면</a:t>
            </a:r>
            <a:r>
              <a:rPr lang="en-US" altLang="ko-KR" sz="1600" dirty="0">
                <a:latin typeface="Consolas" panose="020B0609020204030204" pitchFamily="49" charset="0"/>
              </a:rPr>
              <a:t>, file-size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psnr</a:t>
            </a:r>
            <a:r>
              <a:rPr lang="ko-KR" altLang="en-US" sz="1600" dirty="0">
                <a:latin typeface="Consolas" panose="020B0609020204030204" pitchFamily="49" charset="0"/>
              </a:rPr>
              <a:t>에 대해 서로 다른 </a:t>
            </a:r>
            <a:r>
              <a:rPr lang="en-US" altLang="ko-KR" sz="1600" dirty="0">
                <a:latin typeface="Consolas" panose="020B0609020204030204" pitchFamily="49" charset="0"/>
              </a:rPr>
              <a:t>table</a:t>
            </a:r>
            <a:r>
              <a:rPr lang="ko-KR" altLang="en-US" sz="1600" dirty="0">
                <a:latin typeface="Consolas" panose="020B0609020204030204" pitchFamily="49" charset="0"/>
              </a:rPr>
              <a:t>이 만들어지는데 이를 어떻게 통합할 것인가</a:t>
            </a:r>
            <a:r>
              <a:rPr lang="en-US" altLang="ko-KR" sz="1600" dirty="0">
                <a:latin typeface="Consolas" panose="020B0609020204030204" pitchFamily="49" charset="0"/>
              </a:rPr>
              <a:t>?</a:t>
            </a:r>
          </a:p>
          <a:p>
            <a:pPr rtl="0"/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pPr rtl="0"/>
              <a:t>7</a:t>
            </a:fld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F7D9662-AE97-4783-A5BC-FBF133C94377}"/>
              </a:ext>
            </a:extLst>
          </p:cNvPr>
          <p:cNvGrpSpPr/>
          <p:nvPr/>
        </p:nvGrpSpPr>
        <p:grpSpPr>
          <a:xfrm>
            <a:off x="4379647" y="0"/>
            <a:ext cx="2679670" cy="6858000"/>
            <a:chOff x="4379647" y="0"/>
            <a:chExt cx="2679670" cy="6858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803EA6B-9DC0-43A1-893F-0FE1AB6B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647" y="0"/>
              <a:ext cx="2679670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C3F49C-1E8A-4A00-A643-E90BBC19C23D}"/>
                </a:ext>
              </a:extLst>
            </p:cNvPr>
            <p:cNvSpPr/>
            <p:nvPr/>
          </p:nvSpPr>
          <p:spPr>
            <a:xfrm>
              <a:off x="6096000" y="394447"/>
              <a:ext cx="758278" cy="1613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5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E69D51-771D-466A-B9E5-856BCF50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98" y="0"/>
            <a:ext cx="973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818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갤럭시 프레젠테이션</Template>
  <TotalTime>175</TotalTime>
  <Words>780</Words>
  <Application>Microsoft Office PowerPoint</Application>
  <PresentationFormat>와이드스크린</PresentationFormat>
  <Paragraphs>131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함초롬바탕</vt:lpstr>
      <vt:lpstr>Arial</vt:lpstr>
      <vt:lpstr>Consolas</vt:lpstr>
      <vt:lpstr>Univers</vt:lpstr>
      <vt:lpstr>GradientUnivers</vt:lpstr>
      <vt:lpstr>A Capacity Controllable  Reversible Data Hiding Technology  for H.264/AVC Based on Compensational Code Mapping</vt:lpstr>
      <vt:lpstr>Tables</vt:lpstr>
      <vt:lpstr>1. ranking tables</vt:lpstr>
      <vt:lpstr>1. ranking tables</vt:lpstr>
      <vt:lpstr>1. ranking tables</vt:lpstr>
      <vt:lpstr>2. search optimal tables</vt:lpstr>
      <vt:lpstr>2. search optimal tables</vt:lpstr>
      <vt:lpstr>PowerPoint 프레젠테이션</vt:lpstr>
      <vt:lpstr>PowerPoint 프레젠테이션</vt:lpstr>
      <vt:lpstr>2. search optimal tables</vt:lpstr>
      <vt:lpstr>PowerPoint 프레젠테이션</vt:lpstr>
      <vt:lpstr>2. search optimal tables</vt:lpstr>
      <vt:lpstr>2. search optimal tables</vt:lpstr>
      <vt:lpstr>PowerPoint 프레젠테이션</vt:lpstr>
      <vt:lpstr>2. search optimal tables</vt:lpstr>
      <vt:lpstr>2. search optimal tables</vt:lpstr>
      <vt:lpstr>3. simulation results</vt:lpstr>
      <vt:lpstr>3. simulation results</vt:lpstr>
      <vt:lpstr>3. simulation results</vt:lpstr>
      <vt:lpstr>PowerPoint 프레젠테이션</vt:lpstr>
      <vt:lpstr>3. simulation results</vt:lpstr>
      <vt:lpstr>3. 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Capacity Controllable  Reversible Data Hiding Technology  for H.264/AVC Based on Compensational Code Mapping</dc:title>
  <dc:creator>강진우</dc:creator>
  <cp:lastModifiedBy>강진우</cp:lastModifiedBy>
  <cp:revision>21</cp:revision>
  <dcterms:created xsi:type="dcterms:W3CDTF">2022-02-27T14:52:44Z</dcterms:created>
  <dcterms:modified xsi:type="dcterms:W3CDTF">2022-02-28T07:47:27Z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