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68" r:id="rId17"/>
    <p:sldId id="269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63B42-A62F-43EE-8CCE-1521E114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84BD4-D573-42F7-90F2-9971F030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F64C1-C473-4DBC-AF18-EA285BAF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F247F-6F54-4D7D-B1B3-AD1CFC8D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74AC6-891B-41C7-BAE2-071FBE0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89B10-9B13-4908-863D-E478A04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D616F-832D-4068-9490-DEA250D90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A6FD-D4C1-40D8-818D-4A99D877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1D644-0CCC-40BD-AA70-19FE28F7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0CAA9-54A0-4026-B8CE-56D40D59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6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3E497-554E-4219-9314-CD879744F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46A67-0C70-48ED-B463-D9BEA3091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28AAF-62AC-408B-9B95-F21BEE20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6ACCD-2BE4-410D-9D3F-D539FCD2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19EE1-1210-4582-8ADF-DBF53AD2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0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C476B-E130-4C8E-8822-C917305D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7CBB8-50B5-46E2-970E-6B931C02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25601-BAA8-4B69-AFF5-D02CED4D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A94F9-4215-4F18-9ED1-0DE9E9B3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CCDB9-3266-4AF3-BD5D-6A38E38A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9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A9B79-9AAD-4937-99D8-6E4F43CA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BD169-57FB-434D-83F3-3256C4EF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61918-F206-4B34-B703-4F83D549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1FECE-E78E-430B-9D08-9F451B92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BADE4-AD20-444B-814F-9F81DE4C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0E4FA-DF6B-4BEC-B5F9-65C7CB70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CECB8-ABF7-4D42-A4AF-CB800ABB8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4A87DD-A026-4E4D-8149-B5978127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03CCF-A129-4A4E-8490-C66E251D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394E2-C140-4EAD-9899-3B41AC68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08E01-0A61-4DE6-90B1-09240721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97594-980F-45C2-B2B4-6D76D45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C384E-BD2B-4D35-93A1-CB934252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4EDAE-8BEB-4B41-8AC6-E465AC8B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CC8B5A-F29C-4B56-AC2A-AC7CEAAA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3A2523-FA65-4343-ABE6-C2F4A4CC4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3C8C2-AE94-4B2D-91BA-888A8540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6379C3-3BB5-4C1D-A397-BAA5512B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25F33-C3A3-4757-8EBB-57C7086D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9E38-70DA-471D-8955-BE6A203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C8008-F4B0-4175-AA4D-5615F1AE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5D25B-72C4-4566-85AF-C2A155C1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9B5CA7-5398-4A81-9B17-2E0D8089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56B96-B013-466D-85C3-69BBE958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B6A3D-9EBB-4312-B0E7-006BDF4D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CA97C-DA55-42DA-A054-9D0E48F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1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03FB6-6A11-4503-8C4F-B40C7BCA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E7B6-F30E-42AF-8513-F56EAAE2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B0ECC-A1BE-41FE-925C-C6855FC3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69470-5D04-44F4-8267-F263E646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AE028-EFCA-4A44-8EC7-58A6607E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D408-D004-402C-B5B2-B111E1B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227F8-5ADF-47D8-84ED-A294A3E1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D172A-7359-4EF3-BBDA-D42A5BB47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DF170-A596-4768-B4AD-161ED018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BFB1D-F669-4459-BDE3-F2A1D56B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40F04-AFBA-470F-9A74-B5FB47C3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7905-F36B-46AD-8142-8A5DE29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9646F-4BEC-41CF-94E5-2424A873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93A3D-6568-465C-A8F5-FA95462E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95FB7-3F49-47EB-B6A4-06BFBF9E2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E233-E595-4C33-9FF6-461795A722F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372D3-591A-4A50-83B5-8F31E99B7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91521-F77C-48B0-B115-2531AD043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A334-76A3-471C-9239-5B083A77E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EEE8D-3F8D-45BC-BA5A-A8BC7BF0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12D07D-B8A8-48B9-9D2A-0D826255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4E421-031E-4B5D-8561-467EEB73C01D}"/>
              </a:ext>
            </a:extLst>
          </p:cNvPr>
          <p:cNvSpPr txBox="1"/>
          <p:nvPr/>
        </p:nvSpPr>
        <p:spPr>
          <a:xfrm>
            <a:off x="838200" y="1201341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중에 </a:t>
            </a:r>
            <a:r>
              <a:rPr lang="en-US" altLang="ko-KR" dirty="0"/>
              <a:t>: </a:t>
            </a:r>
            <a:r>
              <a:rPr lang="ko-KR" altLang="en-US" dirty="0"/>
              <a:t>를 포함하는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0817A8-D8E8-4C91-B80A-8407D4C1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47308"/>
              </p:ext>
            </p:extLst>
          </p:nvPr>
        </p:nvGraphicFramePr>
        <p:xfrm>
          <a:off x="897621" y="2170962"/>
          <a:ext cx="9236279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40222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996057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:button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button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:checkbox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checkbox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file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image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password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:radio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radio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reset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5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:submit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submit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태그 중에 </a:t>
                      </a:r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속성이 </a:t>
                      </a:r>
                      <a:r>
                        <a:rPr lang="en-US" altLang="ko-KR" dirty="0"/>
                        <a:t>text</a:t>
                      </a:r>
                      <a:r>
                        <a:rPr lang="ko-KR" altLang="en-US" dirty="0"/>
                        <a:t>인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4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39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0817A8-D8E8-4C91-B80A-8407D4C1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24898"/>
              </p:ext>
            </p:extLst>
          </p:nvPr>
        </p:nvGraphicFramePr>
        <p:xfrm>
          <a:off x="838200" y="1072004"/>
          <a:ext cx="9236279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40222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996057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체크되어 있는 입력 양식을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:disabled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비활성화된 입력양식을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:enabled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활성화된 입력 양식을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포커스가 </a:t>
                      </a:r>
                      <a:r>
                        <a:rPr lang="ko-KR" altLang="en-US" dirty="0" err="1"/>
                        <a:t>맞추어져</a:t>
                      </a:r>
                      <a:r>
                        <a:rPr lang="ko-KR" altLang="en-US" dirty="0"/>
                        <a:t> 있는 입력 양식을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입력 양식을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:selected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 </a:t>
                      </a:r>
                      <a:r>
                        <a:rPr lang="ko-KR" altLang="en-US" dirty="0" err="1"/>
                        <a:t>객체중</a:t>
                      </a:r>
                      <a:r>
                        <a:rPr lang="ko-KR" altLang="en-US" dirty="0"/>
                        <a:t> 선택된 태그를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A0A9F9F5-1077-4B11-8228-308C399D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61492"/>
              </p:ext>
            </p:extLst>
          </p:nvPr>
        </p:nvGraphicFramePr>
        <p:xfrm>
          <a:off x="838199" y="3896994"/>
          <a:ext cx="9236279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40222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996057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홀수 번째에 위치한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짝수 번째에 위치한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첫번째에 위치한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마지막에 위치한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5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0817A8-D8E8-4C91-B80A-8407D4C1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80661"/>
              </p:ext>
            </p:extLst>
          </p:nvPr>
        </p:nvGraphicFramePr>
        <p:xfrm>
          <a:off x="838200" y="1072004"/>
          <a:ext cx="9236279" cy="2865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87180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249099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:contains(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문자열을 포함하는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:eq(n)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위치한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dirty="0" err="1"/>
                        <a:t>gt</a:t>
                      </a:r>
                      <a:r>
                        <a:rPr lang="en-US" altLang="ko-KR" dirty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초과 위치의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dirty="0" err="1"/>
                        <a:t>lt</a:t>
                      </a:r>
                      <a:r>
                        <a:rPr lang="en-US" altLang="ko-KR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미만 위치의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:not(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선택자와 일치하지 않는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:nth-child(</a:t>
                      </a:r>
                      <a:r>
                        <a:rPr lang="ko-KR" altLang="en-US" dirty="0"/>
                        <a:t>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식에 해당하는 위치의 문서 객체를 선택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Ex&gt; 3n+1 -&gt; 1, 4, 7 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3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76391"/>
              </p:ext>
            </p:extLst>
          </p:nvPr>
        </p:nvGraphicFramePr>
        <p:xfrm>
          <a:off x="838200" y="1072004"/>
          <a:ext cx="9236279" cy="3977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87473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4948806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).filter(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);</a:t>
                      </a:r>
                    </a:p>
                    <a:p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).filter(function(){});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필터링한다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 선택을 한 단계 뒤로 되돌린다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eq(n)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위치에 존재하는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first()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위치의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위치의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추가로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is(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객체가 선택자와 일치하는지 판별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find(</a:t>
                      </a:r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태그를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parent()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부모 객체를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7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77352"/>
              </p:ext>
            </p:extLst>
          </p:nvPr>
        </p:nvGraphicFramePr>
        <p:xfrm>
          <a:off x="838200" y="1072004"/>
          <a:ext cx="9236279" cy="4719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87473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4948806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addClass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클래스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객체의 클래스 속성을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removeClass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클래스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객체의 클래스 속성을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attr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속성과 관련된 기능을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removeAttr</a:t>
                      </a:r>
                      <a:r>
                        <a:rPr lang="en-US" altLang="ko-KR" dirty="0"/>
                        <a:t>(name)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객체의 속성을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css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스타일과 관련된 기능을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 내부의 글자와 관련된 기능을 수행</a:t>
                      </a:r>
                      <a:r>
                        <a:rPr lang="en-US" altLang="ko-KR" dirty="0"/>
                        <a:t>(HTML </a:t>
                      </a:r>
                      <a:r>
                        <a:rPr lang="ko-KR" altLang="en-US" dirty="0"/>
                        <a:t>태그 인식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 내부의 글자와 관련된 기능을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 내부를 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clone()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복제한다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생성한다</a:t>
                      </a:r>
                      <a:r>
                        <a:rPr lang="en-US" altLang="ko-KR" dirty="0"/>
                        <a:t>. $(“&lt;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 /&gt;”)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87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3032"/>
              </p:ext>
            </p:extLst>
          </p:nvPr>
        </p:nvGraphicFramePr>
        <p:xfrm>
          <a:off x="838200" y="1072004"/>
          <a:ext cx="9236279" cy="445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87473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4948806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$(A).</a:t>
                      </a:r>
                      <a:r>
                        <a:rPr lang="en-US" altLang="ko-KR" dirty="0" err="1"/>
                        <a:t>appendTo</a:t>
                      </a:r>
                      <a:r>
                        <a:rPr lang="en-US" altLang="ko-KR" dirty="0"/>
                        <a:t>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뒷부분에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$(A).</a:t>
                      </a:r>
                      <a:r>
                        <a:rPr lang="en-US" altLang="ko-KR" dirty="0" err="1"/>
                        <a:t>prependTo</a:t>
                      </a:r>
                      <a:r>
                        <a:rPr lang="en-US" altLang="ko-KR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앞부분에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$(A).</a:t>
                      </a:r>
                      <a:r>
                        <a:rPr lang="en-US" altLang="ko-KR" dirty="0" err="1"/>
                        <a:t>insertAfter</a:t>
                      </a:r>
                      <a:r>
                        <a:rPr lang="en-US" altLang="ko-KR" dirty="0"/>
                        <a:t>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뒤에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$(A).</a:t>
                      </a:r>
                      <a:r>
                        <a:rPr lang="en-US" altLang="ko-KR" dirty="0" err="1"/>
                        <a:t>insertBefore</a:t>
                      </a:r>
                      <a:r>
                        <a:rPr lang="en-US" altLang="ko-KR" dirty="0"/>
                        <a:t>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앞에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$(A).append(B)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뒷부분에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$(A).prepend(B)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앞부분에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$(A).after(B)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뒤에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$(A).before(B)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의 앞에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0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24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44649"/>
              </p:ext>
            </p:extLst>
          </p:nvPr>
        </p:nvGraphicFramePr>
        <p:xfrm>
          <a:off x="838200" y="1072004"/>
          <a:ext cx="9236279" cy="4886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87180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249099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.children(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자식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.siblings(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.closest(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문서 객체를 포함해서 선택자에 해당하는 가까운 조상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.find(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자손 중에 </a:t>
                      </a:r>
                      <a:r>
                        <a:rPr lang="ko-KR" altLang="en-US" dirty="0" err="1"/>
                        <a:t>셀렉터에</a:t>
                      </a:r>
                      <a:r>
                        <a:rPr lang="ko-KR" altLang="en-US" dirty="0"/>
                        <a:t> 해당하는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.next()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다음에 오는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nextAll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다음에 오는 모든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nextUntil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선택자에 해당하는 문서객체 전까지의 이후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prev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이전에 오는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prevAll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이전에 오는 모든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prevUntil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선택자에 해당하는 문서 객체 전까지의 이전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4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14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74210"/>
              </p:ext>
            </p:extLst>
          </p:nvPr>
        </p:nvGraphicFramePr>
        <p:xfrm>
          <a:off x="838200" y="1072004"/>
          <a:ext cx="9236279" cy="445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87180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249099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.parent()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부모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.parents()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루트 문서 객체까지의 모든 조상 문서객체를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parentsUntil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선택자와 매칭되기 전까지의 조상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.eq(n)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.first()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첫번째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.last()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.slice(n, 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/>
                        <a:t>m</a:t>
                      </a:r>
                      <a:r>
                        <a:rPr lang="ko-KR" altLang="en-US" dirty="0"/>
                        <a:t>사이의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.has(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선택자에 해당되는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.not(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선택자에 해당하는 문서객체를 제외하고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.is(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문서 객체가 선택자에 해당하는지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4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6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9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32359"/>
              </p:ext>
            </p:extLst>
          </p:nvPr>
        </p:nvGraphicFramePr>
        <p:xfrm>
          <a:off x="838200" y="1072004"/>
          <a:ext cx="9236279" cy="4770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87180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249099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이벤트를 연결합니다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).on(</a:t>
                      </a:r>
                      <a:r>
                        <a:rPr lang="ko-KR" altLang="en-US" dirty="0"/>
                        <a:t>이벤트명</a:t>
                      </a:r>
                      <a:r>
                        <a:rPr lang="en-US" altLang="ko-KR" dirty="0"/>
                        <a:t>, function(</a:t>
                      </a:r>
                      <a:r>
                        <a:rPr lang="ko-KR" altLang="en-US" dirty="0"/>
                        <a:t>이벤트</a:t>
                      </a:r>
                      <a:r>
                        <a:rPr lang="en-US" altLang="ko-KR" dirty="0"/>
                        <a:t>){});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).on(object);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연결을 제거합니다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).off();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).off(</a:t>
                      </a:r>
                      <a:r>
                        <a:rPr lang="ko-KR" altLang="en-US" dirty="0"/>
                        <a:t>이벤트명</a:t>
                      </a:r>
                      <a:r>
                        <a:rPr lang="en-US" altLang="ko-KR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이벤트를 한 번만 연결합니다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).one(</a:t>
                      </a:r>
                      <a:r>
                        <a:rPr lang="ko-KR" altLang="en-US" dirty="0"/>
                        <a:t>이벤트명</a:t>
                      </a:r>
                      <a:r>
                        <a:rPr lang="en-US" altLang="ko-KR" dirty="0"/>
                        <a:t>, function(</a:t>
                      </a:r>
                      <a:r>
                        <a:rPr lang="ko-KR" altLang="en-US" dirty="0"/>
                        <a:t>이벤트</a:t>
                      </a:r>
                      <a:r>
                        <a:rPr lang="en-US" altLang="ko-KR" dirty="0"/>
                        <a:t>){});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).one(object);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trigger()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이벤트를 강제로 발생시킵니다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).trigger(</a:t>
                      </a:r>
                      <a:r>
                        <a:rPr lang="ko-KR" altLang="en-US" dirty="0"/>
                        <a:t>이벤트명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$(</a:t>
                      </a:r>
                      <a:r>
                        <a:rPr lang="ko-KR" altLang="en-US" dirty="0" err="1"/>
                        <a:t>선택자</a:t>
                      </a:r>
                      <a:r>
                        <a:rPr lang="en-US" altLang="ko-KR" dirty="0"/>
                        <a:t>).trigger(</a:t>
                      </a:r>
                      <a:r>
                        <a:rPr lang="ko-KR" altLang="en-US" dirty="0"/>
                        <a:t>이벤트명</a:t>
                      </a:r>
                      <a:r>
                        <a:rPr lang="en-US" altLang="ko-KR" dirty="0"/>
                        <a:t>, data)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3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preventDefault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</a:t>
                      </a:r>
                      <a:r>
                        <a:rPr lang="ko-KR" altLang="en-US" dirty="0" err="1"/>
                        <a:t>이벤트를제거한다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stopPropagation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전달을 제거한다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8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9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4C7B7-9016-49B5-A7A6-8980EA7A9F63}"/>
              </a:ext>
            </a:extLst>
          </p:cNvPr>
          <p:cNvSpPr txBox="1"/>
          <p:nvPr/>
        </p:nvSpPr>
        <p:spPr>
          <a:xfrm>
            <a:off x="838200" y="1400961"/>
            <a:ext cx="9773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이름의 함수로 이벤트를 연결</a:t>
            </a:r>
            <a:endParaRPr lang="en-US" altLang="ko-KR" dirty="0"/>
          </a:p>
          <a:p>
            <a:r>
              <a:rPr lang="en-US" altLang="ko-KR" dirty="0"/>
              <a:t>blur, focus, </a:t>
            </a:r>
            <a:r>
              <a:rPr lang="en-US" altLang="ko-KR" dirty="0" err="1"/>
              <a:t>focusin</a:t>
            </a:r>
            <a:r>
              <a:rPr lang="en-US" altLang="ko-KR" dirty="0"/>
              <a:t>, </a:t>
            </a:r>
            <a:r>
              <a:rPr lang="en-US" altLang="ko-KR" dirty="0" err="1"/>
              <a:t>focusout</a:t>
            </a:r>
            <a:r>
              <a:rPr lang="en-US" altLang="ko-KR" dirty="0"/>
              <a:t>, load, resize, scroll, unload, click, </a:t>
            </a:r>
            <a:r>
              <a:rPr lang="en-US" altLang="ko-KR" dirty="0" err="1"/>
              <a:t>dblclick</a:t>
            </a:r>
            <a:r>
              <a:rPr lang="en-US" altLang="ko-KR" dirty="0"/>
              <a:t>, </a:t>
            </a:r>
            <a:r>
              <a:rPr lang="en-US" altLang="ko-KR" dirty="0" err="1"/>
              <a:t>mousedown</a:t>
            </a:r>
            <a:r>
              <a:rPr lang="en-US" altLang="ko-KR" dirty="0"/>
              <a:t>, </a:t>
            </a:r>
            <a:r>
              <a:rPr lang="en-US" altLang="ko-KR" dirty="0" err="1"/>
              <a:t>mouseup</a:t>
            </a:r>
            <a:r>
              <a:rPr lang="en-US" altLang="ko-KR" dirty="0"/>
              <a:t>, </a:t>
            </a:r>
            <a:r>
              <a:rPr lang="en-US" altLang="ko-KR" dirty="0" err="1"/>
              <a:t>mousemove</a:t>
            </a:r>
            <a:r>
              <a:rPr lang="en-US" altLang="ko-KR" dirty="0"/>
              <a:t>, mouseover, </a:t>
            </a:r>
            <a:r>
              <a:rPr lang="en-US" altLang="ko-KR" dirty="0" err="1"/>
              <a:t>mouseout</a:t>
            </a:r>
            <a:r>
              <a:rPr lang="en-US" altLang="ko-KR" dirty="0"/>
              <a:t>, </a:t>
            </a:r>
            <a:r>
              <a:rPr lang="en-US" altLang="ko-KR" dirty="0" err="1"/>
              <a:t>mouseenter</a:t>
            </a:r>
            <a:r>
              <a:rPr lang="en-US" altLang="ko-KR" dirty="0"/>
              <a:t>, </a:t>
            </a:r>
            <a:r>
              <a:rPr lang="en-US" altLang="ko-KR" dirty="0" err="1"/>
              <a:t>mouseleave</a:t>
            </a:r>
            <a:r>
              <a:rPr lang="en-US" altLang="ko-KR" dirty="0"/>
              <a:t>, change, select, submit, </a:t>
            </a:r>
            <a:r>
              <a:rPr lang="en-US" altLang="ko-KR" dirty="0" err="1"/>
              <a:t>keydown</a:t>
            </a:r>
            <a:r>
              <a:rPr lang="en-US" altLang="ko-KR" dirty="0"/>
              <a:t>, keypress, </a:t>
            </a:r>
            <a:r>
              <a:rPr lang="en-US" altLang="ko-KR" dirty="0" err="1"/>
              <a:t>keyup</a:t>
            </a:r>
            <a:r>
              <a:rPr lang="en-US" altLang="ko-KR" dirty="0"/>
              <a:t>, error, ready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E93CE-7378-4D47-9639-BE219A312489}"/>
              </a:ext>
            </a:extLst>
          </p:cNvPr>
          <p:cNvSpPr txBox="1"/>
          <p:nvPr/>
        </p:nvSpPr>
        <p:spPr>
          <a:xfrm>
            <a:off x="964734" y="2852149"/>
            <a:ext cx="891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$(</a:t>
            </a:r>
            <a:r>
              <a:rPr lang="ko-KR" altLang="en-US" dirty="0" err="1"/>
              <a:t>선택자</a:t>
            </a:r>
            <a:r>
              <a:rPr lang="en-US" altLang="ko-KR" dirty="0"/>
              <a:t>).</a:t>
            </a:r>
            <a:r>
              <a:rPr lang="ko-KR" altLang="en-US" dirty="0"/>
              <a:t>메소드</a:t>
            </a:r>
            <a:r>
              <a:rPr lang="en-US" altLang="ko-KR" dirty="0"/>
              <a:t>(function(event){});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6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E34CA-B445-4D7E-8E44-BB49C042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015C0-6D25-4DAF-8304-6C5E4861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 err="1"/>
              <a:t>Javascipt</a:t>
            </a:r>
            <a:r>
              <a:rPr lang="ko-KR" altLang="en-US" dirty="0"/>
              <a:t>를 쉽게 사용하기 위해서 만들어진 프레임워크이다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 모델과 관련된 처리를 쉽게 구현</a:t>
            </a:r>
            <a:endParaRPr lang="en-US" altLang="ko-KR" dirty="0"/>
          </a:p>
          <a:p>
            <a:pPr lvl="1"/>
            <a:r>
              <a:rPr lang="ko-KR" altLang="en-US" dirty="0"/>
              <a:t>일관된 이벤트 연결을 쉽게 구현</a:t>
            </a:r>
            <a:endParaRPr lang="en-US" altLang="ko-KR" dirty="0"/>
          </a:p>
          <a:p>
            <a:pPr lvl="1"/>
            <a:r>
              <a:rPr lang="ko-KR" altLang="en-US" dirty="0"/>
              <a:t>시각적 효과를 쉽게 구현</a:t>
            </a:r>
            <a:endParaRPr lang="en-US" altLang="ko-KR" dirty="0"/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애플리케이션을 쉽게 구현</a:t>
            </a:r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기준으로 가장 인기있는 </a:t>
            </a:r>
            <a:r>
              <a:rPr lang="en-US" altLang="ko-KR" dirty="0"/>
              <a:t>10000</a:t>
            </a:r>
            <a:r>
              <a:rPr lang="ko-KR" altLang="en-US" dirty="0"/>
              <a:t>개의 웹사이트 중 약 </a:t>
            </a:r>
            <a:r>
              <a:rPr lang="en-US" altLang="ko-KR" dirty="0"/>
              <a:t>73%</a:t>
            </a:r>
            <a:r>
              <a:rPr lang="ko-KR" altLang="en-US" dirty="0"/>
              <a:t>의 사이트가 </a:t>
            </a:r>
            <a:r>
              <a:rPr lang="en-US" altLang="ko-KR" dirty="0"/>
              <a:t>jQuery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Write less, do more. ( </a:t>
            </a:r>
            <a:r>
              <a:rPr lang="ko-KR" altLang="en-US" dirty="0"/>
              <a:t>적게 작성하고</a:t>
            </a:r>
            <a:r>
              <a:rPr lang="en-US" altLang="ko-KR" dirty="0"/>
              <a:t>, </a:t>
            </a:r>
            <a:r>
              <a:rPr lang="ko-KR" altLang="en-US" dirty="0"/>
              <a:t>보다 많이 한다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40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155-4D45-4662-8777-561B5E01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메소드 </a:t>
            </a:r>
            <a:r>
              <a:rPr lang="en-US" altLang="ko-KR" dirty="0"/>
              <a:t>(</a:t>
            </a:r>
            <a:r>
              <a:rPr lang="ko-KR" altLang="en-US" dirty="0"/>
              <a:t>효과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04E71C3-E197-4020-93E5-8D311E86D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7303"/>
              </p:ext>
            </p:extLst>
          </p:nvPr>
        </p:nvGraphicFramePr>
        <p:xfrm>
          <a:off x="838200" y="1072004"/>
          <a:ext cx="9236279" cy="445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87180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249099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크게 확대하며 보여줍니다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hide()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작게 축소하여 사라지게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toggle()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hide</a:t>
                      </a:r>
                      <a:r>
                        <a:rPr lang="ko-KR" altLang="en-US" dirty="0"/>
                        <a:t>를 번갈아 실행합니다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slideDown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슬라이드 효과와 함께 보여줍니다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slideUp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슬라이드 효과와 함께 사라지게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slideToggle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slideDown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 err="1"/>
                        <a:t>slideUp</a:t>
                      </a:r>
                      <a:r>
                        <a:rPr lang="ko-KR" altLang="en-US" dirty="0"/>
                        <a:t>메서드를 번갈아 실행합니다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fadeIn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선명하게 보여줍니다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fadeOut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객체를 흐리게 사라지게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fadeToggle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fadeIn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 err="1"/>
                        <a:t>fadeOut</a:t>
                      </a:r>
                      <a:r>
                        <a:rPr lang="ko-KR" altLang="en-US" dirty="0"/>
                        <a:t>메서드를 번갈아 실행합니다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animate()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지정 효과를 생성합니다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4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6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$(document).ready()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EDB77-CC62-4EA9-ADC1-F7B07C1C8859}"/>
              </a:ext>
            </a:extLst>
          </p:cNvPr>
          <p:cNvSpPr txBox="1"/>
          <p:nvPr/>
        </p:nvSpPr>
        <p:spPr>
          <a:xfrm>
            <a:off x="838200" y="3605534"/>
            <a:ext cx="10769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$(document).ready() 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문서가 준비되면 매개변수로 넣은 </a:t>
            </a:r>
            <a:r>
              <a:rPr lang="ko-KR" altLang="en-US" dirty="0" err="1"/>
              <a:t>콜백</a:t>
            </a:r>
            <a:r>
              <a:rPr lang="ko-KR" altLang="en-US" dirty="0"/>
              <a:t> 함수를 실행하라는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Vanila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에서 사용하는 </a:t>
            </a:r>
            <a:r>
              <a:rPr lang="en-US" altLang="ko-KR" dirty="0" err="1"/>
              <a:t>windows.onload</a:t>
            </a:r>
            <a:r>
              <a:rPr lang="en-US" altLang="ko-KR" dirty="0"/>
              <a:t> = function(){}; </a:t>
            </a:r>
            <a:r>
              <a:rPr lang="ko-KR" altLang="en-US" dirty="0"/>
              <a:t>과 유사한 기능을 하는데 </a:t>
            </a:r>
            <a:r>
              <a:rPr lang="en-US" altLang="ko-KR" dirty="0"/>
              <a:t>jQuery</a:t>
            </a:r>
            <a:r>
              <a:rPr lang="ko-KR" altLang="en-US" dirty="0"/>
              <a:t>에서는 여러 개의 함수를 사용하여 연결할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예제는 </a:t>
            </a:r>
            <a:r>
              <a:rPr lang="en-US" altLang="ko-KR" dirty="0"/>
              <a:t>alert </a:t>
            </a:r>
            <a:r>
              <a:rPr lang="ko-KR" altLang="en-US" dirty="0"/>
              <a:t>창 세 개가 차례로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1A34E-8181-4441-A6A6-6D040579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22" y="1448966"/>
            <a:ext cx="289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E8CFD-DB78-4F3A-AAA6-2F923D007588}"/>
              </a:ext>
            </a:extLst>
          </p:cNvPr>
          <p:cNvSpPr txBox="1"/>
          <p:nvPr/>
        </p:nvSpPr>
        <p:spPr>
          <a:xfrm>
            <a:off x="440421" y="1827285"/>
            <a:ext cx="51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(“*”)</a:t>
            </a:r>
          </a:p>
          <a:p>
            <a:pPr lvl="1"/>
            <a:r>
              <a:rPr lang="ko-KR" altLang="en-US" dirty="0"/>
              <a:t>페이지에 있는 모든 문서 객체를 선택한다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FE287-21E0-4725-A700-766D9C54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1" y="1213368"/>
            <a:ext cx="2600325" cy="419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8A28E1-B55A-4809-B265-FE659E44B68B}"/>
              </a:ext>
            </a:extLst>
          </p:cNvPr>
          <p:cNvSpPr/>
          <p:nvPr/>
        </p:nvSpPr>
        <p:spPr>
          <a:xfrm>
            <a:off x="1143000" y="1282700"/>
            <a:ext cx="482600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D5F5B-5891-4A91-92FB-AC2877F0E6F7}"/>
              </a:ext>
            </a:extLst>
          </p:cNvPr>
          <p:cNvSpPr/>
          <p:nvPr/>
        </p:nvSpPr>
        <p:spPr>
          <a:xfrm>
            <a:off x="1670732" y="1282700"/>
            <a:ext cx="1478867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D8CDFB-D0A3-407A-B948-47345642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2921169"/>
            <a:ext cx="3762375" cy="2781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3DDF6-8294-4E7D-87C5-23AB1913D502}"/>
              </a:ext>
            </a:extLst>
          </p:cNvPr>
          <p:cNvSpPr/>
          <p:nvPr/>
        </p:nvSpPr>
        <p:spPr>
          <a:xfrm>
            <a:off x="1384299" y="4886992"/>
            <a:ext cx="17653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E71C4-511D-4092-BF88-DC3D6A63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49" y="2921169"/>
            <a:ext cx="4470433" cy="27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3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E8CFD-DB78-4F3A-AAA6-2F923D007588}"/>
              </a:ext>
            </a:extLst>
          </p:cNvPr>
          <p:cNvSpPr txBox="1"/>
          <p:nvPr/>
        </p:nvSpPr>
        <p:spPr>
          <a:xfrm>
            <a:off x="440421" y="1827285"/>
            <a:ext cx="91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(“</a:t>
            </a:r>
            <a:r>
              <a:rPr lang="ko-KR" altLang="en-US" dirty="0"/>
              <a:t>태그“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페이지에 있는 특정 태그를 선택한다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FE287-21E0-4725-A700-766D9C54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1" y="1213368"/>
            <a:ext cx="2600325" cy="419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8A28E1-B55A-4809-B265-FE659E44B68B}"/>
              </a:ext>
            </a:extLst>
          </p:cNvPr>
          <p:cNvSpPr/>
          <p:nvPr/>
        </p:nvSpPr>
        <p:spPr>
          <a:xfrm>
            <a:off x="1143000" y="1282700"/>
            <a:ext cx="482600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D5F5B-5891-4A91-92FB-AC2877F0E6F7}"/>
              </a:ext>
            </a:extLst>
          </p:cNvPr>
          <p:cNvSpPr/>
          <p:nvPr/>
        </p:nvSpPr>
        <p:spPr>
          <a:xfrm>
            <a:off x="1670732" y="1282700"/>
            <a:ext cx="1478867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C93D8A-4F76-4C1F-B2C4-5E0533DC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69" y="2988972"/>
            <a:ext cx="4822273" cy="3000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9F1345-2788-47C8-B69B-F8DC4E10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88972"/>
            <a:ext cx="4352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E8CFD-DB78-4F3A-AAA6-2F923D007588}"/>
              </a:ext>
            </a:extLst>
          </p:cNvPr>
          <p:cNvSpPr txBox="1"/>
          <p:nvPr/>
        </p:nvSpPr>
        <p:spPr>
          <a:xfrm>
            <a:off x="440421" y="1827285"/>
            <a:ext cx="10853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(“#</a:t>
            </a:r>
            <a:r>
              <a:rPr lang="ko-KR" altLang="en-US" dirty="0"/>
              <a:t>아이디“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페이지에 있는 아이디 속성을 가진 문서 객체를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웹 표준에 따르면 아이디는 동일 페이지 내에서 유일한 값을 가져야 한다</a:t>
            </a:r>
            <a:r>
              <a:rPr lang="en-US" altLang="ko-KR" dirty="0"/>
              <a:t>. </a:t>
            </a:r>
            <a:r>
              <a:rPr lang="ko-KR" altLang="en-US" dirty="0"/>
              <a:t>즉 같은 아이디는 하나여야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FE287-21E0-4725-A700-766D9C54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1" y="1213368"/>
            <a:ext cx="2600325" cy="419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8A28E1-B55A-4809-B265-FE659E44B68B}"/>
              </a:ext>
            </a:extLst>
          </p:cNvPr>
          <p:cNvSpPr/>
          <p:nvPr/>
        </p:nvSpPr>
        <p:spPr>
          <a:xfrm>
            <a:off x="1143000" y="1282700"/>
            <a:ext cx="482600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D5F5B-5891-4A91-92FB-AC2877F0E6F7}"/>
              </a:ext>
            </a:extLst>
          </p:cNvPr>
          <p:cNvSpPr/>
          <p:nvPr/>
        </p:nvSpPr>
        <p:spPr>
          <a:xfrm>
            <a:off x="1670732" y="1282700"/>
            <a:ext cx="1478867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1A6CD3-7CCA-46A9-8798-C1BB162E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8972"/>
            <a:ext cx="4674093" cy="2908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4B7B53-1971-438F-9620-544E7B2F5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21" y="2988972"/>
            <a:ext cx="4333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E8CFD-DB78-4F3A-AAA6-2F923D007588}"/>
              </a:ext>
            </a:extLst>
          </p:cNvPr>
          <p:cNvSpPr txBox="1"/>
          <p:nvPr/>
        </p:nvSpPr>
        <p:spPr>
          <a:xfrm>
            <a:off x="440421" y="1827285"/>
            <a:ext cx="1091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(“.</a:t>
            </a:r>
            <a:r>
              <a:rPr lang="ko-KR" altLang="en-US" dirty="0"/>
              <a:t>클래스“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페이지에 있는 클래스 속성을 가진 문서 객체를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태그 선택자와 함께 사용되어 특정 태그의 특정 클래스에 해당하는 문서 객체를 선택할 수도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$(“h1.mine”).</a:t>
            </a:r>
            <a:r>
              <a:rPr lang="en-US" altLang="ko-KR" dirty="0" err="1"/>
              <a:t>css</a:t>
            </a:r>
            <a:r>
              <a:rPr lang="en-US" altLang="ko-KR" dirty="0"/>
              <a:t>(“color”, “red”);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FE287-21E0-4725-A700-766D9C54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1" y="1213368"/>
            <a:ext cx="2600325" cy="419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8A28E1-B55A-4809-B265-FE659E44B68B}"/>
              </a:ext>
            </a:extLst>
          </p:cNvPr>
          <p:cNvSpPr/>
          <p:nvPr/>
        </p:nvSpPr>
        <p:spPr>
          <a:xfrm>
            <a:off x="1143000" y="1282700"/>
            <a:ext cx="482600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D5F5B-5891-4A91-92FB-AC2877F0E6F7}"/>
              </a:ext>
            </a:extLst>
          </p:cNvPr>
          <p:cNvSpPr/>
          <p:nvPr/>
        </p:nvSpPr>
        <p:spPr>
          <a:xfrm>
            <a:off x="1670732" y="1282700"/>
            <a:ext cx="1478867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AACB51-7D55-4DAB-93A4-B3C2C4E7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2988972"/>
            <a:ext cx="4645709" cy="2890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A18F79-4DBE-4249-8C14-FB0B1826B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21" y="2988972"/>
            <a:ext cx="4152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자손 선택자와 후손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AFBF5-FE80-4BFB-8673-D1B3CD49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91" y="1637426"/>
            <a:ext cx="2257425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4E421-031E-4B5D-8561-467EEB73C01D}"/>
              </a:ext>
            </a:extLst>
          </p:cNvPr>
          <p:cNvSpPr txBox="1"/>
          <p:nvPr/>
        </p:nvSpPr>
        <p:spPr>
          <a:xfrm>
            <a:off x="897622" y="1166070"/>
            <a:ext cx="109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자손</a:t>
            </a:r>
            <a:r>
              <a:rPr lang="en-US" altLang="ko-KR" dirty="0"/>
              <a:t>(child)</a:t>
            </a:r>
            <a:r>
              <a:rPr lang="ko-KR" altLang="en-US" dirty="0"/>
              <a:t>은 바로 아래의 항목을 말하고 후손</a:t>
            </a:r>
            <a:r>
              <a:rPr lang="en-US" altLang="ko-KR" dirty="0"/>
              <a:t>(descendant)</a:t>
            </a:r>
            <a:r>
              <a:rPr lang="ko-KR" altLang="en-US" dirty="0"/>
              <a:t>은 자손을 포함하여 하위 모든 항목을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8BF9C-1B2C-41E7-9CF7-45C6448B54DB}"/>
              </a:ext>
            </a:extLst>
          </p:cNvPr>
          <p:cNvSpPr txBox="1"/>
          <p:nvPr/>
        </p:nvSpPr>
        <p:spPr>
          <a:xfrm>
            <a:off x="3389152" y="1637426"/>
            <a:ext cx="707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예제에서 </a:t>
            </a:r>
            <a:r>
              <a:rPr lang="en-US" altLang="ko-KR" dirty="0"/>
              <a:t>div </a:t>
            </a:r>
            <a:r>
              <a:rPr lang="ko-KR" altLang="en-US" dirty="0"/>
              <a:t>에 있어서 자손은 </a:t>
            </a:r>
            <a:r>
              <a:rPr lang="en-US" altLang="ko-KR" dirty="0"/>
              <a:t>ul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후손은 </a:t>
            </a:r>
            <a:r>
              <a:rPr lang="en-US" altLang="ko-KR" dirty="0"/>
              <a:t>ul</a:t>
            </a:r>
            <a:r>
              <a:rPr lang="ko-KR" altLang="en-US" dirty="0"/>
              <a:t>과 </a:t>
            </a:r>
            <a:r>
              <a:rPr lang="en-US" altLang="ko-KR" dirty="0"/>
              <a:t>li</a:t>
            </a:r>
            <a:r>
              <a:rPr lang="ko-KR" altLang="en-US" dirty="0" err="1"/>
              <a:t>를</a:t>
            </a:r>
            <a:r>
              <a:rPr lang="ko-KR" altLang="en-US" dirty="0"/>
              <a:t> 모두 포함한다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A59742-A68A-4715-AC34-78E328D2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91" y="4150818"/>
            <a:ext cx="3943350" cy="981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97FC0C-AFAF-49C7-9C66-E86798D7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741" y="4150818"/>
            <a:ext cx="3533775" cy="933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19392F-5B65-4165-9931-D2DCAEC1662C}"/>
              </a:ext>
            </a:extLst>
          </p:cNvPr>
          <p:cNvSpPr txBox="1"/>
          <p:nvPr/>
        </p:nvSpPr>
        <p:spPr>
          <a:xfrm>
            <a:off x="997591" y="367430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자손 </a:t>
            </a:r>
            <a:r>
              <a:rPr lang="ko-KR" altLang="en-US" dirty="0" err="1"/>
              <a:t>선택자</a:t>
            </a:r>
            <a:r>
              <a:rPr lang="en-US" altLang="ko-KR" dirty="0"/>
              <a:t>(“</a:t>
            </a:r>
            <a:r>
              <a:rPr lang="ko-KR" altLang="en-US" dirty="0"/>
              <a:t>요소</a:t>
            </a:r>
            <a:r>
              <a:rPr lang="en-US" altLang="ko-KR" dirty="0"/>
              <a:t>1 &gt; </a:t>
            </a:r>
            <a:r>
              <a:rPr lang="ko-KR" altLang="en-US" dirty="0"/>
              <a:t>요소</a:t>
            </a:r>
            <a:r>
              <a:rPr lang="en-US" altLang="ko-KR" dirty="0"/>
              <a:t>2</a:t>
            </a:r>
            <a:r>
              <a:rPr lang="ko-KR" altLang="en-US" dirty="0"/>
              <a:t>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60587-9382-4849-8123-2ECEC3F542AE}"/>
              </a:ext>
            </a:extLst>
          </p:cNvPr>
          <p:cNvSpPr txBox="1"/>
          <p:nvPr/>
        </p:nvSpPr>
        <p:spPr>
          <a:xfrm>
            <a:off x="5830741" y="3615585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후손 </a:t>
            </a:r>
            <a:r>
              <a:rPr lang="ko-KR" altLang="en-US" dirty="0" err="1"/>
              <a:t>선택자</a:t>
            </a:r>
            <a:r>
              <a:rPr lang="en-US" altLang="ko-KR" dirty="0"/>
              <a:t>(“</a:t>
            </a:r>
            <a:r>
              <a:rPr lang="ko-KR" altLang="en-US" dirty="0"/>
              <a:t>요소</a:t>
            </a:r>
            <a:r>
              <a:rPr lang="en-US" altLang="ko-KR" dirty="0"/>
              <a:t>1 </a:t>
            </a:r>
            <a:r>
              <a:rPr lang="ko-KR" altLang="en-US" dirty="0"/>
              <a:t>요소</a:t>
            </a:r>
            <a:r>
              <a:rPr lang="en-US" altLang="ko-KR" dirty="0"/>
              <a:t>2</a:t>
            </a:r>
            <a:r>
              <a:rPr lang="ko-KR" altLang="en-US" dirty="0"/>
              <a:t>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9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083C-6878-4E1E-BA5C-2436509E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4E421-031E-4B5D-8561-467EEB73C01D}"/>
              </a:ext>
            </a:extLst>
          </p:cNvPr>
          <p:cNvSpPr txBox="1"/>
          <p:nvPr/>
        </p:nvSpPr>
        <p:spPr>
          <a:xfrm>
            <a:off x="897622" y="1166070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속성에 대한 조건으로 문서 객체를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같은 선택자가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0817A8-D8E8-4C91-B80A-8407D4C1B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71750"/>
              </p:ext>
            </p:extLst>
          </p:nvPr>
        </p:nvGraphicFramePr>
        <p:xfrm>
          <a:off x="897621" y="1885736"/>
          <a:ext cx="9236279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40222">
                  <a:extLst>
                    <a:ext uri="{9D8B030D-6E8A-4147-A177-3AD203B41FA5}">
                      <a16:colId xmlns:a16="http://schemas.microsoft.com/office/drawing/2014/main" val="2122275032"/>
                    </a:ext>
                  </a:extLst>
                </a:gridCol>
                <a:gridCol w="6996057">
                  <a:extLst>
                    <a:ext uri="{9D8B030D-6E8A-4147-A177-3AD203B41FA5}">
                      <a16:colId xmlns:a16="http://schemas.microsoft.com/office/drawing/2014/main" val="410571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속성과 값이 같은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|=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안의 값이 특정 값과 같은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~=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안의 값이 특정 값을 단어로 시작하는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^=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안의 값이 특정 값으로 시작하는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$=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안의 값이 특정 값으로 끝나는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요소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*=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안의 값이 특정 값을 포함하는 문서 객체를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6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01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1455</Words>
  <Application>Microsoft Office PowerPoint</Application>
  <PresentationFormat>와이드스크린</PresentationFormat>
  <Paragraphs>277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jQuery 소개</vt:lpstr>
      <vt:lpstr>jQuery</vt:lpstr>
      <vt:lpstr>$(document).ready()</vt:lpstr>
      <vt:lpstr>기본 선택자</vt:lpstr>
      <vt:lpstr>기본 선택자</vt:lpstr>
      <vt:lpstr>기본 선택자</vt:lpstr>
      <vt:lpstr>기본 선택자</vt:lpstr>
      <vt:lpstr>자손 선택자와 후손 선택자</vt:lpstr>
      <vt:lpstr>속성 선택자</vt:lpstr>
      <vt:lpstr>필터 선택자</vt:lpstr>
      <vt:lpstr>필터 선택자</vt:lpstr>
      <vt:lpstr>필터 선택자</vt:lpstr>
      <vt:lpstr>jQuery 메소드</vt:lpstr>
      <vt:lpstr>jQuery 메소드</vt:lpstr>
      <vt:lpstr>jQuery 메소드</vt:lpstr>
      <vt:lpstr>jQuery 메소드</vt:lpstr>
      <vt:lpstr>jQuery 메소드</vt:lpstr>
      <vt:lpstr>jQuery 메소드(이벤트)</vt:lpstr>
      <vt:lpstr>jQuery 메소드(이벤트)</vt:lpstr>
      <vt:lpstr>jQuery 메소드 (효과)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소개</dc:title>
  <dc:creator>강 태룡</dc:creator>
  <cp:lastModifiedBy>강 태룡</cp:lastModifiedBy>
  <cp:revision>20</cp:revision>
  <dcterms:created xsi:type="dcterms:W3CDTF">2019-09-23T10:07:15Z</dcterms:created>
  <dcterms:modified xsi:type="dcterms:W3CDTF">2019-09-23T20:47:43Z</dcterms:modified>
</cp:coreProperties>
</file>