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24"/>
  </p:notesMasterIdLst>
  <p:handoutMasterIdLst>
    <p:handoutMasterId r:id="rId25"/>
  </p:handoutMasterIdLst>
  <p:sldIdLst>
    <p:sldId id="256" r:id="rId5"/>
    <p:sldId id="261"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59"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77D"/>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368246-F7E9-4CA5-A0BD-AE9D12201D0C}" v="18" dt="2020-12-12T03:31:09.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9" autoAdjust="0"/>
  </p:normalViewPr>
  <p:slideViewPr>
    <p:cSldViewPr snapToGrid="0">
      <p:cViewPr varScale="1">
        <p:scale>
          <a:sx n="51" d="100"/>
          <a:sy n="51" d="100"/>
        </p:scale>
        <p:origin x="72" y="605"/>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9/18/2021</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9/18/2021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93AE21-5629-4554-B418-91995020B302}"/>
              </a:ext>
            </a:extLst>
          </p:cNvPr>
          <p:cNvSpPr/>
          <p:nvPr userDrawn="1"/>
        </p:nvSpPr>
        <p:spPr>
          <a:xfrm>
            <a:off x="0"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itle 1">
            <a:extLst>
              <a:ext uri="{FF2B5EF4-FFF2-40B4-BE49-F238E27FC236}">
                <a16:creationId xmlns:a16="http://schemas.microsoft.com/office/drawing/2014/main" id="{898B2762-C063-44B1-A760-DD1B968BE09A}"/>
              </a:ext>
            </a:extLst>
          </p:cNvPr>
          <p:cNvSpPr txBox="1">
            <a:spLocks/>
          </p:cNvSpPr>
          <p:nvPr userDrawn="1"/>
        </p:nvSpPr>
        <p:spPr>
          <a:xfrm>
            <a:off x="-1707114" y="2422578"/>
            <a:ext cx="6145764" cy="1109758"/>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endParaRPr lang="en-US" sz="2400" dirty="0"/>
          </a:p>
        </p:txBody>
      </p:sp>
      <p:sp>
        <p:nvSpPr>
          <p:cNvPr id="18" name="Title 1">
            <a:extLst>
              <a:ext uri="{FF2B5EF4-FFF2-40B4-BE49-F238E27FC236}">
                <a16:creationId xmlns:a16="http://schemas.microsoft.com/office/drawing/2014/main" id="{4DBFD381-1983-4673-8C0D-47C0848F0599}"/>
              </a:ext>
            </a:extLst>
          </p:cNvPr>
          <p:cNvSpPr>
            <a:spLocks noGrp="1"/>
          </p:cNvSpPr>
          <p:nvPr>
            <p:ph type="title" hasCustomPrompt="1"/>
          </p:nvPr>
        </p:nvSpPr>
        <p:spPr>
          <a:xfrm>
            <a:off x="509750" y="2338493"/>
            <a:ext cx="3531146" cy="1450757"/>
          </a:xfrm>
          <a:prstGeom prst="rect">
            <a:avLst/>
          </a:prstGeom>
        </p:spPr>
        <p:txBody>
          <a:bodyPr>
            <a:normAutofit/>
          </a:bodyPr>
          <a:lstStyle>
            <a:lvl1pPr>
              <a:defRPr sz="4400" b="1" baseline="0">
                <a:solidFill>
                  <a:schemeClr val="bg1"/>
                </a:solidFill>
              </a:defRPr>
            </a:lvl1pPr>
          </a:lstStyle>
          <a:p>
            <a:r>
              <a:rPr lang="en-US" dirty="0"/>
              <a:t>{ subject }</a:t>
            </a:r>
          </a:p>
        </p:txBody>
      </p:sp>
      <p:sp>
        <p:nvSpPr>
          <p:cNvPr id="19" name="Content Placeholder 8">
            <a:extLst>
              <a:ext uri="{FF2B5EF4-FFF2-40B4-BE49-F238E27FC236}">
                <a16:creationId xmlns:a16="http://schemas.microsoft.com/office/drawing/2014/main" id="{9F900145-A597-4083-9E29-5EAC5279CBA0}"/>
              </a:ext>
            </a:extLst>
          </p:cNvPr>
          <p:cNvSpPr>
            <a:spLocks noGrp="1"/>
          </p:cNvSpPr>
          <p:nvPr>
            <p:ph sz="quarter" idx="13" hasCustomPrompt="1"/>
          </p:nvPr>
        </p:nvSpPr>
        <p:spPr>
          <a:xfrm>
            <a:off x="7647842" y="6136265"/>
            <a:ext cx="4090199" cy="453130"/>
          </a:xfrm>
          <a:prstGeom prst="rect">
            <a:avLst/>
          </a:prstGeom>
        </p:spPr>
        <p:txBody>
          <a:bodyPr>
            <a:normAutofit/>
          </a:bodyPr>
          <a:lstStyle>
            <a:lvl1pPr marL="0" indent="0" algn="r">
              <a:buNone/>
              <a:defRPr sz="2400" baseline="0">
                <a:solidFill>
                  <a:srgbClr val="25677D"/>
                </a:solidFill>
              </a:defRPr>
            </a:lvl1pPr>
          </a:lstStyle>
          <a:p>
            <a:pPr lvl="0"/>
            <a:r>
              <a:rPr lang="en-US" dirty="0"/>
              <a:t> { write presenter name }</a:t>
            </a:r>
          </a:p>
        </p:txBody>
      </p:sp>
      <p:pic>
        <p:nvPicPr>
          <p:cNvPr id="3" name="Picture 2" descr="Logo, company name&#10;&#10;Description automatically generated">
            <a:extLst>
              <a:ext uri="{FF2B5EF4-FFF2-40B4-BE49-F238E27FC236}">
                <a16:creationId xmlns:a16="http://schemas.microsoft.com/office/drawing/2014/main" id="{2CF07ADA-4DDF-4673-82EB-C56549FE68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5320" y="1849064"/>
            <a:ext cx="4384900" cy="2256786"/>
          </a:xfrm>
          <a:prstGeom prst="rect">
            <a:avLst/>
          </a:prstGeom>
        </p:spPr>
      </p:pic>
    </p:spTree>
    <p:extLst>
      <p:ext uri="{BB962C8B-B14F-4D97-AF65-F5344CB8AC3E}">
        <p14:creationId xmlns:p14="http://schemas.microsoft.com/office/powerpoint/2010/main" val="349861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8F6D61-9E88-4632-A0A8-CB2E0CC5DEAF}"/>
              </a:ext>
            </a:extLst>
          </p:cNvPr>
          <p:cNvSpPr/>
          <p:nvPr userDrawn="1"/>
        </p:nvSpPr>
        <p:spPr>
          <a:xfrm>
            <a:off x="4659774" y="1108956"/>
            <a:ext cx="7537688" cy="48858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3" name="Rectangle 22">
            <a:extLst>
              <a:ext uri="{FF2B5EF4-FFF2-40B4-BE49-F238E27FC236}">
                <a16:creationId xmlns:a16="http://schemas.microsoft.com/office/drawing/2014/main" id="{A544D879-5B07-4E89-8273-20710E2DFAB7}"/>
              </a:ext>
            </a:extLst>
          </p:cNvPr>
          <p:cNvSpPr/>
          <p:nvPr userDrawn="1"/>
        </p:nvSpPr>
        <p:spPr>
          <a:xfrm>
            <a:off x="5478"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6127F28F-6C7B-471B-9839-EF88426C1976}"/>
              </a:ext>
            </a:extLst>
          </p:cNvPr>
          <p:cNvSpPr/>
          <p:nvPr userDrawn="1"/>
        </p:nvSpPr>
        <p:spPr>
          <a:xfrm>
            <a:off x="4370250" y="2924175"/>
            <a:ext cx="1115145" cy="9794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nvGrpSpPr>
          <p:cNvPr id="19" name="Group 18" descr="Info">
            <a:extLst>
              <a:ext uri="{FF2B5EF4-FFF2-40B4-BE49-F238E27FC236}">
                <a16:creationId xmlns:a16="http://schemas.microsoft.com/office/drawing/2014/main" id="{D5F51FA4-6D99-4C7A-82F8-8227EF3B8DC5}"/>
              </a:ext>
            </a:extLst>
          </p:cNvPr>
          <p:cNvGrpSpPr/>
          <p:nvPr userDrawn="1"/>
        </p:nvGrpSpPr>
        <p:grpSpPr>
          <a:xfrm>
            <a:off x="4642801" y="3133724"/>
            <a:ext cx="567374" cy="550865"/>
            <a:chOff x="4914764" y="3319462"/>
            <a:chExt cx="619125" cy="619125"/>
          </a:xfrm>
          <a:solidFill>
            <a:schemeClr val="bg1"/>
          </a:solidFill>
        </p:grpSpPr>
        <p:sp>
          <p:nvSpPr>
            <p:cNvPr id="20" name="Freeform: Shape 19">
              <a:extLst>
                <a:ext uri="{FF2B5EF4-FFF2-40B4-BE49-F238E27FC236}">
                  <a16:creationId xmlns:a16="http://schemas.microsoft.com/office/drawing/2014/main" id="{57706AD7-0E27-423B-949F-E8E8248CF416}"/>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sz="1350" dirty="0"/>
            </a:p>
          </p:txBody>
        </p:sp>
        <p:sp>
          <p:nvSpPr>
            <p:cNvPr id="21" name="Freeform: Shape 20">
              <a:extLst>
                <a:ext uri="{FF2B5EF4-FFF2-40B4-BE49-F238E27FC236}">
                  <a16:creationId xmlns:a16="http://schemas.microsoft.com/office/drawing/2014/main" id="{3DCB8E58-3BEB-4B72-BE08-69CB2B0AD61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sz="1350" dirty="0"/>
            </a:p>
          </p:txBody>
        </p:sp>
        <p:sp>
          <p:nvSpPr>
            <p:cNvPr id="22" name="Freeform: Shape 21">
              <a:extLst>
                <a:ext uri="{FF2B5EF4-FFF2-40B4-BE49-F238E27FC236}">
                  <a16:creationId xmlns:a16="http://schemas.microsoft.com/office/drawing/2014/main" id="{981CD6FC-6EAC-4618-905B-95DCB3474753}"/>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sz="1350" dirty="0"/>
            </a:p>
          </p:txBody>
        </p:sp>
      </p:grpSp>
      <p:sp>
        <p:nvSpPr>
          <p:cNvPr id="16" name="Title 1">
            <a:extLst>
              <a:ext uri="{FF2B5EF4-FFF2-40B4-BE49-F238E27FC236}">
                <a16:creationId xmlns:a16="http://schemas.microsoft.com/office/drawing/2014/main" id="{56CF3514-7AF3-4FC3-9EEC-9B20FC924AB2}"/>
              </a:ext>
            </a:extLst>
          </p:cNvPr>
          <p:cNvSpPr txBox="1">
            <a:spLocks/>
          </p:cNvSpPr>
          <p:nvPr userDrawn="1"/>
        </p:nvSpPr>
        <p:spPr>
          <a:xfrm>
            <a:off x="831099" y="2757997"/>
            <a:ext cx="2750301" cy="671003"/>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b="1" dirty="0">
                <a:solidFill>
                  <a:schemeClr val="bg1"/>
                </a:solidFill>
              </a:rPr>
              <a:t>Objectives</a:t>
            </a:r>
          </a:p>
        </p:txBody>
      </p:sp>
      <p:sp>
        <p:nvSpPr>
          <p:cNvPr id="11" name="Text Placeholder 10">
            <a:extLst>
              <a:ext uri="{FF2B5EF4-FFF2-40B4-BE49-F238E27FC236}">
                <a16:creationId xmlns:a16="http://schemas.microsoft.com/office/drawing/2014/main" id="{F3B3E4C8-AF39-4BFA-B6F4-8B2B79D6A6C5}"/>
              </a:ext>
            </a:extLst>
          </p:cNvPr>
          <p:cNvSpPr>
            <a:spLocks noGrp="1"/>
          </p:cNvSpPr>
          <p:nvPr>
            <p:ph type="body" sz="quarter" idx="14" hasCustomPrompt="1"/>
          </p:nvPr>
        </p:nvSpPr>
        <p:spPr>
          <a:xfrm>
            <a:off x="5908431" y="1603717"/>
            <a:ext cx="5524060" cy="3151163"/>
          </a:xfrm>
          <a:prstGeom prst="rect">
            <a:avLst/>
          </a:prstGeom>
        </p:spPr>
        <p:txBody>
          <a:bodyPr>
            <a:normAutofit/>
          </a:bodyPr>
          <a:lstStyle>
            <a:lvl1pPr>
              <a:spcBef>
                <a:spcPts val="0"/>
              </a:spcBef>
              <a:spcAft>
                <a:spcPts val="0"/>
              </a:spcAft>
              <a:defRPr sz="3200">
                <a:solidFill>
                  <a:srgbClr val="25677D"/>
                </a:solidFill>
              </a:defRPr>
            </a:lvl1pPr>
          </a:lstStyle>
          <a:p>
            <a:pPr lvl="0"/>
            <a:r>
              <a:rPr lang="en-US" dirty="0"/>
              <a:t> { write your objectives}</a:t>
            </a:r>
          </a:p>
          <a:p>
            <a:pPr lvl="0"/>
            <a:endParaRPr lang="en-US" dirty="0"/>
          </a:p>
        </p:txBody>
      </p:sp>
    </p:spTree>
    <p:extLst>
      <p:ext uri="{BB962C8B-B14F-4D97-AF65-F5344CB8AC3E}">
        <p14:creationId xmlns:p14="http://schemas.microsoft.com/office/powerpoint/2010/main" val="254223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A9D5-58D8-4CFB-8F10-02014F1C6E9C}"/>
              </a:ext>
            </a:extLst>
          </p:cNvPr>
          <p:cNvSpPr>
            <a:spLocks noGrp="1"/>
          </p:cNvSpPr>
          <p:nvPr>
            <p:ph type="title" hasCustomPrompt="1"/>
          </p:nvPr>
        </p:nvSpPr>
        <p:spPr>
          <a:xfrm>
            <a:off x="1156921" y="618977"/>
            <a:ext cx="9393848" cy="712765"/>
          </a:xfrm>
          <a:prstGeom prst="rect">
            <a:avLst/>
          </a:prstGeom>
        </p:spPr>
        <p:txBody>
          <a:bodyPr/>
          <a:lstStyle>
            <a:lvl1pPr>
              <a:defRPr lang="en-US" sz="3600" b="1" kern="1200" spc="-38" baseline="0" dirty="0">
                <a:solidFill>
                  <a:srgbClr val="25677D"/>
                </a:solidFill>
                <a:latin typeface="+mn-lt"/>
                <a:ea typeface="+mj-ea"/>
                <a:cs typeface="+mj-cs"/>
              </a:defRPr>
            </a:lvl1pPr>
          </a:lstStyle>
          <a:p>
            <a:r>
              <a:rPr lang="en-US" dirty="0"/>
              <a:t>{ Title }</a:t>
            </a:r>
          </a:p>
        </p:txBody>
      </p:sp>
      <p:sp>
        <p:nvSpPr>
          <p:cNvPr id="6" name="Text Placeholder 10">
            <a:extLst>
              <a:ext uri="{FF2B5EF4-FFF2-40B4-BE49-F238E27FC236}">
                <a16:creationId xmlns:a16="http://schemas.microsoft.com/office/drawing/2014/main" id="{6BF5273D-0B1E-4B03-957D-F180553838DA}"/>
              </a:ext>
            </a:extLst>
          </p:cNvPr>
          <p:cNvSpPr>
            <a:spLocks noGrp="1"/>
          </p:cNvSpPr>
          <p:nvPr>
            <p:ph type="body" sz="quarter" idx="14" hasCustomPrompt="1"/>
          </p:nvPr>
        </p:nvSpPr>
        <p:spPr>
          <a:xfrm>
            <a:off x="1156921" y="1603717"/>
            <a:ext cx="10275570" cy="4705350"/>
          </a:xfrm>
          <a:prstGeom prst="rect">
            <a:avLst/>
          </a:prstGeom>
        </p:spPr>
        <p:txBody>
          <a:bodyPr>
            <a:normAutofit/>
          </a:bodyPr>
          <a:lstStyle>
            <a:lvl1pPr>
              <a:spcBef>
                <a:spcPts val="0"/>
              </a:spcBef>
              <a:spcAft>
                <a:spcPts val="0"/>
              </a:spcAft>
              <a:defRPr sz="2400">
                <a:solidFill>
                  <a:srgbClr val="25677D"/>
                </a:solidFill>
              </a:defRPr>
            </a:lvl1pPr>
          </a:lstStyle>
          <a:p>
            <a:pPr lvl="0"/>
            <a:r>
              <a:rPr lang="en-US" dirty="0"/>
              <a:t>{write your bullet point }</a:t>
            </a:r>
          </a:p>
        </p:txBody>
      </p:sp>
    </p:spTree>
    <p:extLst>
      <p:ext uri="{BB962C8B-B14F-4D97-AF65-F5344CB8AC3E}">
        <p14:creationId xmlns:p14="http://schemas.microsoft.com/office/powerpoint/2010/main" val="184462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0097A3E-9ECE-4FEA-BD77-C203F37BB98C}"/>
              </a:ext>
            </a:extLst>
          </p:cNvPr>
          <p:cNvSpPr txBox="1">
            <a:spLocks/>
          </p:cNvSpPr>
          <p:nvPr userDrawn="1"/>
        </p:nvSpPr>
        <p:spPr>
          <a:xfrm>
            <a:off x="1325880" y="638175"/>
            <a:ext cx="9942195" cy="666750"/>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sz="3200" b="1" dirty="0">
                <a:solidFill>
                  <a:srgbClr val="25677D"/>
                </a:solidFill>
                <a:latin typeface="+mn-lt"/>
                <a:ea typeface="Cambria" panose="02040503050406030204" pitchFamily="18" charset="0"/>
              </a:rPr>
              <a:t>References</a:t>
            </a:r>
          </a:p>
        </p:txBody>
      </p:sp>
      <p:sp>
        <p:nvSpPr>
          <p:cNvPr id="15" name="Text Placeholder 10">
            <a:extLst>
              <a:ext uri="{FF2B5EF4-FFF2-40B4-BE49-F238E27FC236}">
                <a16:creationId xmlns:a16="http://schemas.microsoft.com/office/drawing/2014/main" id="{BAB507FC-08F4-4105-8DB5-B12E61ABD330}"/>
              </a:ext>
            </a:extLst>
          </p:cNvPr>
          <p:cNvSpPr>
            <a:spLocks noGrp="1"/>
          </p:cNvSpPr>
          <p:nvPr>
            <p:ph type="body" sz="quarter" idx="14" hasCustomPrompt="1"/>
          </p:nvPr>
        </p:nvSpPr>
        <p:spPr>
          <a:xfrm>
            <a:off x="1325880" y="1524000"/>
            <a:ext cx="9681949" cy="3958659"/>
          </a:xfrm>
          <a:prstGeom prst="rect">
            <a:avLst/>
          </a:prstGeom>
        </p:spPr>
        <p:txBody>
          <a:bodyPr>
            <a:normAutofit/>
          </a:bodyPr>
          <a:lstStyle>
            <a:lvl1pPr marL="91440">
              <a:spcBef>
                <a:spcPts val="0"/>
              </a:spcBef>
              <a:defRPr sz="2400">
                <a:solidFill>
                  <a:srgbClr val="25677D"/>
                </a:solidFill>
              </a:defRPr>
            </a:lvl1pPr>
          </a:lstStyle>
          <a:p>
            <a:pPr lvl="0"/>
            <a:r>
              <a:rPr lang="en-US" dirty="0"/>
              <a:t>{ link to reference1, example: http://app.icraftsoft.net }</a:t>
            </a:r>
          </a:p>
          <a:p>
            <a:pPr lvl="0"/>
            <a:r>
              <a:rPr lang="en-US" dirty="0"/>
              <a:t>{ link to reference1, example: http://app.icraftsoft.net }</a:t>
            </a:r>
          </a:p>
        </p:txBody>
      </p:sp>
    </p:spTree>
    <p:extLst>
      <p:ext uri="{BB962C8B-B14F-4D97-AF65-F5344CB8AC3E}">
        <p14:creationId xmlns:p14="http://schemas.microsoft.com/office/powerpoint/2010/main" val="87525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C47E92DD-4638-4EFE-A0C5-A834DE8DBC23}"/>
              </a:ext>
            </a:extLst>
          </p:cNvPr>
          <p:cNvPicPr>
            <a:picLocks noChangeAspect="1"/>
          </p:cNvPicPr>
          <p:nvPr userDrawn="1"/>
        </p:nvPicPr>
        <p:blipFill>
          <a:blip r:embed="rId2"/>
          <a:stretch>
            <a:fillRect/>
          </a:stretch>
        </p:blipFill>
        <p:spPr>
          <a:xfrm>
            <a:off x="4967506" y="2055322"/>
            <a:ext cx="1683026" cy="2747356"/>
          </a:xfrm>
          <a:prstGeom prst="rect">
            <a:avLst/>
          </a:prstGeom>
        </p:spPr>
      </p:pic>
    </p:spTree>
    <p:extLst>
      <p:ext uri="{BB962C8B-B14F-4D97-AF65-F5344CB8AC3E}">
        <p14:creationId xmlns:p14="http://schemas.microsoft.com/office/powerpoint/2010/main" val="3387972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25E55C-1C16-46C6-B789-A4B2BCEF8F86}"/>
              </a:ext>
            </a:extLst>
          </p:cNvPr>
          <p:cNvSpPr/>
          <p:nvPr userDrawn="1"/>
        </p:nvSpPr>
        <p:spPr>
          <a:xfrm>
            <a:off x="-8621" y="625480"/>
            <a:ext cx="1036320" cy="68580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a:extLst>
              <a:ext uri="{FF2B5EF4-FFF2-40B4-BE49-F238E27FC236}">
                <a16:creationId xmlns:a16="http://schemas.microsoft.com/office/drawing/2014/main" id="{E32FF172-1DA4-48FC-BF29-91580345DB35}"/>
              </a:ext>
            </a:extLst>
          </p:cNvPr>
          <p:cNvSpPr>
            <a:spLocks noGrp="1"/>
          </p:cNvSpPr>
          <p:nvPr>
            <p:ph type="sldNum" sz="quarter" idx="4"/>
          </p:nvPr>
        </p:nvSpPr>
        <p:spPr>
          <a:xfrm>
            <a:off x="8610600" y="6181726"/>
            <a:ext cx="2743200" cy="539750"/>
          </a:xfrm>
          <a:prstGeom prst="rect">
            <a:avLst/>
          </a:prstGeom>
        </p:spPr>
        <p:txBody>
          <a:bodyPr vert="horz" lIns="91440" tIns="45720" rIns="91440" bIns="45720" rtlCol="0" anchor="ctr"/>
          <a:lstStyle>
            <a:lvl1pPr algn="r">
              <a:defRPr sz="1200">
                <a:solidFill>
                  <a:schemeClr val="tx1">
                    <a:tint val="75000"/>
                  </a:schemeClr>
                </a:solidFill>
              </a:defRPr>
            </a:lvl1pPr>
          </a:lstStyle>
          <a:p>
            <a:fld id="{2D836B06-9FB6-4AA1-A097-666DD28834F7}" type="slidenum">
              <a:rPr lang="en-US" smtClean="0"/>
              <a:t>‹#›</a:t>
            </a:fld>
            <a:endParaRPr lang="en-US" dirty="0"/>
          </a:p>
        </p:txBody>
      </p:sp>
      <p:pic>
        <p:nvPicPr>
          <p:cNvPr id="3" name="Picture 2" descr="Chart&#10;&#10;Description automatically generated">
            <a:extLst>
              <a:ext uri="{FF2B5EF4-FFF2-40B4-BE49-F238E27FC236}">
                <a16:creationId xmlns:a16="http://schemas.microsoft.com/office/drawing/2014/main" id="{33515339-63D2-4263-907F-4DDBB672198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73852" y="82268"/>
            <a:ext cx="944645" cy="1192090"/>
          </a:xfrm>
          <a:prstGeom prst="rect">
            <a:avLst/>
          </a:prstGeom>
        </p:spPr>
      </p:pic>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23" r:id="rId1"/>
    <p:sldLayoutId id="2147483727" r:id="rId2"/>
    <p:sldLayoutId id="2147483729" r:id="rId3"/>
    <p:sldLayoutId id="2147483728" r:id="rId4"/>
    <p:sldLayoutId id="2147483709" r:id="rId5"/>
  </p:sldLayoutIdLst>
  <p:hf sldNum="0" hdr="0" ftr="0" dt="0"/>
  <p:txStyles>
    <p:title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p:titleStyle>
    <p:bodyStyle>
      <a:lvl1pPr marL="200025" indent="-200025" algn="l" defTabSz="685800" rtl="0" eaLnBrk="1" latinLnBrk="0" hangingPunct="1">
        <a:lnSpc>
          <a:spcPct val="100000"/>
        </a:lnSpc>
        <a:spcBef>
          <a:spcPts val="900"/>
        </a:spcBef>
        <a:spcAft>
          <a:spcPts val="150"/>
        </a:spcAft>
        <a:buClr>
          <a:schemeClr val="accent1"/>
        </a:buClr>
        <a:buSzPct val="100000"/>
        <a:buFont typeface="Wingdings" panose="05000000000000000000" pitchFamily="2" charset="2"/>
        <a:buChar char="§"/>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9"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guru99.com/jira-tutorial-a-complete-guide-for-%20beginners.html#72"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87EE-DA3D-4E92-9EA2-FD2A051DC440}"/>
              </a:ext>
            </a:extLst>
          </p:cNvPr>
          <p:cNvSpPr>
            <a:spLocks noGrp="1"/>
          </p:cNvSpPr>
          <p:nvPr>
            <p:ph type="title"/>
          </p:nvPr>
        </p:nvSpPr>
        <p:spPr>
          <a:xfrm>
            <a:off x="509750" y="2338493"/>
            <a:ext cx="3713334" cy="1450757"/>
          </a:xfrm>
        </p:spPr>
        <p:txBody>
          <a:bodyPr/>
          <a:lstStyle/>
          <a:p>
            <a:r>
              <a:rPr lang="en-US" dirty="0"/>
              <a:t>Project MGMT with Jira </a:t>
            </a:r>
          </a:p>
        </p:txBody>
      </p:sp>
      <p:sp>
        <p:nvSpPr>
          <p:cNvPr id="3" name="Content Placeholder 2">
            <a:extLst>
              <a:ext uri="{FF2B5EF4-FFF2-40B4-BE49-F238E27FC236}">
                <a16:creationId xmlns:a16="http://schemas.microsoft.com/office/drawing/2014/main" id="{3BF1B8D0-8A15-4284-8EDD-E2A56A9B1DAC}"/>
              </a:ext>
            </a:extLst>
          </p:cNvPr>
          <p:cNvSpPr>
            <a:spLocks noGrp="1"/>
          </p:cNvSpPr>
          <p:nvPr>
            <p:ph sz="quarter" idx="13"/>
          </p:nvPr>
        </p:nvSpPr>
        <p:spPr>
          <a:xfrm>
            <a:off x="7666804" y="6074944"/>
            <a:ext cx="4090199" cy="453130"/>
          </a:xfrm>
        </p:spPr>
        <p:txBody>
          <a:bodyPr>
            <a:normAutofit lnSpcReduction="10000"/>
          </a:bodyPr>
          <a:lstStyle/>
          <a:p>
            <a:r>
              <a:rPr lang="en-US"/>
              <a:t>Amanuel</a:t>
            </a:r>
            <a:endParaRPr lang="en-US" dirty="0"/>
          </a:p>
        </p:txBody>
      </p:sp>
    </p:spTree>
    <p:extLst>
      <p:ext uri="{BB962C8B-B14F-4D97-AF65-F5344CB8AC3E}">
        <p14:creationId xmlns:p14="http://schemas.microsoft.com/office/powerpoint/2010/main" val="276750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a:t>
            </a:r>
          </a:p>
        </p:txBody>
      </p:sp>
      <p:sp>
        <p:nvSpPr>
          <p:cNvPr id="3" name="Text Placeholder 2"/>
          <p:cNvSpPr>
            <a:spLocks noGrp="1"/>
          </p:cNvSpPr>
          <p:nvPr>
            <p:ph type="body" sz="quarter" idx="14"/>
          </p:nvPr>
        </p:nvSpPr>
        <p:spPr/>
        <p:txBody>
          <a:bodyPr/>
          <a:lstStyle/>
          <a:p>
            <a:r>
              <a:rPr lang="en-US" dirty="0">
                <a:solidFill>
                  <a:srgbClr val="002060"/>
                </a:solidFill>
              </a:rPr>
              <a:t>JIRA workflow is a set of statuses and transitions that an issue goes through during its lifecycle. </a:t>
            </a:r>
          </a:p>
          <a:p>
            <a:endParaRPr lang="en-US" dirty="0">
              <a:solidFill>
                <a:srgbClr val="002060"/>
              </a:solidFill>
            </a:endParaRPr>
          </a:p>
          <a:p>
            <a:r>
              <a:rPr lang="en-US" dirty="0">
                <a:solidFill>
                  <a:srgbClr val="002060"/>
                </a:solidFill>
              </a:rPr>
              <a:t>JIRA workflow encompasses five main stages once the issue is created. </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613" y="3272589"/>
            <a:ext cx="5334250" cy="3043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12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Backlog </a:t>
            </a:r>
          </a:p>
        </p:txBody>
      </p:sp>
      <p:sp>
        <p:nvSpPr>
          <p:cNvPr id="3" name="Text Placeholder 2"/>
          <p:cNvSpPr>
            <a:spLocks noGrp="1"/>
          </p:cNvSpPr>
          <p:nvPr>
            <p:ph type="body" sz="quarter" idx="14"/>
          </p:nvPr>
        </p:nvSpPr>
        <p:spPr/>
        <p:txBody>
          <a:bodyPr/>
          <a:lstStyle/>
          <a:p>
            <a:r>
              <a:rPr lang="en-US" dirty="0">
                <a:solidFill>
                  <a:srgbClr val="002060"/>
                </a:solidFill>
              </a:rPr>
              <a:t>A backlog is simply a list of features, which could be for your product, service, project, etc. These features are not detailed specifications. Rather, they are usually described in form of user stories, which are short summaries of the functionality from a user's perspective. </a:t>
            </a:r>
          </a:p>
          <a:p>
            <a:endParaRPr lang="en-US" dirty="0">
              <a:solidFill>
                <a:srgbClr val="002060"/>
              </a:solidFill>
            </a:endParaRPr>
          </a:p>
          <a:p>
            <a:r>
              <a:rPr lang="en-US" dirty="0">
                <a:solidFill>
                  <a:srgbClr val="002060"/>
                </a:solidFill>
              </a:rPr>
              <a:t>In Scrum, it is critical to have a prioritized backlog, so the highest priority items are ready to be included in the next sprint. </a:t>
            </a:r>
          </a:p>
          <a:p>
            <a:endParaRPr lang="en-US" dirty="0"/>
          </a:p>
        </p:txBody>
      </p:sp>
    </p:spTree>
    <p:extLst>
      <p:ext uri="{BB962C8B-B14F-4D97-AF65-F5344CB8AC3E}">
        <p14:creationId xmlns:p14="http://schemas.microsoft.com/office/powerpoint/2010/main" val="11276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Epic </a:t>
            </a:r>
          </a:p>
        </p:txBody>
      </p:sp>
      <p:sp>
        <p:nvSpPr>
          <p:cNvPr id="3" name="Text Placeholder 2"/>
          <p:cNvSpPr>
            <a:spLocks noGrp="1"/>
          </p:cNvSpPr>
          <p:nvPr>
            <p:ph type="body" sz="quarter" idx="14"/>
          </p:nvPr>
        </p:nvSpPr>
        <p:spPr/>
        <p:txBody>
          <a:bodyPr/>
          <a:lstStyle/>
          <a:p>
            <a:r>
              <a:rPr lang="en-US" dirty="0">
                <a:solidFill>
                  <a:srgbClr val="002060"/>
                </a:solidFill>
              </a:rPr>
              <a:t>An epic is a large body of work that can be broken down into several smaller stories, or sometimes called “Issues” in Jira. Epics often encompass multiple teams, on multiple projects, and can even be tracked on multiple boards. </a:t>
            </a:r>
          </a:p>
          <a:p>
            <a:endParaRPr lang="en-US" dirty="0">
              <a:solidFill>
                <a:srgbClr val="002060"/>
              </a:solidFill>
            </a:endParaRPr>
          </a:p>
          <a:p>
            <a:r>
              <a:rPr lang="en-US" dirty="0">
                <a:solidFill>
                  <a:srgbClr val="002060"/>
                </a:solidFill>
              </a:rPr>
              <a:t>Epics are almost always delivered over a set of sprints. As a team learns more about an epic through development and customer feedback, user stories will be added and removed, as necessary. </a:t>
            </a:r>
          </a:p>
          <a:p>
            <a:endParaRPr lang="en-US" dirty="0">
              <a:solidFill>
                <a:srgbClr val="002060"/>
              </a:solidFill>
            </a:endParaRPr>
          </a:p>
          <a:p>
            <a:r>
              <a:rPr lang="en-US" dirty="0">
                <a:solidFill>
                  <a:srgbClr val="002060"/>
                </a:solidFill>
              </a:rPr>
              <a:t>Spans multiple sprints. </a:t>
            </a:r>
          </a:p>
          <a:p>
            <a:endParaRPr lang="en-US" dirty="0">
              <a:solidFill>
                <a:srgbClr val="002060"/>
              </a:solidFill>
            </a:endParaRPr>
          </a:p>
          <a:p>
            <a:r>
              <a:rPr lang="en-US" dirty="0">
                <a:solidFill>
                  <a:srgbClr val="002060"/>
                </a:solidFill>
              </a:rPr>
              <a:t>A general use case that is a collection of features (user stories). </a:t>
            </a:r>
          </a:p>
          <a:p>
            <a:endParaRPr lang="en-US" dirty="0"/>
          </a:p>
        </p:txBody>
      </p:sp>
    </p:spTree>
    <p:extLst>
      <p:ext uri="{BB962C8B-B14F-4D97-AF65-F5344CB8AC3E}">
        <p14:creationId xmlns:p14="http://schemas.microsoft.com/office/powerpoint/2010/main" val="333087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Stories </a:t>
            </a:r>
          </a:p>
        </p:txBody>
      </p:sp>
      <p:sp>
        <p:nvSpPr>
          <p:cNvPr id="3" name="Text Placeholder 2"/>
          <p:cNvSpPr>
            <a:spLocks noGrp="1"/>
          </p:cNvSpPr>
          <p:nvPr>
            <p:ph type="body" sz="quarter" idx="14"/>
          </p:nvPr>
        </p:nvSpPr>
        <p:spPr/>
        <p:txBody>
          <a:bodyPr/>
          <a:lstStyle/>
          <a:p>
            <a:r>
              <a:rPr lang="en-US" dirty="0">
                <a:solidFill>
                  <a:srgbClr val="002060"/>
                </a:solidFill>
              </a:rPr>
              <a:t>A Story or user story is a software system requirement that is expressed in a few short sentences, ideally using non-technical language. </a:t>
            </a:r>
          </a:p>
          <a:p>
            <a:endParaRPr lang="en-US" dirty="0">
              <a:solidFill>
                <a:srgbClr val="002060"/>
              </a:solidFill>
            </a:endParaRPr>
          </a:p>
          <a:p>
            <a:r>
              <a:rPr lang="en-US" dirty="0">
                <a:solidFill>
                  <a:srgbClr val="002060"/>
                </a:solidFill>
              </a:rPr>
              <a:t>User stories are a few sentences in simple language that outline the desired outcome. </a:t>
            </a:r>
          </a:p>
          <a:p>
            <a:endParaRPr lang="en-US" dirty="0">
              <a:solidFill>
                <a:srgbClr val="002060"/>
              </a:solidFill>
            </a:endParaRPr>
          </a:p>
          <a:p>
            <a:r>
              <a:rPr lang="en-US" dirty="0">
                <a:solidFill>
                  <a:srgbClr val="002060"/>
                </a:solidFill>
              </a:rPr>
              <a:t>The scope of a Story should be addressed within a single Sprint. </a:t>
            </a:r>
          </a:p>
          <a:p>
            <a:endParaRPr lang="en-US" dirty="0"/>
          </a:p>
        </p:txBody>
      </p:sp>
    </p:spTree>
    <p:extLst>
      <p:ext uri="{BB962C8B-B14F-4D97-AF65-F5344CB8AC3E}">
        <p14:creationId xmlns:p14="http://schemas.microsoft.com/office/powerpoint/2010/main" val="26326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t>
            </a:r>
          </a:p>
        </p:txBody>
      </p:sp>
      <p:sp>
        <p:nvSpPr>
          <p:cNvPr id="3" name="Text Placeholder 2"/>
          <p:cNvSpPr>
            <a:spLocks noGrp="1"/>
          </p:cNvSpPr>
          <p:nvPr>
            <p:ph type="body" sz="quarter" idx="14"/>
          </p:nvPr>
        </p:nvSpPr>
        <p:spPr/>
        <p:txBody>
          <a:bodyPr/>
          <a:lstStyle/>
          <a:p>
            <a:r>
              <a:rPr lang="en-US" dirty="0">
                <a:solidFill>
                  <a:srgbClr val="002060"/>
                </a:solidFill>
              </a:rPr>
              <a:t>A Task represents a technical activity, like design a diagram, code a functionality, test a device, or prepare dataset. </a:t>
            </a:r>
          </a:p>
          <a:p>
            <a:endParaRPr lang="en-US" dirty="0">
              <a:solidFill>
                <a:srgbClr val="002060"/>
              </a:solidFill>
            </a:endParaRPr>
          </a:p>
          <a:p>
            <a:r>
              <a:rPr lang="en-US" dirty="0">
                <a:solidFill>
                  <a:srgbClr val="002060"/>
                </a:solidFill>
              </a:rPr>
              <a:t>A Task contains description of individual work item (detailed, technical). </a:t>
            </a:r>
          </a:p>
          <a:p>
            <a:endParaRPr lang="en-US" dirty="0">
              <a:solidFill>
                <a:srgbClr val="002060"/>
              </a:solidFill>
            </a:endParaRPr>
          </a:p>
          <a:p>
            <a:r>
              <a:rPr lang="en-US" dirty="0">
                <a:solidFill>
                  <a:srgbClr val="002060"/>
                </a:solidFill>
              </a:rPr>
              <a:t>Represents a set of engineering work that is not directly related to a user story. </a:t>
            </a:r>
          </a:p>
          <a:p>
            <a:endParaRPr lang="en-US" dirty="0">
              <a:solidFill>
                <a:srgbClr val="002060"/>
              </a:solidFill>
            </a:endParaRPr>
          </a:p>
          <a:p>
            <a:r>
              <a:rPr lang="en-US" dirty="0">
                <a:solidFill>
                  <a:srgbClr val="002060"/>
                </a:solidFill>
              </a:rPr>
              <a:t>A Task can be shared, assigned, relate to, depends/depended on by, blocks/blocks by. </a:t>
            </a:r>
          </a:p>
          <a:p>
            <a:endParaRPr lang="en-US" dirty="0">
              <a:solidFill>
                <a:srgbClr val="002060"/>
              </a:solidFill>
            </a:endParaRPr>
          </a:p>
          <a:p>
            <a:r>
              <a:rPr lang="en-US" dirty="0">
                <a:solidFill>
                  <a:srgbClr val="002060"/>
                </a:solidFill>
              </a:rPr>
              <a:t>A Task can be created by anyone. </a:t>
            </a:r>
          </a:p>
          <a:p>
            <a:endParaRPr lang="en-US" dirty="0"/>
          </a:p>
        </p:txBody>
      </p:sp>
    </p:spTree>
    <p:extLst>
      <p:ext uri="{BB962C8B-B14F-4D97-AF65-F5344CB8AC3E}">
        <p14:creationId xmlns:p14="http://schemas.microsoft.com/office/powerpoint/2010/main" val="328238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Sub-Task </a:t>
            </a:r>
          </a:p>
        </p:txBody>
      </p:sp>
      <p:sp>
        <p:nvSpPr>
          <p:cNvPr id="3" name="Text Placeholder 2"/>
          <p:cNvSpPr>
            <a:spLocks noGrp="1"/>
          </p:cNvSpPr>
          <p:nvPr>
            <p:ph type="body" sz="quarter" idx="14"/>
          </p:nvPr>
        </p:nvSpPr>
        <p:spPr/>
        <p:txBody>
          <a:bodyPr/>
          <a:lstStyle/>
          <a:p>
            <a:r>
              <a:rPr lang="en-US" dirty="0">
                <a:solidFill>
                  <a:srgbClr val="002060"/>
                </a:solidFill>
              </a:rPr>
              <a:t>A Sub-Task is like a Task. </a:t>
            </a:r>
          </a:p>
          <a:p>
            <a:r>
              <a:rPr lang="en-US" dirty="0">
                <a:solidFill>
                  <a:srgbClr val="002060"/>
                </a:solidFill>
              </a:rPr>
              <a:t>A Sub-Task is typically one of many tasks that make up a Story. </a:t>
            </a:r>
          </a:p>
          <a:p>
            <a:r>
              <a:rPr lang="en-US" dirty="0">
                <a:solidFill>
                  <a:srgbClr val="002060"/>
                </a:solidFill>
              </a:rPr>
              <a:t>A Sub-Task is created from a Story. </a:t>
            </a:r>
          </a:p>
          <a:p>
            <a:r>
              <a:rPr lang="en-US" dirty="0">
                <a:solidFill>
                  <a:srgbClr val="002060"/>
                </a:solidFill>
              </a:rPr>
              <a:t>Breaks-up stories into digestible workloads. </a:t>
            </a:r>
          </a:p>
          <a:p>
            <a:r>
              <a:rPr lang="en-US" dirty="0">
                <a:solidFill>
                  <a:srgbClr val="002060"/>
                </a:solidFill>
              </a:rPr>
              <a:t>A Sub-Task is created by anyone </a:t>
            </a:r>
          </a:p>
          <a:p>
            <a:endParaRPr lang="en-US" dirty="0"/>
          </a:p>
        </p:txBody>
      </p:sp>
    </p:spTree>
    <p:extLst>
      <p:ext uri="{BB962C8B-B14F-4D97-AF65-F5344CB8AC3E}">
        <p14:creationId xmlns:p14="http://schemas.microsoft.com/office/powerpoint/2010/main" val="3275457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Epic vs Stories vs Task </a:t>
            </a:r>
          </a:p>
        </p:txBody>
      </p:sp>
      <p:sp>
        <p:nvSpPr>
          <p:cNvPr id="3" name="Text Placeholder 2"/>
          <p:cNvSpPr>
            <a:spLocks noGrp="1"/>
          </p:cNvSpPr>
          <p:nvPr>
            <p:ph type="body" sz="quarter" idx="14"/>
          </p:nvPr>
        </p:nvSpPr>
        <p:spPr/>
        <p:txBody>
          <a:bodyPr/>
          <a:lstStyle/>
          <a:p>
            <a:r>
              <a:rPr lang="en-US" dirty="0">
                <a:solidFill>
                  <a:srgbClr val="002060"/>
                </a:solidFill>
              </a:rPr>
              <a:t>Epic: User Authentication </a:t>
            </a:r>
          </a:p>
          <a:p>
            <a:r>
              <a:rPr lang="en-US" dirty="0">
                <a:solidFill>
                  <a:srgbClr val="002060"/>
                </a:solidFill>
              </a:rPr>
              <a:t>User Stories:</a:t>
            </a:r>
          </a:p>
          <a:p>
            <a:pPr lvl="2">
              <a:buFont typeface="Arial" pitchFamily="34" charset="0"/>
              <a:buChar char="•"/>
            </a:pPr>
            <a:r>
              <a:rPr lang="en-US" sz="2000" dirty="0">
                <a:solidFill>
                  <a:srgbClr val="002060"/>
                </a:solidFill>
              </a:rPr>
              <a:t>User login screen </a:t>
            </a:r>
          </a:p>
          <a:p>
            <a:pPr lvl="2">
              <a:buFont typeface="Arial" pitchFamily="34" charset="0"/>
              <a:buChar char="•"/>
            </a:pPr>
            <a:r>
              <a:rPr lang="en-US" sz="2000" dirty="0">
                <a:solidFill>
                  <a:srgbClr val="002060"/>
                </a:solidFill>
              </a:rPr>
              <a:t>Logout screen </a:t>
            </a:r>
          </a:p>
          <a:p>
            <a:pPr lvl="2">
              <a:buFont typeface="Arial" pitchFamily="34" charset="0"/>
              <a:buChar char="•"/>
            </a:pPr>
            <a:r>
              <a:rPr lang="en-US" sz="2000" dirty="0">
                <a:solidFill>
                  <a:srgbClr val="002060"/>
                </a:solidFill>
              </a:rPr>
              <a:t>Forgot password </a:t>
            </a:r>
          </a:p>
          <a:p>
            <a:r>
              <a:rPr lang="en-US" dirty="0">
                <a:solidFill>
                  <a:srgbClr val="002060"/>
                </a:solidFill>
              </a:rPr>
              <a:t>Task </a:t>
            </a:r>
          </a:p>
          <a:p>
            <a:pPr lvl="2">
              <a:buFont typeface="Arial" pitchFamily="34" charset="0"/>
              <a:buChar char="•"/>
            </a:pPr>
            <a:r>
              <a:rPr lang="en-US" sz="2000" dirty="0">
                <a:solidFill>
                  <a:srgbClr val="002060"/>
                </a:solidFill>
              </a:rPr>
              <a:t>Setup repository </a:t>
            </a:r>
          </a:p>
          <a:p>
            <a:pPr lvl="2">
              <a:buFont typeface="Arial" pitchFamily="34" charset="0"/>
              <a:buChar char="•"/>
            </a:pPr>
            <a:r>
              <a:rPr lang="en-US" sz="2000" dirty="0">
                <a:solidFill>
                  <a:srgbClr val="002060"/>
                </a:solidFill>
              </a:rPr>
              <a:t>Setup CICD pipeline </a:t>
            </a:r>
          </a:p>
          <a:p>
            <a:endParaRPr lang="en-US" dirty="0"/>
          </a:p>
        </p:txBody>
      </p:sp>
    </p:spTree>
    <p:extLst>
      <p:ext uri="{BB962C8B-B14F-4D97-AF65-F5344CB8AC3E}">
        <p14:creationId xmlns:p14="http://schemas.microsoft.com/office/powerpoint/2010/main" val="254290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Item Attribute </a:t>
            </a:r>
          </a:p>
        </p:txBody>
      </p:sp>
      <p:sp>
        <p:nvSpPr>
          <p:cNvPr id="3" name="Text Placeholder 2"/>
          <p:cNvSpPr>
            <a:spLocks noGrp="1"/>
          </p:cNvSpPr>
          <p:nvPr>
            <p:ph type="body" sz="quarter" idx="14"/>
          </p:nvPr>
        </p:nvSpPr>
        <p:spPr/>
        <p:txBody>
          <a:bodyPr/>
          <a:lstStyle/>
          <a:p>
            <a:r>
              <a:rPr lang="en-US" dirty="0">
                <a:solidFill>
                  <a:srgbClr val="002060"/>
                </a:solidFill>
              </a:rPr>
              <a:t>Assignee </a:t>
            </a:r>
          </a:p>
          <a:p>
            <a:r>
              <a:rPr lang="en-US" dirty="0">
                <a:solidFill>
                  <a:srgbClr val="002060"/>
                </a:solidFill>
              </a:rPr>
              <a:t>Attachment </a:t>
            </a:r>
          </a:p>
          <a:p>
            <a:r>
              <a:rPr lang="en-US" dirty="0">
                <a:solidFill>
                  <a:srgbClr val="002060"/>
                </a:solidFill>
              </a:rPr>
              <a:t>Comment </a:t>
            </a:r>
          </a:p>
          <a:p>
            <a:r>
              <a:rPr lang="en-US" dirty="0">
                <a:solidFill>
                  <a:srgbClr val="002060"/>
                </a:solidFill>
              </a:rPr>
              <a:t>Component </a:t>
            </a:r>
          </a:p>
          <a:p>
            <a:r>
              <a:rPr lang="en-US" dirty="0">
                <a:solidFill>
                  <a:srgbClr val="002060"/>
                </a:solidFill>
              </a:rPr>
              <a:t>Description </a:t>
            </a:r>
          </a:p>
          <a:p>
            <a:r>
              <a:rPr lang="en-US" dirty="0">
                <a:solidFill>
                  <a:srgbClr val="002060"/>
                </a:solidFill>
              </a:rPr>
              <a:t>Epic Link </a:t>
            </a:r>
          </a:p>
          <a:p>
            <a:r>
              <a:rPr lang="en-US" dirty="0">
                <a:solidFill>
                  <a:srgbClr val="002060"/>
                </a:solidFill>
              </a:rPr>
              <a:t>Fix Version </a:t>
            </a:r>
          </a:p>
          <a:p>
            <a:r>
              <a:rPr lang="en-US" dirty="0">
                <a:solidFill>
                  <a:srgbClr val="002060"/>
                </a:solidFill>
              </a:rPr>
              <a:t>Issue Type </a:t>
            </a:r>
          </a:p>
          <a:p>
            <a:r>
              <a:rPr lang="en-US" dirty="0">
                <a:solidFill>
                  <a:srgbClr val="002060"/>
                </a:solidFill>
              </a:rPr>
              <a:t>Labels </a:t>
            </a:r>
          </a:p>
          <a:p>
            <a:r>
              <a:rPr lang="en-US" dirty="0">
                <a:solidFill>
                  <a:srgbClr val="002060"/>
                </a:solidFill>
              </a:rPr>
              <a:t>Priority </a:t>
            </a:r>
          </a:p>
          <a:p>
            <a:r>
              <a:rPr lang="en-US" dirty="0">
                <a:solidFill>
                  <a:srgbClr val="002060"/>
                </a:solidFill>
              </a:rPr>
              <a:t>Sprint </a:t>
            </a:r>
          </a:p>
          <a:p>
            <a:endParaRPr lang="en-US" dirty="0"/>
          </a:p>
        </p:txBody>
      </p:sp>
    </p:spTree>
    <p:extLst>
      <p:ext uri="{BB962C8B-B14F-4D97-AF65-F5344CB8AC3E}">
        <p14:creationId xmlns:p14="http://schemas.microsoft.com/office/powerpoint/2010/main" val="3574605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2D2FB-EB50-4ECF-9B84-E286F527A5CE}"/>
              </a:ext>
            </a:extLst>
          </p:cNvPr>
          <p:cNvSpPr>
            <a:spLocks noGrp="1"/>
          </p:cNvSpPr>
          <p:nvPr>
            <p:ph type="body" sz="quarter" idx="14"/>
          </p:nvPr>
        </p:nvSpPr>
        <p:spPr>
          <a:xfrm>
            <a:off x="1082566" y="1481959"/>
            <a:ext cx="10363200" cy="4876799"/>
          </a:xfrm>
        </p:spPr>
        <p:txBody>
          <a:bodyPr/>
          <a:lstStyle/>
          <a:p>
            <a:r>
              <a:rPr lang="en-US" dirty="0">
                <a:hlinkClick r:id="rId2"/>
              </a:rPr>
              <a:t>https://www.guru99.com/jira-tutorial-a-complete-guide-for- beginners.html#72</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2857786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83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A4EB7-0083-4E96-94F4-ADEA9D9987D0}"/>
              </a:ext>
            </a:extLst>
          </p:cNvPr>
          <p:cNvSpPr>
            <a:spLocks noGrp="1"/>
          </p:cNvSpPr>
          <p:nvPr>
            <p:ph type="body" sz="quarter" idx="14"/>
          </p:nvPr>
        </p:nvSpPr>
        <p:spPr>
          <a:xfrm>
            <a:off x="5948363" y="1571625"/>
            <a:ext cx="5484128" cy="3183255"/>
          </a:xfrm>
        </p:spPr>
        <p:txBody>
          <a:bodyPr>
            <a:normAutofit/>
          </a:bodyPr>
          <a:lstStyle/>
          <a:p>
            <a:r>
              <a:rPr lang="en-US" sz="2800" dirty="0">
                <a:solidFill>
                  <a:srgbClr val="002060"/>
                </a:solidFill>
              </a:rPr>
              <a:t>What is Jira? </a:t>
            </a:r>
          </a:p>
          <a:p>
            <a:r>
              <a:rPr lang="en-US" sz="2800" dirty="0">
                <a:solidFill>
                  <a:srgbClr val="002060"/>
                </a:solidFill>
              </a:rPr>
              <a:t>Create and manage project in Jira </a:t>
            </a:r>
          </a:p>
          <a:p>
            <a:r>
              <a:rPr lang="en-US" sz="2800" dirty="0">
                <a:solidFill>
                  <a:srgbClr val="002060"/>
                </a:solidFill>
              </a:rPr>
              <a:t>Epic, Stories, Bugs and Tasks </a:t>
            </a:r>
          </a:p>
          <a:p>
            <a:r>
              <a:rPr lang="en-US" sz="2800" dirty="0">
                <a:solidFill>
                  <a:srgbClr val="002060"/>
                </a:solidFill>
              </a:rPr>
              <a:t>Workflow </a:t>
            </a:r>
          </a:p>
          <a:p>
            <a:endParaRPr lang="en-US" dirty="0"/>
          </a:p>
        </p:txBody>
      </p:sp>
    </p:spTree>
    <p:extLst>
      <p:ext uri="{BB962C8B-B14F-4D97-AF65-F5344CB8AC3E}">
        <p14:creationId xmlns:p14="http://schemas.microsoft.com/office/powerpoint/2010/main" val="353508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9A70-A6EA-498A-AD2D-7F7788B2344B}"/>
              </a:ext>
            </a:extLst>
          </p:cNvPr>
          <p:cNvSpPr>
            <a:spLocks noGrp="1"/>
          </p:cNvSpPr>
          <p:nvPr>
            <p:ph type="title"/>
          </p:nvPr>
        </p:nvSpPr>
        <p:spPr>
          <a:xfrm>
            <a:off x="1316355" y="628650"/>
            <a:ext cx="8321696" cy="719930"/>
          </a:xfrm>
        </p:spPr>
        <p:txBody>
          <a:bodyPr/>
          <a:lstStyle/>
          <a:p>
            <a:r>
              <a:rPr lang="en-US" dirty="0"/>
              <a:t>Recap on Agile/Scrum</a:t>
            </a:r>
          </a:p>
        </p:txBody>
      </p:sp>
      <p:sp>
        <p:nvSpPr>
          <p:cNvPr id="3" name="Text Placeholder 2">
            <a:extLst>
              <a:ext uri="{FF2B5EF4-FFF2-40B4-BE49-F238E27FC236}">
                <a16:creationId xmlns:a16="http://schemas.microsoft.com/office/drawing/2014/main" id="{FE6F3299-36EB-4AE8-8333-9BC7788A539C}"/>
              </a:ext>
            </a:extLst>
          </p:cNvPr>
          <p:cNvSpPr>
            <a:spLocks noGrp="1"/>
          </p:cNvSpPr>
          <p:nvPr>
            <p:ph type="body" sz="quarter" idx="14"/>
          </p:nvPr>
        </p:nvSpPr>
        <p:spPr>
          <a:xfrm>
            <a:off x="1040524" y="1523999"/>
            <a:ext cx="10657490" cy="5023945"/>
          </a:xfrm>
        </p:spPr>
        <p:txBody>
          <a:bodyPr/>
          <a:lstStyle/>
          <a:p>
            <a:r>
              <a:rPr lang="en-US" dirty="0">
                <a:solidFill>
                  <a:srgbClr val="002060"/>
                </a:solidFill>
              </a:rPr>
              <a:t>Agile is an approach to software development under which requirements and solutions evolve through the collaborative effort of self-organizing and cross functional teams and their customer/end user. </a:t>
            </a:r>
          </a:p>
          <a:p>
            <a:endParaRPr lang="en-US" dirty="0">
              <a:solidFill>
                <a:srgbClr val="002060"/>
              </a:solidFill>
            </a:endParaRPr>
          </a:p>
          <a:p>
            <a:r>
              <a:rPr lang="en-US" dirty="0">
                <a:solidFill>
                  <a:srgbClr val="002060"/>
                </a:solidFill>
              </a:rPr>
              <a:t>Both development and testing activities are concurrent unlike the Waterfall model. </a:t>
            </a:r>
          </a:p>
          <a:p>
            <a:endParaRPr lang="en-US" dirty="0"/>
          </a:p>
        </p:txBody>
      </p:sp>
    </p:spTree>
    <p:extLst>
      <p:ext uri="{BB962C8B-B14F-4D97-AF65-F5344CB8AC3E}">
        <p14:creationId xmlns:p14="http://schemas.microsoft.com/office/powerpoint/2010/main" val="420847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Jira </a:t>
            </a:r>
          </a:p>
        </p:txBody>
      </p:sp>
      <p:sp>
        <p:nvSpPr>
          <p:cNvPr id="3" name="Text Placeholder 2"/>
          <p:cNvSpPr>
            <a:spLocks noGrp="1"/>
          </p:cNvSpPr>
          <p:nvPr>
            <p:ph type="body" sz="quarter" idx="14"/>
          </p:nvPr>
        </p:nvSpPr>
        <p:spPr/>
        <p:txBody>
          <a:bodyPr/>
          <a:lstStyle/>
          <a:p>
            <a:r>
              <a:rPr lang="en-US" dirty="0">
                <a:solidFill>
                  <a:srgbClr val="002060"/>
                </a:solidFill>
              </a:rPr>
              <a:t>Atlassian JIRA is an issue and project tracking tool. </a:t>
            </a:r>
          </a:p>
          <a:p>
            <a:r>
              <a:rPr lang="en-US" dirty="0">
                <a:solidFill>
                  <a:srgbClr val="002060"/>
                </a:solidFill>
              </a:rPr>
              <a:t>Allows for planning, tracking, releasing and reporting. </a:t>
            </a:r>
          </a:p>
          <a:p>
            <a:r>
              <a:rPr lang="en-US" dirty="0">
                <a:solidFill>
                  <a:srgbClr val="002060"/>
                </a:solidFill>
              </a:rPr>
              <a:t>JIRA lets you prioritize, assign, track, report and audit your ‘issues’, from software bugs and helpdesk tickets to project tasks and change requests. </a:t>
            </a:r>
          </a:p>
          <a:p>
            <a:r>
              <a:rPr lang="en-US" dirty="0">
                <a:solidFill>
                  <a:srgbClr val="002060"/>
                </a:solidFill>
              </a:rPr>
              <a:t>JIRA improves productivity by cutting down on time wasted on tracking issues and coordination. </a:t>
            </a:r>
          </a:p>
          <a:p>
            <a:r>
              <a:rPr lang="en-US" dirty="0">
                <a:solidFill>
                  <a:srgbClr val="002060"/>
                </a:solidFill>
              </a:rPr>
              <a:t>JIRA improves quality by ensuring all tasks are recorded down with all the details and followed up till completion. </a:t>
            </a:r>
          </a:p>
          <a:p>
            <a:endParaRPr lang="en-US" dirty="0">
              <a:solidFill>
                <a:srgbClr val="002060"/>
              </a:solidFill>
            </a:endParaRPr>
          </a:p>
        </p:txBody>
      </p:sp>
    </p:spTree>
    <p:extLst>
      <p:ext uri="{BB962C8B-B14F-4D97-AF65-F5344CB8AC3E}">
        <p14:creationId xmlns:p14="http://schemas.microsoft.com/office/powerpoint/2010/main" val="252313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Roles </a:t>
            </a:r>
          </a:p>
        </p:txBody>
      </p:sp>
      <p:sp>
        <p:nvSpPr>
          <p:cNvPr id="3" name="Text Placeholder 2"/>
          <p:cNvSpPr>
            <a:spLocks noGrp="1"/>
          </p:cNvSpPr>
          <p:nvPr>
            <p:ph type="body" sz="quarter" idx="14"/>
          </p:nvPr>
        </p:nvSpPr>
        <p:spPr/>
        <p:txBody>
          <a:bodyPr>
            <a:normAutofit lnSpcReduction="10000"/>
          </a:bodyPr>
          <a:lstStyle/>
          <a:p>
            <a:r>
              <a:rPr lang="en-US" dirty="0">
                <a:solidFill>
                  <a:srgbClr val="002060"/>
                </a:solidFill>
              </a:rPr>
              <a:t>The Scrum Master:</a:t>
            </a:r>
          </a:p>
          <a:p>
            <a:pPr lvl="2">
              <a:buFont typeface="Arial" pitchFamily="34" charset="0"/>
              <a:buChar char="•"/>
            </a:pPr>
            <a:r>
              <a:rPr lang="en-US" sz="2000" dirty="0">
                <a:solidFill>
                  <a:srgbClr val="002060"/>
                </a:solidFill>
              </a:rPr>
              <a:t> A scrum master is the facilitator for an agile development team.</a:t>
            </a:r>
          </a:p>
          <a:p>
            <a:pPr lvl="2">
              <a:buFont typeface="Arial" pitchFamily="34" charset="0"/>
              <a:buChar char="•"/>
            </a:pPr>
            <a:r>
              <a:rPr lang="en-US" sz="2000" dirty="0">
                <a:solidFill>
                  <a:srgbClr val="002060"/>
                </a:solidFill>
              </a:rPr>
              <a:t> Enable close cooperation across all roles and functions. </a:t>
            </a:r>
          </a:p>
          <a:p>
            <a:pPr lvl="2">
              <a:buFont typeface="Arial" pitchFamily="34" charset="0"/>
              <a:buChar char="•"/>
            </a:pPr>
            <a:endParaRPr lang="en-US" sz="2000" dirty="0">
              <a:solidFill>
                <a:srgbClr val="002060"/>
              </a:solidFill>
            </a:endParaRPr>
          </a:p>
          <a:p>
            <a:r>
              <a:rPr lang="en-US" dirty="0">
                <a:solidFill>
                  <a:srgbClr val="002060"/>
                </a:solidFill>
              </a:rPr>
              <a:t>Product Owner: </a:t>
            </a:r>
          </a:p>
          <a:p>
            <a:pPr lvl="2"/>
            <a:r>
              <a:rPr lang="en-US" dirty="0">
                <a:solidFill>
                  <a:srgbClr val="002060"/>
                </a:solidFill>
              </a:rPr>
              <a:t> </a:t>
            </a:r>
            <a:r>
              <a:rPr lang="en-US" sz="2000" dirty="0">
                <a:solidFill>
                  <a:srgbClr val="002060"/>
                </a:solidFill>
              </a:rPr>
              <a:t>Define the features of the product. </a:t>
            </a:r>
          </a:p>
          <a:p>
            <a:pPr lvl="2">
              <a:buFont typeface="Arial" pitchFamily="34" charset="0"/>
              <a:buChar char="•"/>
            </a:pPr>
            <a:r>
              <a:rPr lang="en-US" sz="2000" dirty="0">
                <a:solidFill>
                  <a:srgbClr val="002060"/>
                </a:solidFill>
              </a:rPr>
              <a:t>Decide on release date and content.</a:t>
            </a:r>
          </a:p>
          <a:p>
            <a:pPr lvl="2">
              <a:buFont typeface="Arial" pitchFamily="34" charset="0"/>
              <a:buChar char="•"/>
            </a:pPr>
            <a:r>
              <a:rPr lang="en-US" sz="2000" dirty="0">
                <a:solidFill>
                  <a:srgbClr val="002060"/>
                </a:solidFill>
              </a:rPr>
              <a:t> Prioritize features according to market value. </a:t>
            </a:r>
          </a:p>
          <a:p>
            <a:pPr lvl="2">
              <a:buFont typeface="Arial" pitchFamily="34" charset="0"/>
              <a:buChar char="•"/>
            </a:pPr>
            <a:r>
              <a:rPr lang="en-US" sz="2000" dirty="0">
                <a:solidFill>
                  <a:srgbClr val="002060"/>
                </a:solidFill>
              </a:rPr>
              <a:t>Adjust features and priority every iteration, as needed. </a:t>
            </a:r>
          </a:p>
          <a:p>
            <a:pPr lvl="2">
              <a:buFont typeface="Arial" pitchFamily="34" charset="0"/>
              <a:buChar char="•"/>
            </a:pPr>
            <a:r>
              <a:rPr lang="en-US" sz="2000" dirty="0">
                <a:solidFill>
                  <a:srgbClr val="002060"/>
                </a:solidFill>
              </a:rPr>
              <a:t>Accept or reject work results. </a:t>
            </a:r>
          </a:p>
          <a:p>
            <a:pPr lvl="2">
              <a:buFont typeface="Arial" pitchFamily="34" charset="0"/>
              <a:buChar char="•"/>
            </a:pPr>
            <a:endParaRPr lang="en-US" sz="2000" dirty="0">
              <a:solidFill>
                <a:srgbClr val="002060"/>
              </a:solidFill>
            </a:endParaRPr>
          </a:p>
          <a:p>
            <a:r>
              <a:rPr lang="en-US" dirty="0">
                <a:solidFill>
                  <a:srgbClr val="002060"/>
                </a:solidFill>
              </a:rPr>
              <a:t>Scrum Team: </a:t>
            </a:r>
          </a:p>
          <a:p>
            <a:pPr lvl="2">
              <a:buFont typeface="Arial" pitchFamily="34" charset="0"/>
              <a:buChar char="•"/>
            </a:pPr>
            <a:r>
              <a:rPr lang="en-US" sz="2000" dirty="0">
                <a:solidFill>
                  <a:srgbClr val="002060"/>
                </a:solidFill>
              </a:rPr>
              <a:t>Developers and QA </a:t>
            </a:r>
          </a:p>
          <a:p>
            <a:endParaRPr lang="en-US" dirty="0">
              <a:solidFill>
                <a:srgbClr val="002060"/>
              </a:solidFill>
            </a:endParaRPr>
          </a:p>
        </p:txBody>
      </p:sp>
    </p:spTree>
    <p:extLst>
      <p:ext uri="{BB962C8B-B14F-4D97-AF65-F5344CB8AC3E}">
        <p14:creationId xmlns:p14="http://schemas.microsoft.com/office/powerpoint/2010/main" val="130753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17" y="1168650"/>
            <a:ext cx="9781674" cy="47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37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Jira Account </a:t>
            </a:r>
          </a:p>
        </p:txBody>
      </p:sp>
      <p:sp>
        <p:nvSpPr>
          <p:cNvPr id="3" name="Text Placeholder 2"/>
          <p:cNvSpPr>
            <a:spLocks noGrp="1"/>
          </p:cNvSpPr>
          <p:nvPr>
            <p:ph type="body" sz="quarter" idx="14"/>
          </p:nvPr>
        </p:nvSpPr>
        <p:spPr/>
        <p:txBody>
          <a:bodyPr/>
          <a:lstStyle/>
          <a:p>
            <a:r>
              <a:rPr lang="en-US" dirty="0">
                <a:solidFill>
                  <a:srgbClr val="002060"/>
                </a:solidFill>
              </a:rPr>
              <a:t>In this phase, QA team goes through the requirement document in order to identify the testable items. </a:t>
            </a:r>
          </a:p>
          <a:p>
            <a:endParaRPr lang="en-US" dirty="0">
              <a:solidFill>
                <a:srgbClr val="002060"/>
              </a:solidFill>
            </a:endParaRPr>
          </a:p>
          <a:p>
            <a:r>
              <a:rPr lang="en-US" dirty="0">
                <a:solidFill>
                  <a:srgbClr val="002060"/>
                </a:solidFill>
              </a:rPr>
              <a:t>The QA team may interact with various stakeholders (Client, Business Analyst, Technical Leads, System Architects etc.) to understand the requirements in detail. </a:t>
            </a:r>
          </a:p>
          <a:p>
            <a:endParaRPr lang="en-US" dirty="0">
              <a:solidFill>
                <a:srgbClr val="002060"/>
              </a:solidFill>
            </a:endParaRPr>
          </a:p>
          <a:p>
            <a:r>
              <a:rPr lang="en-US" dirty="0">
                <a:solidFill>
                  <a:srgbClr val="002060"/>
                </a:solidFill>
              </a:rPr>
              <a:t>Requirements could be either Functional (defining what the software must do) or Non-Functional (defining system performance /security availability) </a:t>
            </a:r>
          </a:p>
          <a:p>
            <a:endParaRPr lang="en-US" dirty="0"/>
          </a:p>
        </p:txBody>
      </p:sp>
    </p:spTree>
    <p:extLst>
      <p:ext uri="{BB962C8B-B14F-4D97-AF65-F5344CB8AC3E}">
        <p14:creationId xmlns:p14="http://schemas.microsoft.com/office/powerpoint/2010/main" val="198533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p>
        </p:txBody>
      </p:sp>
      <p:sp>
        <p:nvSpPr>
          <p:cNvPr id="3" name="Text Placeholder 2"/>
          <p:cNvSpPr>
            <a:spLocks noGrp="1"/>
          </p:cNvSpPr>
          <p:nvPr>
            <p:ph type="body" sz="quarter" idx="14"/>
          </p:nvPr>
        </p:nvSpPr>
        <p:spPr/>
        <p:txBody>
          <a:bodyPr/>
          <a:lstStyle/>
          <a:p>
            <a:r>
              <a:rPr lang="en-US" dirty="0">
                <a:solidFill>
                  <a:srgbClr val="002060"/>
                </a:solidFill>
              </a:rPr>
              <a:t>JIRA project is a grouping of work items or, in JIRA terms, "issues" that are held in common. </a:t>
            </a:r>
          </a:p>
          <a:p>
            <a:r>
              <a:rPr lang="en-US" dirty="0">
                <a:solidFill>
                  <a:srgbClr val="002060"/>
                </a:solidFill>
              </a:rPr>
              <a:t>If JIRA issues are a variety of different colored, shaped, and projects is a box that hold them. </a:t>
            </a:r>
          </a:p>
          <a:p>
            <a:r>
              <a:rPr lang="en-US" dirty="0">
                <a:solidFill>
                  <a:srgbClr val="002060"/>
                </a:solidFill>
              </a:rPr>
              <a:t>Each issue contained within it will share a common key. </a:t>
            </a:r>
          </a:p>
          <a:p>
            <a:r>
              <a:rPr lang="en-US" dirty="0">
                <a:solidFill>
                  <a:srgbClr val="002060"/>
                </a:solidFill>
              </a:rPr>
              <a:t>Projects will have their own permissions system, i.e. which groups of users can access the project, which issues they can see, etc. </a:t>
            </a:r>
          </a:p>
          <a:p>
            <a:r>
              <a:rPr lang="en-US" dirty="0">
                <a:solidFill>
                  <a:srgbClr val="002060"/>
                </a:solidFill>
              </a:rPr>
              <a:t>Projects will have their own versioning or release index, i.e. v. 1, v. 2, etc., as well as components. </a:t>
            </a:r>
          </a:p>
          <a:p>
            <a:endParaRPr lang="en-US" dirty="0"/>
          </a:p>
        </p:txBody>
      </p:sp>
    </p:spTree>
    <p:extLst>
      <p:ext uri="{BB962C8B-B14F-4D97-AF65-F5344CB8AC3E}">
        <p14:creationId xmlns:p14="http://schemas.microsoft.com/office/powerpoint/2010/main" val="422094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983" y="1455821"/>
            <a:ext cx="10268953" cy="482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107282"/>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4E879E6-8FFE-4154-8F2A-F7518B89B376}">
  <ds:schemaRefs>
    <ds:schemaRef ds:uri="16c05727-aa75-4e4a-9b5f-8a80a1165891"/>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RetrospectVTI</vt:lpstr>
      <vt:lpstr>Project MGMT with Jira </vt:lpstr>
      <vt:lpstr>PowerPoint Presentation</vt:lpstr>
      <vt:lpstr>Recap on Agile/Scrum</vt:lpstr>
      <vt:lpstr>What is Jira </vt:lpstr>
      <vt:lpstr>Scrum Roles </vt:lpstr>
      <vt:lpstr>PowerPoint Presentation</vt:lpstr>
      <vt:lpstr>Create Jira Account </vt:lpstr>
      <vt:lpstr>Project </vt:lpstr>
      <vt:lpstr>PowerPoint Presentation</vt:lpstr>
      <vt:lpstr>Workflow </vt:lpstr>
      <vt:lpstr>Backlog </vt:lpstr>
      <vt:lpstr>Epic </vt:lpstr>
      <vt:lpstr>Stories </vt:lpstr>
      <vt:lpstr>Task </vt:lpstr>
      <vt:lpstr>Sub-Task </vt:lpstr>
      <vt:lpstr>Epic vs Stories vs Task </vt:lpstr>
      <vt:lpstr>Work Item Attribute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2020-02-06T00:04:26Z</dcterms:created>
  <dcterms:modified xsi:type="dcterms:W3CDTF">2021-09-18T20:44:35Z</dcterms:modified>
</cp:coreProperties>
</file>