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7.xml" ContentType="application/vnd.openxmlformats-officedocument.presentationml.slide+xml"/>
  <Override PartName="/ppt/slides/slide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Masters/slideMaster6.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1.xml" ContentType="application/vnd.openxmlformats-officedocument.presentationml.slideMaster+xml"/>
  <Override PartName="/ppt/slideLayouts/slideLayout15.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1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theme/theme5.xml" ContentType="application/vnd.openxmlformats-officedocument.theme+xml"/>
  <Override PartName="/ppt/theme/theme2.xml" ContentType="application/vnd.openxmlformats-officedocument.theme+xml"/>
  <Override PartName="/ppt/theme/theme6.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Lst>
  <p:sldIdLst>
    <p:sldId id="256" r:id="rId7"/>
    <p:sldId id="257" r:id="rId8"/>
    <p:sldId id="258" r:id="rId9"/>
    <p:sldId id="259" r:id="rId10"/>
    <p:sldId id="260" r:id="rId11"/>
    <p:sldId id="261" r:id="rId12"/>
    <p:sldId id="262" r:id="rId13"/>
    <p:sldId id="263" r:id="rId14"/>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p:cViewPr varScale="1">
        <p:scale>
          <a:sx n="116" d="100"/>
          <a:sy n="116" d="100"/>
        </p:scale>
        <p:origin x="2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customXml" Target="../customXml/item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customXml" Target="../customXml/item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4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5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5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5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5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5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5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5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81"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8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8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9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9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9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3"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9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9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9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9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9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0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0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0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1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1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1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1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1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1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39"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4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4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6"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4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5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5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5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5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6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6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6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6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6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6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6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6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7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7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7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7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97"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9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0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0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4"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0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0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1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1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1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2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2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2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2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2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2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2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3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3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55"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5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5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6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6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2"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6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6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6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6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7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7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7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8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0"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8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8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8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8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8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8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1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13"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1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1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1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1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20"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2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32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2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2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2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3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3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3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3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3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3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3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4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4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4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4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4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4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4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image" Target="../media/image3.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6" Type="http://schemas.openxmlformats.org/officeDocument/2006/relationships/image" Target="../media/image3.png"/><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6" Type="http://schemas.openxmlformats.org/officeDocument/2006/relationships/image" Target="../media/image3.png"/><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image" Target="../media/image2.png"/><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2" name="Group 1"/>
          <p:cNvGrpSpPr/>
          <p:nvPr/>
        </p:nvGrpSpPr>
        <p:grpSpPr>
          <a:xfrm>
            <a:off x="1513440" y="749520"/>
            <a:ext cx="9137880" cy="84600"/>
            <a:chOff x="1513440" y="749520"/>
            <a:chExt cx="9137880" cy="84600"/>
          </a:xfrm>
        </p:grpSpPr>
        <p:sp>
          <p:nvSpPr>
            <p:cNvPr id="23" name="CustomShape 2"/>
            <p:cNvSpPr/>
            <p:nvPr/>
          </p:nvSpPr>
          <p:spPr>
            <a:xfrm>
              <a:off x="1513440" y="749520"/>
              <a:ext cx="9038520" cy="4032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1612800" y="795600"/>
              <a:ext cx="9038520" cy="385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3" name="Group 4"/>
          <p:cNvGrpSpPr/>
          <p:nvPr/>
        </p:nvGrpSpPr>
        <p:grpSpPr>
          <a:xfrm>
            <a:off x="160560" y="6365880"/>
            <a:ext cx="1091160" cy="85320"/>
            <a:chOff x="160560" y="6365880"/>
            <a:chExt cx="1091160" cy="85320"/>
          </a:xfrm>
        </p:grpSpPr>
        <p:sp>
          <p:nvSpPr>
            <p:cNvPr id="4" name="CustomShape 5"/>
            <p:cNvSpPr/>
            <p:nvPr/>
          </p:nvSpPr>
          <p:spPr>
            <a:xfrm>
              <a:off x="160560" y="6365880"/>
              <a:ext cx="1054800" cy="3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 name="CustomShape 6"/>
            <p:cNvSpPr/>
            <p:nvPr/>
          </p:nvSpPr>
          <p:spPr>
            <a:xfrm>
              <a:off x="196920" y="6411600"/>
              <a:ext cx="1054800" cy="396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6" name="Group 7"/>
          <p:cNvGrpSpPr/>
          <p:nvPr/>
        </p:nvGrpSpPr>
        <p:grpSpPr>
          <a:xfrm>
            <a:off x="10725120" y="6369480"/>
            <a:ext cx="1299600" cy="86400"/>
            <a:chOff x="10725120" y="6369480"/>
            <a:chExt cx="1299600" cy="86400"/>
          </a:xfrm>
        </p:grpSpPr>
        <p:sp>
          <p:nvSpPr>
            <p:cNvPr id="7" name="CustomShape 8"/>
            <p:cNvSpPr/>
            <p:nvPr/>
          </p:nvSpPr>
          <p:spPr>
            <a:xfrm>
              <a:off x="10725120" y="6369480"/>
              <a:ext cx="1267920" cy="388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 name="CustomShape 9"/>
            <p:cNvSpPr/>
            <p:nvPr/>
          </p:nvSpPr>
          <p:spPr>
            <a:xfrm>
              <a:off x="10756800" y="6417000"/>
              <a:ext cx="1267920" cy="3888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grpSp>
      <p:sp>
        <p:nvSpPr>
          <p:cNvPr id="9" name="CustomShape 10"/>
          <p:cNvSpPr/>
          <p:nvPr/>
        </p:nvSpPr>
        <p:spPr>
          <a:xfrm>
            <a:off x="1185120" y="6231600"/>
            <a:ext cx="2975400" cy="32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400" b="1" i="1" strike="noStrike" spc="-1">
                <a:solidFill>
                  <a:srgbClr val="262626"/>
                </a:solidFill>
                <a:latin typeface="Arial"/>
                <a:ea typeface="DejaVu Sans"/>
              </a:rPr>
              <a:t>Cyber Protection Team 175</a:t>
            </a:r>
            <a:endParaRPr lang="en-US" sz="1400" b="0" strike="noStrike" spc="-1">
              <a:latin typeface="Arial"/>
            </a:endParaRPr>
          </a:p>
        </p:txBody>
      </p:sp>
      <p:sp>
        <p:nvSpPr>
          <p:cNvPr id="10" name="CustomShape 11"/>
          <p:cNvSpPr/>
          <p:nvPr/>
        </p:nvSpPr>
        <p:spPr>
          <a:xfrm>
            <a:off x="9020880" y="6231600"/>
            <a:ext cx="1845360" cy="32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800" b="1" i="1" strike="noStrike" spc="-1" dirty="0" smtClean="0">
                <a:solidFill>
                  <a:srgbClr val="262626"/>
                </a:solidFill>
                <a:latin typeface="Viner Hand ITC"/>
                <a:ea typeface="DejaVu Sans"/>
              </a:rPr>
              <a:t>5 </a:t>
            </a:r>
            <a:r>
              <a:rPr lang="en-US" sz="1800" b="1" i="1" strike="noStrike" spc="-1" dirty="0">
                <a:solidFill>
                  <a:srgbClr val="262626"/>
                </a:solidFill>
                <a:latin typeface="Viner Hand ITC"/>
                <a:ea typeface="DejaVu Sans"/>
              </a:rPr>
              <a:t>p 3 c t 3 r </a:t>
            </a:r>
            <a:endParaRPr lang="en-US" sz="1200" b="0" strike="noStrike" spc="-1" dirty="0">
              <a:latin typeface="Arial"/>
            </a:endParaRPr>
          </a:p>
        </p:txBody>
      </p:sp>
      <p:sp>
        <p:nvSpPr>
          <p:cNvPr id="11" name="CustomShape 12"/>
          <p:cNvSpPr/>
          <p:nvPr/>
        </p:nvSpPr>
        <p:spPr>
          <a:xfrm>
            <a:off x="9388800" y="6604200"/>
            <a:ext cx="3029040" cy="226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900" b="0" strike="noStrike" spc="-1">
                <a:solidFill>
                  <a:srgbClr val="808080"/>
                </a:solidFill>
                <a:latin typeface="Arial"/>
                <a:ea typeface="DejaVu Sans"/>
              </a:rPr>
              <a:t>Effective: 1 OCT 2019</a:t>
            </a:r>
            <a:endParaRPr lang="en-US" sz="900" b="0" strike="noStrike" spc="-1">
              <a:latin typeface="Arial"/>
            </a:endParaRPr>
          </a:p>
        </p:txBody>
      </p:sp>
      <p:grpSp>
        <p:nvGrpSpPr>
          <p:cNvPr id="12" name="Group 13"/>
          <p:cNvGrpSpPr/>
          <p:nvPr/>
        </p:nvGrpSpPr>
        <p:grpSpPr>
          <a:xfrm>
            <a:off x="4068360" y="6365880"/>
            <a:ext cx="5173920" cy="79920"/>
            <a:chOff x="4068360" y="6365880"/>
            <a:chExt cx="5173920" cy="79920"/>
          </a:xfrm>
        </p:grpSpPr>
        <p:sp>
          <p:nvSpPr>
            <p:cNvPr id="13" name="CustomShape 14"/>
            <p:cNvSpPr/>
            <p:nvPr/>
          </p:nvSpPr>
          <p:spPr>
            <a:xfrm>
              <a:off x="4068360" y="6365880"/>
              <a:ext cx="5096520" cy="370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4" name="CustomShape 15"/>
            <p:cNvSpPr/>
            <p:nvPr/>
          </p:nvSpPr>
          <p:spPr>
            <a:xfrm>
              <a:off x="4145760" y="6408720"/>
              <a:ext cx="5096520" cy="3708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grpSp>
      <p:sp>
        <p:nvSpPr>
          <p:cNvPr id="15" name="CustomShape 16"/>
          <p:cNvSpPr/>
          <p:nvPr/>
        </p:nvSpPr>
        <p:spPr>
          <a:xfrm>
            <a:off x="4823640" y="-7200"/>
            <a:ext cx="1901880" cy="272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6600"/>
                </a:solidFill>
                <a:latin typeface="Arial"/>
                <a:ea typeface="DejaVu Sans"/>
              </a:rPr>
              <a:t>UNCLASSIFIED // FOUO</a:t>
            </a:r>
            <a:endParaRPr lang="en-US" sz="1200" b="0" strike="noStrike" spc="-1">
              <a:latin typeface="Arial"/>
            </a:endParaRPr>
          </a:p>
        </p:txBody>
      </p:sp>
      <p:sp>
        <p:nvSpPr>
          <p:cNvPr id="16" name="CustomShape 17"/>
          <p:cNvSpPr/>
          <p:nvPr/>
        </p:nvSpPr>
        <p:spPr>
          <a:xfrm>
            <a:off x="4823640" y="6581160"/>
            <a:ext cx="1901880" cy="272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6600"/>
                </a:solidFill>
                <a:latin typeface="Arial"/>
                <a:ea typeface="DejaVu Sans"/>
              </a:rPr>
              <a:t>UNCLASSIFIED // FOUO</a:t>
            </a:r>
            <a:endParaRPr lang="en-US" sz="1200" b="0" strike="noStrike" spc="-1">
              <a:latin typeface="Arial"/>
            </a:endParaRPr>
          </a:p>
        </p:txBody>
      </p:sp>
      <p:pic>
        <p:nvPicPr>
          <p:cNvPr id="17" name="Picture 5"/>
          <p:cNvPicPr/>
          <p:nvPr/>
        </p:nvPicPr>
        <p:blipFill>
          <a:blip r:embed="rId14"/>
          <a:stretch/>
        </p:blipFill>
        <p:spPr>
          <a:xfrm>
            <a:off x="106920" y="85680"/>
            <a:ext cx="1212840" cy="1184760"/>
          </a:xfrm>
          <a:prstGeom prst="rect">
            <a:avLst/>
          </a:prstGeom>
          <a:ln>
            <a:noFill/>
          </a:ln>
        </p:spPr>
      </p:pic>
      <p:pic>
        <p:nvPicPr>
          <p:cNvPr id="18" name="Picture 27"/>
          <p:cNvPicPr/>
          <p:nvPr/>
        </p:nvPicPr>
        <p:blipFill>
          <a:blip r:embed="rId15"/>
          <a:stretch/>
        </p:blipFill>
        <p:spPr>
          <a:xfrm>
            <a:off x="127800" y="5629680"/>
            <a:ext cx="1120680" cy="1136520"/>
          </a:xfrm>
          <a:prstGeom prst="rect">
            <a:avLst/>
          </a:prstGeom>
          <a:ln>
            <a:noFill/>
          </a:ln>
        </p:spPr>
      </p:pic>
      <p:pic>
        <p:nvPicPr>
          <p:cNvPr id="19" name="Picture 30"/>
          <p:cNvPicPr/>
          <p:nvPr/>
        </p:nvPicPr>
        <p:blipFill>
          <a:blip r:embed="rId16"/>
          <a:stretch/>
        </p:blipFill>
        <p:spPr>
          <a:xfrm>
            <a:off x="11080440" y="155160"/>
            <a:ext cx="814320" cy="963720"/>
          </a:xfrm>
          <a:prstGeom prst="rect">
            <a:avLst/>
          </a:prstGeom>
          <a:ln>
            <a:noFill/>
          </a:ln>
        </p:spPr>
      </p:pic>
      <p:sp>
        <p:nvSpPr>
          <p:cNvPr id="20" name="PlaceHolder 18"/>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21" name="PlaceHolder 1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58" name="Group 1"/>
          <p:cNvGrpSpPr/>
          <p:nvPr/>
        </p:nvGrpSpPr>
        <p:grpSpPr>
          <a:xfrm>
            <a:off x="1513440" y="749520"/>
            <a:ext cx="9136440" cy="83160"/>
            <a:chOff x="1513440" y="749520"/>
            <a:chExt cx="9136440" cy="83160"/>
          </a:xfrm>
        </p:grpSpPr>
        <p:sp>
          <p:nvSpPr>
            <p:cNvPr id="59" name="CustomShape 2"/>
            <p:cNvSpPr/>
            <p:nvPr/>
          </p:nvSpPr>
          <p:spPr>
            <a:xfrm>
              <a:off x="1513440" y="749520"/>
              <a:ext cx="9037080" cy="388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p:style>
        </p:sp>
        <p:sp>
          <p:nvSpPr>
            <p:cNvPr id="60" name="CustomShape 3"/>
            <p:cNvSpPr/>
            <p:nvPr/>
          </p:nvSpPr>
          <p:spPr>
            <a:xfrm>
              <a:off x="1612800" y="795600"/>
              <a:ext cx="9037080" cy="3708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61" name="Group 4"/>
          <p:cNvGrpSpPr/>
          <p:nvPr/>
        </p:nvGrpSpPr>
        <p:grpSpPr>
          <a:xfrm>
            <a:off x="160560" y="6365880"/>
            <a:ext cx="1089720" cy="83880"/>
            <a:chOff x="160560" y="6365880"/>
            <a:chExt cx="1089720" cy="83880"/>
          </a:xfrm>
        </p:grpSpPr>
        <p:sp>
          <p:nvSpPr>
            <p:cNvPr id="62" name="CustomShape 5"/>
            <p:cNvSpPr/>
            <p:nvPr/>
          </p:nvSpPr>
          <p:spPr>
            <a:xfrm>
              <a:off x="160560" y="6365880"/>
              <a:ext cx="1053360" cy="38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3" name="CustomShape 6"/>
            <p:cNvSpPr/>
            <p:nvPr/>
          </p:nvSpPr>
          <p:spPr>
            <a:xfrm>
              <a:off x="196920" y="6411600"/>
              <a:ext cx="1053360" cy="3816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64" name="Group 7"/>
          <p:cNvGrpSpPr/>
          <p:nvPr/>
        </p:nvGrpSpPr>
        <p:grpSpPr>
          <a:xfrm>
            <a:off x="10725120" y="6369480"/>
            <a:ext cx="1298160" cy="84960"/>
            <a:chOff x="10725120" y="6369480"/>
            <a:chExt cx="1298160" cy="84960"/>
          </a:xfrm>
        </p:grpSpPr>
        <p:sp>
          <p:nvSpPr>
            <p:cNvPr id="65" name="CustomShape 8"/>
            <p:cNvSpPr/>
            <p:nvPr/>
          </p:nvSpPr>
          <p:spPr>
            <a:xfrm>
              <a:off x="10725120" y="6369480"/>
              <a:ext cx="1266480" cy="374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6" name="CustomShape 9"/>
            <p:cNvSpPr/>
            <p:nvPr/>
          </p:nvSpPr>
          <p:spPr>
            <a:xfrm>
              <a:off x="10756800" y="6417000"/>
              <a:ext cx="1266480" cy="374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grpSp>
      <p:sp>
        <p:nvSpPr>
          <p:cNvPr id="67" name="CustomShape 10"/>
          <p:cNvSpPr/>
          <p:nvPr/>
        </p:nvSpPr>
        <p:spPr>
          <a:xfrm>
            <a:off x="1185120" y="6231600"/>
            <a:ext cx="2973960" cy="32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400" b="1" i="1" strike="noStrike" spc="-1">
                <a:solidFill>
                  <a:srgbClr val="262626"/>
                </a:solidFill>
                <a:latin typeface="Arial"/>
                <a:ea typeface="DejaVu Sans"/>
              </a:rPr>
              <a:t>Cyber Protection Team 175</a:t>
            </a:r>
            <a:endParaRPr lang="en-US" sz="1400" b="0" strike="noStrike" spc="-1">
              <a:latin typeface="Arial"/>
            </a:endParaRPr>
          </a:p>
        </p:txBody>
      </p:sp>
      <p:sp>
        <p:nvSpPr>
          <p:cNvPr id="68" name="CustomShape 11"/>
          <p:cNvSpPr/>
          <p:nvPr/>
        </p:nvSpPr>
        <p:spPr>
          <a:xfrm>
            <a:off x="9020880" y="6231600"/>
            <a:ext cx="1843920" cy="32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i="1" strike="noStrike" spc="-1">
                <a:solidFill>
                  <a:srgbClr val="262626"/>
                </a:solidFill>
                <a:latin typeface="Arial"/>
                <a:ea typeface="DejaVu Sans"/>
              </a:rPr>
              <a:t>“</a:t>
            </a:r>
            <a:r>
              <a:rPr lang="en-US" sz="1800" b="1" i="1" strike="noStrike" spc="-1">
                <a:solidFill>
                  <a:srgbClr val="262626"/>
                </a:solidFill>
                <a:latin typeface="Viner Hand ITC"/>
                <a:ea typeface="DejaVu Sans"/>
              </a:rPr>
              <a:t>5 p 3 c t 3 r </a:t>
            </a:r>
            <a:r>
              <a:rPr lang="en-US" sz="1200" b="1" i="1" strike="noStrike" spc="-1">
                <a:solidFill>
                  <a:srgbClr val="262626"/>
                </a:solidFill>
                <a:latin typeface="Arial"/>
                <a:ea typeface="DejaVu Sans"/>
              </a:rPr>
              <a:t>”</a:t>
            </a:r>
            <a:endParaRPr lang="en-US" sz="1200" b="0" strike="noStrike" spc="-1">
              <a:latin typeface="Arial"/>
            </a:endParaRPr>
          </a:p>
        </p:txBody>
      </p:sp>
      <p:sp>
        <p:nvSpPr>
          <p:cNvPr id="69" name="CustomShape 12"/>
          <p:cNvSpPr/>
          <p:nvPr/>
        </p:nvSpPr>
        <p:spPr>
          <a:xfrm>
            <a:off x="9388800" y="6604200"/>
            <a:ext cx="3027600" cy="226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900" b="0" strike="noStrike" spc="-1">
                <a:solidFill>
                  <a:srgbClr val="808080"/>
                </a:solidFill>
                <a:latin typeface="Arial"/>
                <a:ea typeface="DejaVu Sans"/>
              </a:rPr>
              <a:t>Effective: 1 OCT 2019</a:t>
            </a:r>
            <a:endParaRPr lang="en-US" sz="900" b="0" strike="noStrike" spc="-1">
              <a:latin typeface="Arial"/>
            </a:endParaRPr>
          </a:p>
        </p:txBody>
      </p:sp>
      <p:grpSp>
        <p:nvGrpSpPr>
          <p:cNvPr id="70" name="Group 13"/>
          <p:cNvGrpSpPr/>
          <p:nvPr/>
        </p:nvGrpSpPr>
        <p:grpSpPr>
          <a:xfrm>
            <a:off x="4068360" y="6365880"/>
            <a:ext cx="5172480" cy="78480"/>
            <a:chOff x="4068360" y="6365880"/>
            <a:chExt cx="5172480" cy="78480"/>
          </a:xfrm>
        </p:grpSpPr>
        <p:sp>
          <p:nvSpPr>
            <p:cNvPr id="71" name="CustomShape 14"/>
            <p:cNvSpPr/>
            <p:nvPr/>
          </p:nvSpPr>
          <p:spPr>
            <a:xfrm>
              <a:off x="4068360" y="6365880"/>
              <a:ext cx="5095080" cy="35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2" name="CustomShape 15"/>
            <p:cNvSpPr/>
            <p:nvPr/>
          </p:nvSpPr>
          <p:spPr>
            <a:xfrm>
              <a:off x="4145760" y="6408720"/>
              <a:ext cx="5095080" cy="356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grpSp>
      <p:sp>
        <p:nvSpPr>
          <p:cNvPr id="73" name="CustomShape 16"/>
          <p:cNvSpPr/>
          <p:nvPr/>
        </p:nvSpPr>
        <p:spPr>
          <a:xfrm>
            <a:off x="4823640" y="-7200"/>
            <a:ext cx="1901880" cy="272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6600"/>
                </a:solidFill>
                <a:latin typeface="Arial"/>
                <a:ea typeface="DejaVu Sans"/>
              </a:rPr>
              <a:t>UNCLASSIFIED // FOUO</a:t>
            </a:r>
            <a:endParaRPr lang="en-US" sz="1200" b="0" strike="noStrike" spc="-1">
              <a:latin typeface="Arial"/>
            </a:endParaRPr>
          </a:p>
        </p:txBody>
      </p:sp>
      <p:sp>
        <p:nvSpPr>
          <p:cNvPr id="74" name="CustomShape 17"/>
          <p:cNvSpPr/>
          <p:nvPr/>
        </p:nvSpPr>
        <p:spPr>
          <a:xfrm>
            <a:off x="4823640" y="6581160"/>
            <a:ext cx="1901880" cy="272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6600"/>
                </a:solidFill>
                <a:latin typeface="Arial"/>
                <a:ea typeface="DejaVu Sans"/>
              </a:rPr>
              <a:t>UNCLASSIFIED // FOUO</a:t>
            </a:r>
            <a:endParaRPr lang="en-US" sz="1200" b="0" strike="noStrike" spc="-1">
              <a:latin typeface="Arial"/>
            </a:endParaRPr>
          </a:p>
        </p:txBody>
      </p:sp>
      <p:pic>
        <p:nvPicPr>
          <p:cNvPr id="75" name="Picture 5"/>
          <p:cNvPicPr/>
          <p:nvPr/>
        </p:nvPicPr>
        <p:blipFill>
          <a:blip r:embed="rId14"/>
          <a:stretch/>
        </p:blipFill>
        <p:spPr>
          <a:xfrm>
            <a:off x="106920" y="85680"/>
            <a:ext cx="1211400" cy="1183320"/>
          </a:xfrm>
          <a:prstGeom prst="rect">
            <a:avLst/>
          </a:prstGeom>
          <a:ln>
            <a:noFill/>
          </a:ln>
        </p:spPr>
      </p:pic>
      <p:pic>
        <p:nvPicPr>
          <p:cNvPr id="76" name="Picture 27"/>
          <p:cNvPicPr/>
          <p:nvPr/>
        </p:nvPicPr>
        <p:blipFill>
          <a:blip r:embed="rId15"/>
          <a:stretch/>
        </p:blipFill>
        <p:spPr>
          <a:xfrm>
            <a:off x="127800" y="5629680"/>
            <a:ext cx="1119240" cy="1135080"/>
          </a:xfrm>
          <a:prstGeom prst="rect">
            <a:avLst/>
          </a:prstGeom>
          <a:ln>
            <a:noFill/>
          </a:ln>
        </p:spPr>
      </p:pic>
      <p:pic>
        <p:nvPicPr>
          <p:cNvPr id="77" name="Picture 30"/>
          <p:cNvPicPr/>
          <p:nvPr/>
        </p:nvPicPr>
        <p:blipFill>
          <a:blip r:embed="rId16"/>
          <a:stretch/>
        </p:blipFill>
        <p:spPr>
          <a:xfrm>
            <a:off x="11080440" y="155160"/>
            <a:ext cx="812880" cy="962280"/>
          </a:xfrm>
          <a:prstGeom prst="rect">
            <a:avLst/>
          </a:prstGeom>
          <a:ln>
            <a:noFill/>
          </a:ln>
        </p:spPr>
      </p:pic>
      <p:sp>
        <p:nvSpPr>
          <p:cNvPr id="78" name="PlaceHolder 18"/>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79" name="PlaceHolder 1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6" name="Group 1"/>
          <p:cNvGrpSpPr/>
          <p:nvPr/>
        </p:nvGrpSpPr>
        <p:grpSpPr>
          <a:xfrm>
            <a:off x="1513440" y="749520"/>
            <a:ext cx="9137160" cy="83880"/>
            <a:chOff x="1513440" y="749520"/>
            <a:chExt cx="9137160" cy="83880"/>
          </a:xfrm>
        </p:grpSpPr>
        <p:sp>
          <p:nvSpPr>
            <p:cNvPr id="117" name="CustomShape 2"/>
            <p:cNvSpPr/>
            <p:nvPr/>
          </p:nvSpPr>
          <p:spPr>
            <a:xfrm>
              <a:off x="1513440" y="749520"/>
              <a:ext cx="9037800" cy="3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p:style>
        </p:sp>
        <p:sp>
          <p:nvSpPr>
            <p:cNvPr id="118" name="CustomShape 3"/>
            <p:cNvSpPr/>
            <p:nvPr/>
          </p:nvSpPr>
          <p:spPr>
            <a:xfrm>
              <a:off x="1612800" y="795600"/>
              <a:ext cx="9037800" cy="37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119" name="Group 4"/>
          <p:cNvGrpSpPr/>
          <p:nvPr/>
        </p:nvGrpSpPr>
        <p:grpSpPr>
          <a:xfrm>
            <a:off x="160560" y="6365880"/>
            <a:ext cx="1090440" cy="84600"/>
            <a:chOff x="160560" y="6365880"/>
            <a:chExt cx="1090440" cy="84600"/>
          </a:xfrm>
        </p:grpSpPr>
        <p:sp>
          <p:nvSpPr>
            <p:cNvPr id="120" name="CustomShape 5"/>
            <p:cNvSpPr/>
            <p:nvPr/>
          </p:nvSpPr>
          <p:spPr>
            <a:xfrm>
              <a:off x="160560" y="6365880"/>
              <a:ext cx="1054080" cy="388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1" name="CustomShape 6"/>
            <p:cNvSpPr/>
            <p:nvPr/>
          </p:nvSpPr>
          <p:spPr>
            <a:xfrm>
              <a:off x="196920" y="6411600"/>
              <a:ext cx="1054080" cy="3888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122" name="Group 7"/>
          <p:cNvGrpSpPr/>
          <p:nvPr/>
        </p:nvGrpSpPr>
        <p:grpSpPr>
          <a:xfrm>
            <a:off x="10725120" y="6369480"/>
            <a:ext cx="1298880" cy="85680"/>
            <a:chOff x="10725120" y="6369480"/>
            <a:chExt cx="1298880" cy="85680"/>
          </a:xfrm>
        </p:grpSpPr>
        <p:sp>
          <p:nvSpPr>
            <p:cNvPr id="123" name="CustomShape 8"/>
            <p:cNvSpPr/>
            <p:nvPr/>
          </p:nvSpPr>
          <p:spPr>
            <a:xfrm>
              <a:off x="10725120" y="6369480"/>
              <a:ext cx="1267200" cy="38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4" name="CustomShape 9"/>
            <p:cNvSpPr/>
            <p:nvPr/>
          </p:nvSpPr>
          <p:spPr>
            <a:xfrm>
              <a:off x="10756800" y="6417000"/>
              <a:ext cx="1267200" cy="3816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grpSp>
      <p:sp>
        <p:nvSpPr>
          <p:cNvPr id="125" name="CustomShape 10"/>
          <p:cNvSpPr/>
          <p:nvPr/>
        </p:nvSpPr>
        <p:spPr>
          <a:xfrm>
            <a:off x="1185120" y="6231600"/>
            <a:ext cx="2974680" cy="32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400" b="1" i="1" strike="noStrike" spc="-1">
                <a:solidFill>
                  <a:srgbClr val="262626"/>
                </a:solidFill>
                <a:latin typeface="Arial"/>
                <a:ea typeface="DejaVu Sans"/>
              </a:rPr>
              <a:t>Cyber Protection Team 175</a:t>
            </a:r>
            <a:endParaRPr lang="en-US" sz="1400" b="0" strike="noStrike" spc="-1">
              <a:latin typeface="Arial"/>
            </a:endParaRPr>
          </a:p>
        </p:txBody>
      </p:sp>
      <p:sp>
        <p:nvSpPr>
          <p:cNvPr id="126" name="CustomShape 11"/>
          <p:cNvSpPr/>
          <p:nvPr/>
        </p:nvSpPr>
        <p:spPr>
          <a:xfrm>
            <a:off x="9020880" y="6231600"/>
            <a:ext cx="1844640" cy="32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i="1" strike="noStrike" spc="-1">
                <a:solidFill>
                  <a:srgbClr val="262626"/>
                </a:solidFill>
                <a:latin typeface="Arial"/>
                <a:ea typeface="DejaVu Sans"/>
              </a:rPr>
              <a:t>“</a:t>
            </a:r>
            <a:r>
              <a:rPr lang="en-US" sz="1800" b="1" i="1" strike="noStrike" spc="-1">
                <a:solidFill>
                  <a:srgbClr val="262626"/>
                </a:solidFill>
                <a:latin typeface="Viner Hand ITC"/>
                <a:ea typeface="DejaVu Sans"/>
              </a:rPr>
              <a:t>5 p 3 c t 3 r </a:t>
            </a:r>
            <a:r>
              <a:rPr lang="en-US" sz="1200" b="1" i="1" strike="noStrike" spc="-1">
                <a:solidFill>
                  <a:srgbClr val="262626"/>
                </a:solidFill>
                <a:latin typeface="Arial"/>
                <a:ea typeface="DejaVu Sans"/>
              </a:rPr>
              <a:t>”</a:t>
            </a:r>
            <a:endParaRPr lang="en-US" sz="1200" b="0" strike="noStrike" spc="-1">
              <a:latin typeface="Arial"/>
            </a:endParaRPr>
          </a:p>
        </p:txBody>
      </p:sp>
      <p:sp>
        <p:nvSpPr>
          <p:cNvPr id="127" name="CustomShape 12"/>
          <p:cNvSpPr/>
          <p:nvPr/>
        </p:nvSpPr>
        <p:spPr>
          <a:xfrm>
            <a:off x="9388800" y="6604200"/>
            <a:ext cx="3028320" cy="226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900" b="0" strike="noStrike" spc="-1">
                <a:solidFill>
                  <a:srgbClr val="808080"/>
                </a:solidFill>
                <a:latin typeface="Arial"/>
                <a:ea typeface="DejaVu Sans"/>
              </a:rPr>
              <a:t>Effective: 1 OCT 2019</a:t>
            </a:r>
            <a:endParaRPr lang="en-US" sz="900" b="0" strike="noStrike" spc="-1">
              <a:latin typeface="Arial"/>
            </a:endParaRPr>
          </a:p>
        </p:txBody>
      </p:sp>
      <p:grpSp>
        <p:nvGrpSpPr>
          <p:cNvPr id="128" name="Group 13"/>
          <p:cNvGrpSpPr/>
          <p:nvPr/>
        </p:nvGrpSpPr>
        <p:grpSpPr>
          <a:xfrm>
            <a:off x="4068360" y="6365880"/>
            <a:ext cx="5173200" cy="79200"/>
            <a:chOff x="4068360" y="6365880"/>
            <a:chExt cx="5173200" cy="79200"/>
          </a:xfrm>
        </p:grpSpPr>
        <p:sp>
          <p:nvSpPr>
            <p:cNvPr id="129" name="CustomShape 14"/>
            <p:cNvSpPr/>
            <p:nvPr/>
          </p:nvSpPr>
          <p:spPr>
            <a:xfrm>
              <a:off x="4068360" y="6365880"/>
              <a:ext cx="5095800" cy="36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30" name="CustomShape 15"/>
            <p:cNvSpPr/>
            <p:nvPr/>
          </p:nvSpPr>
          <p:spPr>
            <a:xfrm>
              <a:off x="4145760" y="6408720"/>
              <a:ext cx="5095800" cy="3636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grpSp>
      <p:sp>
        <p:nvSpPr>
          <p:cNvPr id="131" name="CustomShape 16"/>
          <p:cNvSpPr/>
          <p:nvPr/>
        </p:nvSpPr>
        <p:spPr>
          <a:xfrm>
            <a:off x="4823640" y="-7200"/>
            <a:ext cx="1901880" cy="272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6600"/>
                </a:solidFill>
                <a:latin typeface="Arial"/>
                <a:ea typeface="DejaVu Sans"/>
              </a:rPr>
              <a:t>UNCLASSIFIED // FOUO</a:t>
            </a:r>
            <a:endParaRPr lang="en-US" sz="1200" b="0" strike="noStrike" spc="-1">
              <a:latin typeface="Arial"/>
            </a:endParaRPr>
          </a:p>
        </p:txBody>
      </p:sp>
      <p:sp>
        <p:nvSpPr>
          <p:cNvPr id="132" name="CustomShape 17"/>
          <p:cNvSpPr/>
          <p:nvPr/>
        </p:nvSpPr>
        <p:spPr>
          <a:xfrm>
            <a:off x="4823640" y="6581160"/>
            <a:ext cx="1901880" cy="272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6600"/>
                </a:solidFill>
                <a:latin typeface="Arial"/>
                <a:ea typeface="DejaVu Sans"/>
              </a:rPr>
              <a:t>UNCLASSIFIED // FOUO</a:t>
            </a:r>
            <a:endParaRPr lang="en-US" sz="1200" b="0" strike="noStrike" spc="-1">
              <a:latin typeface="Arial"/>
            </a:endParaRPr>
          </a:p>
        </p:txBody>
      </p:sp>
      <p:pic>
        <p:nvPicPr>
          <p:cNvPr id="133" name="Picture 5"/>
          <p:cNvPicPr/>
          <p:nvPr/>
        </p:nvPicPr>
        <p:blipFill>
          <a:blip r:embed="rId14"/>
          <a:stretch/>
        </p:blipFill>
        <p:spPr>
          <a:xfrm>
            <a:off x="106920" y="85680"/>
            <a:ext cx="1212120" cy="1184040"/>
          </a:xfrm>
          <a:prstGeom prst="rect">
            <a:avLst/>
          </a:prstGeom>
          <a:ln>
            <a:noFill/>
          </a:ln>
        </p:spPr>
      </p:pic>
      <p:pic>
        <p:nvPicPr>
          <p:cNvPr id="134" name="Picture 27"/>
          <p:cNvPicPr/>
          <p:nvPr/>
        </p:nvPicPr>
        <p:blipFill>
          <a:blip r:embed="rId15"/>
          <a:stretch/>
        </p:blipFill>
        <p:spPr>
          <a:xfrm>
            <a:off x="127800" y="5629680"/>
            <a:ext cx="1119960" cy="1135800"/>
          </a:xfrm>
          <a:prstGeom prst="rect">
            <a:avLst/>
          </a:prstGeom>
          <a:ln>
            <a:noFill/>
          </a:ln>
        </p:spPr>
      </p:pic>
      <p:pic>
        <p:nvPicPr>
          <p:cNvPr id="135" name="Picture 30"/>
          <p:cNvPicPr/>
          <p:nvPr/>
        </p:nvPicPr>
        <p:blipFill>
          <a:blip r:embed="rId16"/>
          <a:stretch/>
        </p:blipFill>
        <p:spPr>
          <a:xfrm>
            <a:off x="11080440" y="155160"/>
            <a:ext cx="813600" cy="963000"/>
          </a:xfrm>
          <a:prstGeom prst="rect">
            <a:avLst/>
          </a:prstGeom>
          <a:ln>
            <a:noFill/>
          </a:ln>
        </p:spPr>
      </p:pic>
      <p:sp>
        <p:nvSpPr>
          <p:cNvPr id="136" name="PlaceHolder 18"/>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37" name="PlaceHolder 1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74" name="Group 1"/>
          <p:cNvGrpSpPr/>
          <p:nvPr/>
        </p:nvGrpSpPr>
        <p:grpSpPr>
          <a:xfrm>
            <a:off x="1513440" y="749520"/>
            <a:ext cx="9137160" cy="83880"/>
            <a:chOff x="1513440" y="749520"/>
            <a:chExt cx="9137160" cy="83880"/>
          </a:xfrm>
        </p:grpSpPr>
        <p:sp>
          <p:nvSpPr>
            <p:cNvPr id="175" name="CustomShape 2"/>
            <p:cNvSpPr/>
            <p:nvPr/>
          </p:nvSpPr>
          <p:spPr>
            <a:xfrm>
              <a:off x="1513440" y="749520"/>
              <a:ext cx="9037800" cy="3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p:style>
        </p:sp>
        <p:sp>
          <p:nvSpPr>
            <p:cNvPr id="176" name="CustomShape 3"/>
            <p:cNvSpPr/>
            <p:nvPr/>
          </p:nvSpPr>
          <p:spPr>
            <a:xfrm>
              <a:off x="1612800" y="795600"/>
              <a:ext cx="9037800" cy="37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177" name="Group 4"/>
          <p:cNvGrpSpPr/>
          <p:nvPr/>
        </p:nvGrpSpPr>
        <p:grpSpPr>
          <a:xfrm>
            <a:off x="160560" y="6365880"/>
            <a:ext cx="1090440" cy="84600"/>
            <a:chOff x="160560" y="6365880"/>
            <a:chExt cx="1090440" cy="84600"/>
          </a:xfrm>
        </p:grpSpPr>
        <p:sp>
          <p:nvSpPr>
            <p:cNvPr id="178" name="CustomShape 5"/>
            <p:cNvSpPr/>
            <p:nvPr/>
          </p:nvSpPr>
          <p:spPr>
            <a:xfrm>
              <a:off x="160560" y="6365880"/>
              <a:ext cx="1054080" cy="388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79" name="CustomShape 6"/>
            <p:cNvSpPr/>
            <p:nvPr/>
          </p:nvSpPr>
          <p:spPr>
            <a:xfrm>
              <a:off x="196920" y="6411600"/>
              <a:ext cx="1054080" cy="3888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180" name="Group 7"/>
          <p:cNvGrpSpPr/>
          <p:nvPr/>
        </p:nvGrpSpPr>
        <p:grpSpPr>
          <a:xfrm>
            <a:off x="10725120" y="6369480"/>
            <a:ext cx="1298880" cy="85680"/>
            <a:chOff x="10725120" y="6369480"/>
            <a:chExt cx="1298880" cy="85680"/>
          </a:xfrm>
        </p:grpSpPr>
        <p:sp>
          <p:nvSpPr>
            <p:cNvPr id="181" name="CustomShape 8"/>
            <p:cNvSpPr/>
            <p:nvPr/>
          </p:nvSpPr>
          <p:spPr>
            <a:xfrm>
              <a:off x="10725120" y="6369480"/>
              <a:ext cx="1267200" cy="38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82" name="CustomShape 9"/>
            <p:cNvSpPr/>
            <p:nvPr/>
          </p:nvSpPr>
          <p:spPr>
            <a:xfrm>
              <a:off x="10756800" y="6417000"/>
              <a:ext cx="1267200" cy="3816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grpSp>
      <p:sp>
        <p:nvSpPr>
          <p:cNvPr id="183" name="CustomShape 10"/>
          <p:cNvSpPr/>
          <p:nvPr/>
        </p:nvSpPr>
        <p:spPr>
          <a:xfrm>
            <a:off x="1185120" y="6231600"/>
            <a:ext cx="2974680" cy="32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400" b="1" i="1" strike="noStrike" spc="-1">
                <a:solidFill>
                  <a:srgbClr val="262626"/>
                </a:solidFill>
                <a:latin typeface="Arial"/>
                <a:ea typeface="DejaVu Sans"/>
              </a:rPr>
              <a:t>Cyber Protection Team 175</a:t>
            </a:r>
            <a:endParaRPr lang="en-US" sz="1400" b="0" strike="noStrike" spc="-1">
              <a:latin typeface="Arial"/>
            </a:endParaRPr>
          </a:p>
        </p:txBody>
      </p:sp>
      <p:sp>
        <p:nvSpPr>
          <p:cNvPr id="184" name="CustomShape 11"/>
          <p:cNvSpPr/>
          <p:nvPr/>
        </p:nvSpPr>
        <p:spPr>
          <a:xfrm>
            <a:off x="9020880" y="6231600"/>
            <a:ext cx="1844640" cy="32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i="1" strike="noStrike" spc="-1">
                <a:solidFill>
                  <a:srgbClr val="262626"/>
                </a:solidFill>
                <a:latin typeface="Arial"/>
                <a:ea typeface="DejaVu Sans"/>
              </a:rPr>
              <a:t>“</a:t>
            </a:r>
            <a:r>
              <a:rPr lang="en-US" sz="1800" b="1" i="1" strike="noStrike" spc="-1">
                <a:solidFill>
                  <a:srgbClr val="262626"/>
                </a:solidFill>
                <a:latin typeface="Viner Hand ITC"/>
                <a:ea typeface="DejaVu Sans"/>
              </a:rPr>
              <a:t>5 p 3 c t 3 r </a:t>
            </a:r>
            <a:r>
              <a:rPr lang="en-US" sz="1200" b="1" i="1" strike="noStrike" spc="-1">
                <a:solidFill>
                  <a:srgbClr val="262626"/>
                </a:solidFill>
                <a:latin typeface="Arial"/>
                <a:ea typeface="DejaVu Sans"/>
              </a:rPr>
              <a:t>”</a:t>
            </a:r>
            <a:endParaRPr lang="en-US" sz="1200" b="0" strike="noStrike" spc="-1">
              <a:latin typeface="Arial"/>
            </a:endParaRPr>
          </a:p>
        </p:txBody>
      </p:sp>
      <p:sp>
        <p:nvSpPr>
          <p:cNvPr id="185" name="CustomShape 12"/>
          <p:cNvSpPr/>
          <p:nvPr/>
        </p:nvSpPr>
        <p:spPr>
          <a:xfrm>
            <a:off x="9388800" y="6604200"/>
            <a:ext cx="3028320" cy="226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900" b="0" strike="noStrike" spc="-1">
                <a:solidFill>
                  <a:srgbClr val="808080"/>
                </a:solidFill>
                <a:latin typeface="Arial"/>
                <a:ea typeface="DejaVu Sans"/>
              </a:rPr>
              <a:t>Effective: 1 OCT 2019</a:t>
            </a:r>
            <a:endParaRPr lang="en-US" sz="900" b="0" strike="noStrike" spc="-1">
              <a:latin typeface="Arial"/>
            </a:endParaRPr>
          </a:p>
        </p:txBody>
      </p:sp>
      <p:grpSp>
        <p:nvGrpSpPr>
          <p:cNvPr id="186" name="Group 13"/>
          <p:cNvGrpSpPr/>
          <p:nvPr/>
        </p:nvGrpSpPr>
        <p:grpSpPr>
          <a:xfrm>
            <a:off x="4068360" y="6365880"/>
            <a:ext cx="5173200" cy="79200"/>
            <a:chOff x="4068360" y="6365880"/>
            <a:chExt cx="5173200" cy="79200"/>
          </a:xfrm>
        </p:grpSpPr>
        <p:sp>
          <p:nvSpPr>
            <p:cNvPr id="187" name="CustomShape 14"/>
            <p:cNvSpPr/>
            <p:nvPr/>
          </p:nvSpPr>
          <p:spPr>
            <a:xfrm>
              <a:off x="4068360" y="6365880"/>
              <a:ext cx="5095800" cy="36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88" name="CustomShape 15"/>
            <p:cNvSpPr/>
            <p:nvPr/>
          </p:nvSpPr>
          <p:spPr>
            <a:xfrm>
              <a:off x="4145760" y="6408720"/>
              <a:ext cx="5095800" cy="3636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grpSp>
      <p:sp>
        <p:nvSpPr>
          <p:cNvPr id="189" name="CustomShape 16"/>
          <p:cNvSpPr/>
          <p:nvPr/>
        </p:nvSpPr>
        <p:spPr>
          <a:xfrm>
            <a:off x="4823640" y="-7200"/>
            <a:ext cx="1901880" cy="272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6600"/>
                </a:solidFill>
                <a:latin typeface="Arial"/>
                <a:ea typeface="DejaVu Sans"/>
              </a:rPr>
              <a:t>UNCLASSIFIED // FOUO</a:t>
            </a:r>
            <a:endParaRPr lang="en-US" sz="1200" b="0" strike="noStrike" spc="-1">
              <a:latin typeface="Arial"/>
            </a:endParaRPr>
          </a:p>
        </p:txBody>
      </p:sp>
      <p:sp>
        <p:nvSpPr>
          <p:cNvPr id="190" name="CustomShape 17"/>
          <p:cNvSpPr/>
          <p:nvPr/>
        </p:nvSpPr>
        <p:spPr>
          <a:xfrm>
            <a:off x="4823640" y="6581160"/>
            <a:ext cx="1901880" cy="272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6600"/>
                </a:solidFill>
                <a:latin typeface="Arial"/>
                <a:ea typeface="DejaVu Sans"/>
              </a:rPr>
              <a:t>UNCLASSIFIED // FOUO</a:t>
            </a:r>
            <a:endParaRPr lang="en-US" sz="1200" b="0" strike="noStrike" spc="-1">
              <a:latin typeface="Arial"/>
            </a:endParaRPr>
          </a:p>
        </p:txBody>
      </p:sp>
      <p:pic>
        <p:nvPicPr>
          <p:cNvPr id="191" name="Picture 5"/>
          <p:cNvPicPr/>
          <p:nvPr/>
        </p:nvPicPr>
        <p:blipFill>
          <a:blip r:embed="rId14"/>
          <a:stretch/>
        </p:blipFill>
        <p:spPr>
          <a:xfrm>
            <a:off x="106920" y="85680"/>
            <a:ext cx="1212120" cy="1184040"/>
          </a:xfrm>
          <a:prstGeom prst="rect">
            <a:avLst/>
          </a:prstGeom>
          <a:ln>
            <a:noFill/>
          </a:ln>
        </p:spPr>
      </p:pic>
      <p:pic>
        <p:nvPicPr>
          <p:cNvPr id="192" name="Picture 27"/>
          <p:cNvPicPr/>
          <p:nvPr/>
        </p:nvPicPr>
        <p:blipFill>
          <a:blip r:embed="rId15"/>
          <a:stretch/>
        </p:blipFill>
        <p:spPr>
          <a:xfrm>
            <a:off x="127800" y="5629680"/>
            <a:ext cx="1119960" cy="1135800"/>
          </a:xfrm>
          <a:prstGeom prst="rect">
            <a:avLst/>
          </a:prstGeom>
          <a:ln>
            <a:noFill/>
          </a:ln>
        </p:spPr>
      </p:pic>
      <p:pic>
        <p:nvPicPr>
          <p:cNvPr id="193" name="Picture 30"/>
          <p:cNvPicPr/>
          <p:nvPr/>
        </p:nvPicPr>
        <p:blipFill>
          <a:blip r:embed="rId16"/>
          <a:stretch/>
        </p:blipFill>
        <p:spPr>
          <a:xfrm>
            <a:off x="11080440" y="155160"/>
            <a:ext cx="813600" cy="963000"/>
          </a:xfrm>
          <a:prstGeom prst="rect">
            <a:avLst/>
          </a:prstGeom>
          <a:ln>
            <a:noFill/>
          </a:ln>
        </p:spPr>
      </p:pic>
      <p:sp>
        <p:nvSpPr>
          <p:cNvPr id="194" name="PlaceHolder 18"/>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95" name="PlaceHolder 1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32" name="Group 1"/>
          <p:cNvGrpSpPr/>
          <p:nvPr/>
        </p:nvGrpSpPr>
        <p:grpSpPr>
          <a:xfrm>
            <a:off x="1513440" y="749520"/>
            <a:ext cx="9137160" cy="83880"/>
            <a:chOff x="1513440" y="749520"/>
            <a:chExt cx="9137160" cy="83880"/>
          </a:xfrm>
        </p:grpSpPr>
        <p:sp>
          <p:nvSpPr>
            <p:cNvPr id="233" name="CustomShape 2"/>
            <p:cNvSpPr/>
            <p:nvPr/>
          </p:nvSpPr>
          <p:spPr>
            <a:xfrm>
              <a:off x="1513440" y="749520"/>
              <a:ext cx="9037800" cy="3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p:style>
        </p:sp>
        <p:sp>
          <p:nvSpPr>
            <p:cNvPr id="234" name="CustomShape 3"/>
            <p:cNvSpPr/>
            <p:nvPr/>
          </p:nvSpPr>
          <p:spPr>
            <a:xfrm>
              <a:off x="1612800" y="795600"/>
              <a:ext cx="9037800" cy="37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235" name="Group 4"/>
          <p:cNvGrpSpPr/>
          <p:nvPr/>
        </p:nvGrpSpPr>
        <p:grpSpPr>
          <a:xfrm>
            <a:off x="160560" y="6365880"/>
            <a:ext cx="1090440" cy="84600"/>
            <a:chOff x="160560" y="6365880"/>
            <a:chExt cx="1090440" cy="84600"/>
          </a:xfrm>
        </p:grpSpPr>
        <p:sp>
          <p:nvSpPr>
            <p:cNvPr id="236" name="CustomShape 5"/>
            <p:cNvSpPr/>
            <p:nvPr/>
          </p:nvSpPr>
          <p:spPr>
            <a:xfrm>
              <a:off x="160560" y="6365880"/>
              <a:ext cx="1054080" cy="388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37" name="CustomShape 6"/>
            <p:cNvSpPr/>
            <p:nvPr/>
          </p:nvSpPr>
          <p:spPr>
            <a:xfrm>
              <a:off x="196920" y="6411600"/>
              <a:ext cx="1054080" cy="3888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238" name="Group 7"/>
          <p:cNvGrpSpPr/>
          <p:nvPr/>
        </p:nvGrpSpPr>
        <p:grpSpPr>
          <a:xfrm>
            <a:off x="10725120" y="6369480"/>
            <a:ext cx="1298880" cy="85680"/>
            <a:chOff x="10725120" y="6369480"/>
            <a:chExt cx="1298880" cy="85680"/>
          </a:xfrm>
        </p:grpSpPr>
        <p:sp>
          <p:nvSpPr>
            <p:cNvPr id="239" name="CustomShape 8"/>
            <p:cNvSpPr/>
            <p:nvPr/>
          </p:nvSpPr>
          <p:spPr>
            <a:xfrm>
              <a:off x="10725120" y="6369480"/>
              <a:ext cx="1267200" cy="38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40" name="CustomShape 9"/>
            <p:cNvSpPr/>
            <p:nvPr/>
          </p:nvSpPr>
          <p:spPr>
            <a:xfrm>
              <a:off x="10756800" y="6417000"/>
              <a:ext cx="1267200" cy="3816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grpSp>
      <p:sp>
        <p:nvSpPr>
          <p:cNvPr id="241" name="CustomShape 10"/>
          <p:cNvSpPr/>
          <p:nvPr/>
        </p:nvSpPr>
        <p:spPr>
          <a:xfrm>
            <a:off x="1185120" y="6231600"/>
            <a:ext cx="2974680" cy="32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400" b="1" i="1" strike="noStrike" spc="-1">
                <a:solidFill>
                  <a:srgbClr val="262626"/>
                </a:solidFill>
                <a:latin typeface="Arial"/>
                <a:ea typeface="DejaVu Sans"/>
              </a:rPr>
              <a:t>Cyber Protection Team 175</a:t>
            </a:r>
            <a:endParaRPr lang="en-US" sz="1400" b="0" strike="noStrike" spc="-1">
              <a:latin typeface="Arial"/>
            </a:endParaRPr>
          </a:p>
        </p:txBody>
      </p:sp>
      <p:sp>
        <p:nvSpPr>
          <p:cNvPr id="242" name="CustomShape 11"/>
          <p:cNvSpPr/>
          <p:nvPr/>
        </p:nvSpPr>
        <p:spPr>
          <a:xfrm>
            <a:off x="9020880" y="6231600"/>
            <a:ext cx="1844640" cy="32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i="1" strike="noStrike" spc="-1">
                <a:solidFill>
                  <a:srgbClr val="262626"/>
                </a:solidFill>
                <a:latin typeface="Arial"/>
                <a:ea typeface="DejaVu Sans"/>
              </a:rPr>
              <a:t>“</a:t>
            </a:r>
            <a:r>
              <a:rPr lang="en-US" sz="1800" b="1" i="1" strike="noStrike" spc="-1">
                <a:solidFill>
                  <a:srgbClr val="262626"/>
                </a:solidFill>
                <a:latin typeface="Viner Hand ITC"/>
                <a:ea typeface="DejaVu Sans"/>
              </a:rPr>
              <a:t>5 p 3 c t 3 r </a:t>
            </a:r>
            <a:r>
              <a:rPr lang="en-US" sz="1200" b="1" i="1" strike="noStrike" spc="-1">
                <a:solidFill>
                  <a:srgbClr val="262626"/>
                </a:solidFill>
                <a:latin typeface="Arial"/>
                <a:ea typeface="DejaVu Sans"/>
              </a:rPr>
              <a:t>”</a:t>
            </a:r>
            <a:endParaRPr lang="en-US" sz="1200" b="0" strike="noStrike" spc="-1">
              <a:latin typeface="Arial"/>
            </a:endParaRPr>
          </a:p>
        </p:txBody>
      </p:sp>
      <p:sp>
        <p:nvSpPr>
          <p:cNvPr id="243" name="CustomShape 12"/>
          <p:cNvSpPr/>
          <p:nvPr/>
        </p:nvSpPr>
        <p:spPr>
          <a:xfrm>
            <a:off x="9388800" y="6604200"/>
            <a:ext cx="3028320" cy="226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900" b="0" strike="noStrike" spc="-1">
                <a:solidFill>
                  <a:srgbClr val="808080"/>
                </a:solidFill>
                <a:latin typeface="Arial"/>
                <a:ea typeface="DejaVu Sans"/>
              </a:rPr>
              <a:t>Effective: 1 OCT 2019</a:t>
            </a:r>
            <a:endParaRPr lang="en-US" sz="900" b="0" strike="noStrike" spc="-1">
              <a:latin typeface="Arial"/>
            </a:endParaRPr>
          </a:p>
        </p:txBody>
      </p:sp>
      <p:grpSp>
        <p:nvGrpSpPr>
          <p:cNvPr id="244" name="Group 13"/>
          <p:cNvGrpSpPr/>
          <p:nvPr/>
        </p:nvGrpSpPr>
        <p:grpSpPr>
          <a:xfrm>
            <a:off x="4068360" y="6365880"/>
            <a:ext cx="5173200" cy="79200"/>
            <a:chOff x="4068360" y="6365880"/>
            <a:chExt cx="5173200" cy="79200"/>
          </a:xfrm>
        </p:grpSpPr>
        <p:sp>
          <p:nvSpPr>
            <p:cNvPr id="245" name="CustomShape 14"/>
            <p:cNvSpPr/>
            <p:nvPr/>
          </p:nvSpPr>
          <p:spPr>
            <a:xfrm>
              <a:off x="4068360" y="6365880"/>
              <a:ext cx="5095800" cy="36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46" name="CustomShape 15"/>
            <p:cNvSpPr/>
            <p:nvPr/>
          </p:nvSpPr>
          <p:spPr>
            <a:xfrm>
              <a:off x="4145760" y="6408720"/>
              <a:ext cx="5095800" cy="3636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grpSp>
      <p:sp>
        <p:nvSpPr>
          <p:cNvPr id="247" name="CustomShape 16"/>
          <p:cNvSpPr/>
          <p:nvPr/>
        </p:nvSpPr>
        <p:spPr>
          <a:xfrm>
            <a:off x="4823640" y="-7200"/>
            <a:ext cx="1901880" cy="272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6600"/>
                </a:solidFill>
                <a:latin typeface="Arial"/>
                <a:ea typeface="DejaVu Sans"/>
              </a:rPr>
              <a:t>UNCLASSIFIED // FOUO</a:t>
            </a:r>
            <a:endParaRPr lang="en-US" sz="1200" b="0" strike="noStrike" spc="-1">
              <a:latin typeface="Arial"/>
            </a:endParaRPr>
          </a:p>
        </p:txBody>
      </p:sp>
      <p:sp>
        <p:nvSpPr>
          <p:cNvPr id="248" name="CustomShape 17"/>
          <p:cNvSpPr/>
          <p:nvPr/>
        </p:nvSpPr>
        <p:spPr>
          <a:xfrm>
            <a:off x="4823640" y="6581160"/>
            <a:ext cx="1901880" cy="272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6600"/>
                </a:solidFill>
                <a:latin typeface="Arial"/>
                <a:ea typeface="DejaVu Sans"/>
              </a:rPr>
              <a:t>UNCLASSIFIED // FOUO</a:t>
            </a:r>
            <a:endParaRPr lang="en-US" sz="1200" b="0" strike="noStrike" spc="-1">
              <a:latin typeface="Arial"/>
            </a:endParaRPr>
          </a:p>
        </p:txBody>
      </p:sp>
      <p:pic>
        <p:nvPicPr>
          <p:cNvPr id="249" name="Picture 5"/>
          <p:cNvPicPr/>
          <p:nvPr/>
        </p:nvPicPr>
        <p:blipFill>
          <a:blip r:embed="rId14"/>
          <a:stretch/>
        </p:blipFill>
        <p:spPr>
          <a:xfrm>
            <a:off x="106920" y="85680"/>
            <a:ext cx="1212120" cy="1184040"/>
          </a:xfrm>
          <a:prstGeom prst="rect">
            <a:avLst/>
          </a:prstGeom>
          <a:ln>
            <a:noFill/>
          </a:ln>
        </p:spPr>
      </p:pic>
      <p:pic>
        <p:nvPicPr>
          <p:cNvPr id="250" name="Picture 27"/>
          <p:cNvPicPr/>
          <p:nvPr/>
        </p:nvPicPr>
        <p:blipFill>
          <a:blip r:embed="rId15"/>
          <a:stretch/>
        </p:blipFill>
        <p:spPr>
          <a:xfrm>
            <a:off x="127800" y="5629680"/>
            <a:ext cx="1119960" cy="1135800"/>
          </a:xfrm>
          <a:prstGeom prst="rect">
            <a:avLst/>
          </a:prstGeom>
          <a:ln>
            <a:noFill/>
          </a:ln>
        </p:spPr>
      </p:pic>
      <p:pic>
        <p:nvPicPr>
          <p:cNvPr id="251" name="Picture 30"/>
          <p:cNvPicPr/>
          <p:nvPr/>
        </p:nvPicPr>
        <p:blipFill>
          <a:blip r:embed="rId16"/>
          <a:stretch/>
        </p:blipFill>
        <p:spPr>
          <a:xfrm>
            <a:off x="11080440" y="155160"/>
            <a:ext cx="813600" cy="963000"/>
          </a:xfrm>
          <a:prstGeom prst="rect">
            <a:avLst/>
          </a:prstGeom>
          <a:ln>
            <a:noFill/>
          </a:ln>
        </p:spPr>
      </p:pic>
      <p:sp>
        <p:nvSpPr>
          <p:cNvPr id="252" name="PlaceHolder 18"/>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253" name="PlaceHolder 1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90" name="Group 1"/>
          <p:cNvGrpSpPr/>
          <p:nvPr/>
        </p:nvGrpSpPr>
        <p:grpSpPr>
          <a:xfrm>
            <a:off x="1513440" y="749520"/>
            <a:ext cx="9137160" cy="83880"/>
            <a:chOff x="1513440" y="749520"/>
            <a:chExt cx="9137160" cy="83880"/>
          </a:xfrm>
        </p:grpSpPr>
        <p:sp>
          <p:nvSpPr>
            <p:cNvPr id="291" name="CustomShape 2"/>
            <p:cNvSpPr/>
            <p:nvPr/>
          </p:nvSpPr>
          <p:spPr>
            <a:xfrm>
              <a:off x="1513440" y="749520"/>
              <a:ext cx="9037800" cy="3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p:style>
        </p:sp>
        <p:sp>
          <p:nvSpPr>
            <p:cNvPr id="292" name="CustomShape 3"/>
            <p:cNvSpPr/>
            <p:nvPr/>
          </p:nvSpPr>
          <p:spPr>
            <a:xfrm>
              <a:off x="1612800" y="795600"/>
              <a:ext cx="9037800" cy="37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293" name="Group 4"/>
          <p:cNvGrpSpPr/>
          <p:nvPr/>
        </p:nvGrpSpPr>
        <p:grpSpPr>
          <a:xfrm>
            <a:off x="160560" y="6365880"/>
            <a:ext cx="1090440" cy="84600"/>
            <a:chOff x="160560" y="6365880"/>
            <a:chExt cx="1090440" cy="84600"/>
          </a:xfrm>
        </p:grpSpPr>
        <p:sp>
          <p:nvSpPr>
            <p:cNvPr id="294" name="CustomShape 5"/>
            <p:cNvSpPr/>
            <p:nvPr/>
          </p:nvSpPr>
          <p:spPr>
            <a:xfrm>
              <a:off x="160560" y="6365880"/>
              <a:ext cx="1054080" cy="388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95" name="CustomShape 6"/>
            <p:cNvSpPr/>
            <p:nvPr/>
          </p:nvSpPr>
          <p:spPr>
            <a:xfrm>
              <a:off x="196920" y="6411600"/>
              <a:ext cx="1054080" cy="3888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296" name="Group 7"/>
          <p:cNvGrpSpPr/>
          <p:nvPr/>
        </p:nvGrpSpPr>
        <p:grpSpPr>
          <a:xfrm>
            <a:off x="10725120" y="6369480"/>
            <a:ext cx="1298880" cy="85680"/>
            <a:chOff x="10725120" y="6369480"/>
            <a:chExt cx="1298880" cy="85680"/>
          </a:xfrm>
        </p:grpSpPr>
        <p:sp>
          <p:nvSpPr>
            <p:cNvPr id="297" name="CustomShape 8"/>
            <p:cNvSpPr/>
            <p:nvPr/>
          </p:nvSpPr>
          <p:spPr>
            <a:xfrm>
              <a:off x="10725120" y="6369480"/>
              <a:ext cx="1267200" cy="38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98" name="CustomShape 9"/>
            <p:cNvSpPr/>
            <p:nvPr/>
          </p:nvSpPr>
          <p:spPr>
            <a:xfrm>
              <a:off x="10756800" y="6417000"/>
              <a:ext cx="1267200" cy="3816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grpSp>
      <p:sp>
        <p:nvSpPr>
          <p:cNvPr id="299" name="CustomShape 10"/>
          <p:cNvSpPr/>
          <p:nvPr/>
        </p:nvSpPr>
        <p:spPr>
          <a:xfrm>
            <a:off x="1185120" y="6231600"/>
            <a:ext cx="2974680" cy="32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400" b="1" i="1" strike="noStrike" spc="-1">
                <a:solidFill>
                  <a:srgbClr val="262626"/>
                </a:solidFill>
                <a:latin typeface="Arial"/>
                <a:ea typeface="DejaVu Sans"/>
              </a:rPr>
              <a:t>Cyber Protection Team 175</a:t>
            </a:r>
            <a:endParaRPr lang="en-US" sz="1400" b="0" strike="noStrike" spc="-1">
              <a:latin typeface="Arial"/>
            </a:endParaRPr>
          </a:p>
        </p:txBody>
      </p:sp>
      <p:sp>
        <p:nvSpPr>
          <p:cNvPr id="300" name="CustomShape 11"/>
          <p:cNvSpPr/>
          <p:nvPr/>
        </p:nvSpPr>
        <p:spPr>
          <a:xfrm>
            <a:off x="9020880" y="6231600"/>
            <a:ext cx="1844640" cy="32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i="1" strike="noStrike" spc="-1">
                <a:solidFill>
                  <a:srgbClr val="262626"/>
                </a:solidFill>
                <a:latin typeface="Arial"/>
                <a:ea typeface="DejaVu Sans"/>
              </a:rPr>
              <a:t>“</a:t>
            </a:r>
            <a:r>
              <a:rPr lang="en-US" sz="1800" b="1" i="1" strike="noStrike" spc="-1">
                <a:solidFill>
                  <a:srgbClr val="262626"/>
                </a:solidFill>
                <a:latin typeface="Viner Hand ITC"/>
                <a:ea typeface="DejaVu Sans"/>
              </a:rPr>
              <a:t>5 p 3 c t 3 r </a:t>
            </a:r>
            <a:r>
              <a:rPr lang="en-US" sz="1200" b="1" i="1" strike="noStrike" spc="-1">
                <a:solidFill>
                  <a:srgbClr val="262626"/>
                </a:solidFill>
                <a:latin typeface="Arial"/>
                <a:ea typeface="DejaVu Sans"/>
              </a:rPr>
              <a:t>”</a:t>
            </a:r>
            <a:endParaRPr lang="en-US" sz="1200" b="0" strike="noStrike" spc="-1">
              <a:latin typeface="Arial"/>
            </a:endParaRPr>
          </a:p>
        </p:txBody>
      </p:sp>
      <p:sp>
        <p:nvSpPr>
          <p:cNvPr id="301" name="CustomShape 12"/>
          <p:cNvSpPr/>
          <p:nvPr/>
        </p:nvSpPr>
        <p:spPr>
          <a:xfrm>
            <a:off x="9388800" y="6604200"/>
            <a:ext cx="3028320" cy="226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900" b="0" strike="noStrike" spc="-1">
                <a:solidFill>
                  <a:srgbClr val="808080"/>
                </a:solidFill>
                <a:latin typeface="Arial"/>
                <a:ea typeface="DejaVu Sans"/>
              </a:rPr>
              <a:t>Effective: 1 OCT 2019</a:t>
            </a:r>
            <a:endParaRPr lang="en-US" sz="900" b="0" strike="noStrike" spc="-1">
              <a:latin typeface="Arial"/>
            </a:endParaRPr>
          </a:p>
        </p:txBody>
      </p:sp>
      <p:grpSp>
        <p:nvGrpSpPr>
          <p:cNvPr id="302" name="Group 13"/>
          <p:cNvGrpSpPr/>
          <p:nvPr/>
        </p:nvGrpSpPr>
        <p:grpSpPr>
          <a:xfrm>
            <a:off x="4068360" y="6365880"/>
            <a:ext cx="5173200" cy="79200"/>
            <a:chOff x="4068360" y="6365880"/>
            <a:chExt cx="5173200" cy="79200"/>
          </a:xfrm>
        </p:grpSpPr>
        <p:sp>
          <p:nvSpPr>
            <p:cNvPr id="303" name="CustomShape 14"/>
            <p:cNvSpPr/>
            <p:nvPr/>
          </p:nvSpPr>
          <p:spPr>
            <a:xfrm>
              <a:off x="4068360" y="6365880"/>
              <a:ext cx="5095800" cy="36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04" name="CustomShape 15"/>
            <p:cNvSpPr/>
            <p:nvPr/>
          </p:nvSpPr>
          <p:spPr>
            <a:xfrm>
              <a:off x="4145760" y="6408720"/>
              <a:ext cx="5095800" cy="3636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grpSp>
      <p:sp>
        <p:nvSpPr>
          <p:cNvPr id="305" name="CustomShape 16"/>
          <p:cNvSpPr/>
          <p:nvPr/>
        </p:nvSpPr>
        <p:spPr>
          <a:xfrm>
            <a:off x="4823640" y="-7200"/>
            <a:ext cx="1901880" cy="272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6600"/>
                </a:solidFill>
                <a:latin typeface="Arial"/>
                <a:ea typeface="DejaVu Sans"/>
              </a:rPr>
              <a:t>UNCLASSIFIED // FOUO</a:t>
            </a:r>
            <a:endParaRPr lang="en-US" sz="1200" b="0" strike="noStrike" spc="-1">
              <a:latin typeface="Arial"/>
            </a:endParaRPr>
          </a:p>
        </p:txBody>
      </p:sp>
      <p:sp>
        <p:nvSpPr>
          <p:cNvPr id="306" name="CustomShape 17"/>
          <p:cNvSpPr/>
          <p:nvPr/>
        </p:nvSpPr>
        <p:spPr>
          <a:xfrm>
            <a:off x="4823640" y="6581160"/>
            <a:ext cx="1901880" cy="272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200" b="0" strike="noStrike" spc="-1">
                <a:solidFill>
                  <a:srgbClr val="006600"/>
                </a:solidFill>
                <a:latin typeface="Arial"/>
                <a:ea typeface="DejaVu Sans"/>
              </a:rPr>
              <a:t>UNCLASSIFIED // FOUO</a:t>
            </a:r>
            <a:endParaRPr lang="en-US" sz="1200" b="0" strike="noStrike" spc="-1">
              <a:latin typeface="Arial"/>
            </a:endParaRPr>
          </a:p>
        </p:txBody>
      </p:sp>
      <p:pic>
        <p:nvPicPr>
          <p:cNvPr id="307" name="Picture 5"/>
          <p:cNvPicPr/>
          <p:nvPr/>
        </p:nvPicPr>
        <p:blipFill>
          <a:blip r:embed="rId14"/>
          <a:stretch/>
        </p:blipFill>
        <p:spPr>
          <a:xfrm>
            <a:off x="106920" y="85680"/>
            <a:ext cx="1212120" cy="1184040"/>
          </a:xfrm>
          <a:prstGeom prst="rect">
            <a:avLst/>
          </a:prstGeom>
          <a:ln>
            <a:noFill/>
          </a:ln>
        </p:spPr>
      </p:pic>
      <p:pic>
        <p:nvPicPr>
          <p:cNvPr id="308" name="Picture 27"/>
          <p:cNvPicPr/>
          <p:nvPr/>
        </p:nvPicPr>
        <p:blipFill>
          <a:blip r:embed="rId15"/>
          <a:stretch/>
        </p:blipFill>
        <p:spPr>
          <a:xfrm>
            <a:off x="127800" y="5629680"/>
            <a:ext cx="1119960" cy="1135800"/>
          </a:xfrm>
          <a:prstGeom prst="rect">
            <a:avLst/>
          </a:prstGeom>
          <a:ln>
            <a:noFill/>
          </a:ln>
        </p:spPr>
      </p:pic>
      <p:pic>
        <p:nvPicPr>
          <p:cNvPr id="309" name="Picture 30"/>
          <p:cNvPicPr/>
          <p:nvPr/>
        </p:nvPicPr>
        <p:blipFill>
          <a:blip r:embed="rId16"/>
          <a:stretch/>
        </p:blipFill>
        <p:spPr>
          <a:xfrm>
            <a:off x="11080440" y="155160"/>
            <a:ext cx="813600" cy="963000"/>
          </a:xfrm>
          <a:prstGeom prst="rect">
            <a:avLst/>
          </a:prstGeom>
          <a:ln>
            <a:noFill/>
          </a:ln>
        </p:spPr>
      </p:pic>
      <p:sp>
        <p:nvSpPr>
          <p:cNvPr id="310" name="PlaceHolder 18"/>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11" name="PlaceHolder 1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7.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49.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49.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49.xml"/><Relationship Id="rId6" Type="http://schemas.openxmlformats.org/officeDocument/2006/relationships/image" Target="../media/image9.png"/><Relationship Id="rId5" Type="http://schemas.openxmlformats.org/officeDocument/2006/relationships/image" Target="../media/image6.jpe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CustomShape 1"/>
          <p:cNvSpPr/>
          <p:nvPr/>
        </p:nvSpPr>
        <p:spPr>
          <a:xfrm>
            <a:off x="1582920" y="263520"/>
            <a:ext cx="9018360" cy="53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3200" b="1" strike="noStrike" spc="-1">
                <a:solidFill>
                  <a:srgbClr val="000000"/>
                </a:solidFill>
                <a:latin typeface="Arial"/>
                <a:ea typeface="DejaVu Sans"/>
              </a:rPr>
              <a:t>Baseline Assumption and Facts</a:t>
            </a:r>
            <a:endParaRPr lang="en-US" sz="3200" b="0" strike="noStrike" spc="-1">
              <a:latin typeface="Arial"/>
            </a:endParaRPr>
          </a:p>
        </p:txBody>
      </p:sp>
      <p:sp>
        <p:nvSpPr>
          <p:cNvPr id="349" name="CustomShape 2"/>
          <p:cNvSpPr/>
          <p:nvPr/>
        </p:nvSpPr>
        <p:spPr>
          <a:xfrm>
            <a:off x="1097280" y="914400"/>
            <a:ext cx="10054800" cy="507685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200" b="1" strike="noStrike" spc="-1" dirty="0">
                <a:solidFill>
                  <a:srgbClr val="000000"/>
                </a:solidFill>
                <a:latin typeface="Arial"/>
                <a:ea typeface="DejaVu Sans"/>
              </a:rPr>
              <a:t>           01-INITIAL ACCESS:</a:t>
            </a:r>
            <a:endParaRPr lang="en-US" sz="1200" b="0" strike="noStrike" spc="-1" dirty="0">
              <a:latin typeface="Arial"/>
            </a:endParaRPr>
          </a:p>
          <a:p>
            <a:pPr marL="216000" indent="-212400">
              <a:lnSpc>
                <a:spcPct val="100000"/>
              </a:lnSpc>
              <a:buClr>
                <a:srgbClr val="000000"/>
              </a:buClr>
              <a:buFont typeface="Wingdings" charset="2"/>
              <a:buChar char=""/>
            </a:pPr>
            <a:r>
              <a:rPr lang="en-US" sz="1200" b="1" u="sng" strike="noStrike" spc="-1" dirty="0">
                <a:solidFill>
                  <a:srgbClr val="00A933"/>
                </a:solidFill>
                <a:uFillTx/>
                <a:latin typeface="Arial"/>
                <a:ea typeface="DejaVu Sans"/>
              </a:rPr>
              <a:t>Adversary MLCOA:</a:t>
            </a:r>
            <a:r>
              <a:rPr lang="en-US" sz="1200" b="1" strike="noStrike" spc="-1" dirty="0">
                <a:solidFill>
                  <a:srgbClr val="00A933"/>
                </a:solidFill>
                <a:latin typeface="Arial"/>
                <a:ea typeface="DejaVu Sans"/>
              </a:rPr>
              <a:t> Spear phishing email or drive-by website with malicious weaponized payload (executive file, macro, link, etc.).</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u="sng" strike="noStrike" spc="-1" dirty="0">
                <a:solidFill>
                  <a:srgbClr val="2A6099"/>
                </a:solidFill>
                <a:uFillTx/>
                <a:latin typeface="Arial"/>
                <a:ea typeface="DejaVu Sans"/>
              </a:rPr>
              <a:t>Line of Effort:</a:t>
            </a:r>
            <a:r>
              <a:rPr lang="en-US" sz="1200" b="0" strike="noStrike" spc="-1" dirty="0">
                <a:solidFill>
                  <a:srgbClr val="000000"/>
                </a:solidFill>
                <a:latin typeface="Arial"/>
                <a:ea typeface="DejaVu Sans"/>
              </a:rPr>
              <a:t> Review/Search </a:t>
            </a:r>
            <a:r>
              <a:rPr lang="en-US" sz="1200" b="1" strike="noStrike" spc="-1" dirty="0">
                <a:solidFill>
                  <a:srgbClr val="000000"/>
                </a:solidFill>
                <a:latin typeface="Arial"/>
                <a:ea typeface="DejaVu Sans"/>
              </a:rPr>
              <a:t>Download</a:t>
            </a:r>
            <a:r>
              <a:rPr lang="en-US" sz="1200" b="0" strike="noStrike" spc="-1" dirty="0">
                <a:solidFill>
                  <a:srgbClr val="000000"/>
                </a:solidFill>
                <a:latin typeface="Arial"/>
                <a:ea typeface="DejaVu Sans"/>
              </a:rPr>
              <a:t> histories and Browser Histories.</a:t>
            </a:r>
            <a:endParaRPr lang="en-US" sz="1200" b="0" strike="noStrike" spc="-1" dirty="0">
              <a:latin typeface="Arial"/>
            </a:endParaRPr>
          </a:p>
          <a:p>
            <a:pPr>
              <a:lnSpc>
                <a:spcPct val="100000"/>
              </a:lnSpc>
            </a:pPr>
            <a:endParaRPr lang="en-US" sz="1200" b="0" strike="noStrike" spc="-1" dirty="0">
              <a:latin typeface="Arial"/>
            </a:endParaRPr>
          </a:p>
          <a:p>
            <a:pPr>
              <a:lnSpc>
                <a:spcPct val="100000"/>
              </a:lnSpc>
            </a:pPr>
            <a:r>
              <a:rPr lang="en-US" sz="1200" b="0" strike="noStrike" spc="-1" dirty="0">
                <a:solidFill>
                  <a:srgbClr val="2A6099"/>
                </a:solidFill>
                <a:latin typeface="Arial"/>
                <a:ea typeface="DejaVu Sans"/>
              </a:rPr>
              <a:t> </a:t>
            </a:r>
            <a:r>
              <a:rPr lang="en-US" sz="1200" b="1" strike="noStrike" spc="-1" dirty="0">
                <a:solidFill>
                  <a:srgbClr val="2A6099"/>
                </a:solidFill>
                <a:latin typeface="Arial"/>
                <a:ea typeface="DejaVu Sans"/>
              </a:rPr>
              <a:t>         </a:t>
            </a:r>
            <a:r>
              <a:rPr lang="en-US" sz="1200" b="1" strike="noStrike" spc="-1" dirty="0">
                <a:solidFill>
                  <a:srgbClr val="000000"/>
                </a:solidFill>
                <a:latin typeface="Arial"/>
                <a:ea typeface="DejaVu Sans"/>
              </a:rPr>
              <a:t> 02-EXECUTION:</a:t>
            </a:r>
            <a:endParaRPr lang="en-US" sz="1200" b="0" strike="noStrike" spc="-1" dirty="0">
              <a:latin typeface="Arial"/>
            </a:endParaRPr>
          </a:p>
          <a:p>
            <a:pPr marL="216000" indent="-212400">
              <a:lnSpc>
                <a:spcPct val="100000"/>
              </a:lnSpc>
              <a:buClr>
                <a:srgbClr val="000000"/>
              </a:buClr>
              <a:buFont typeface="Wingdings" charset="2"/>
              <a:buChar char=""/>
            </a:pPr>
            <a:r>
              <a:rPr lang="en-US" sz="1200" b="1" u="sng" strike="noStrike" spc="-1" dirty="0">
                <a:solidFill>
                  <a:srgbClr val="00A933"/>
                </a:solidFill>
                <a:uFillTx/>
                <a:latin typeface="Arial"/>
                <a:ea typeface="DejaVu Sans"/>
              </a:rPr>
              <a:t>Adversary MLCOA: </a:t>
            </a:r>
            <a:r>
              <a:rPr lang="en-US" sz="1200" b="1" strike="noStrike" spc="-1" dirty="0">
                <a:solidFill>
                  <a:srgbClr val="00A933"/>
                </a:solidFill>
                <a:latin typeface="Arial"/>
                <a:ea typeface="DejaVu Sans"/>
              </a:rPr>
              <a:t>Via program execution of weaponized malicious payload by user.</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u="sng" strike="noStrike" spc="-1" dirty="0">
                <a:solidFill>
                  <a:srgbClr val="2A6099"/>
                </a:solidFill>
                <a:uFillTx/>
                <a:latin typeface="Arial"/>
                <a:ea typeface="DejaVu Sans"/>
              </a:rPr>
              <a:t>Line of Effort</a:t>
            </a:r>
            <a:r>
              <a:rPr lang="en-US" sz="1200" b="0" u="sng" strike="noStrike" spc="-1" dirty="0">
                <a:solidFill>
                  <a:srgbClr val="000000"/>
                </a:solidFill>
                <a:uFillTx/>
                <a:latin typeface="Arial"/>
                <a:ea typeface="DejaVu Sans"/>
              </a:rPr>
              <a:t>:</a:t>
            </a:r>
            <a:r>
              <a:rPr lang="en-US" sz="1200" b="0" strike="noStrike" spc="-1" dirty="0">
                <a:solidFill>
                  <a:srgbClr val="000000"/>
                </a:solidFill>
                <a:latin typeface="Arial"/>
                <a:ea typeface="DejaVu Sans"/>
              </a:rPr>
              <a:t> Review/Search program execution of</a:t>
            </a:r>
            <a:r>
              <a:rPr lang="en-US" sz="1200" b="1" strike="noStrike" spc="-1" dirty="0">
                <a:solidFill>
                  <a:srgbClr val="000000"/>
                </a:solidFill>
                <a:latin typeface="Arial"/>
                <a:ea typeface="DejaVu Sans"/>
              </a:rPr>
              <a:t> Scripts, </a:t>
            </a:r>
            <a:r>
              <a:rPr lang="en-US" sz="1200" b="0" strike="noStrike" spc="-1" dirty="0">
                <a:solidFill>
                  <a:srgbClr val="000000"/>
                </a:solidFill>
                <a:latin typeface="Arial"/>
                <a:ea typeface="DejaVu Sans"/>
              </a:rPr>
              <a:t>PowerShell, </a:t>
            </a:r>
            <a:r>
              <a:rPr lang="en-US" sz="1200" b="1" strike="noStrike" spc="-1" dirty="0">
                <a:solidFill>
                  <a:srgbClr val="000000"/>
                </a:solidFill>
                <a:latin typeface="Arial"/>
                <a:ea typeface="DejaVu Sans"/>
              </a:rPr>
              <a:t>Windows System files (misspelled)</a:t>
            </a:r>
            <a:endParaRPr lang="en-US" sz="1200" b="0" strike="noStrike" spc="-1" dirty="0">
              <a:latin typeface="Arial"/>
            </a:endParaRPr>
          </a:p>
          <a:p>
            <a:pPr>
              <a:lnSpc>
                <a:spcPct val="100000"/>
              </a:lnSpc>
            </a:pPr>
            <a:endParaRPr lang="en-US" sz="1200" b="0" strike="noStrike" spc="-1" dirty="0">
              <a:latin typeface="Arial"/>
            </a:endParaRPr>
          </a:p>
          <a:p>
            <a:pPr>
              <a:lnSpc>
                <a:spcPct val="100000"/>
              </a:lnSpc>
            </a:pPr>
            <a:r>
              <a:rPr lang="en-US" sz="1200" b="0" strike="noStrike" spc="-1" dirty="0">
                <a:solidFill>
                  <a:srgbClr val="00A933"/>
                </a:solidFill>
                <a:latin typeface="Arial"/>
                <a:ea typeface="DejaVu Sans"/>
              </a:rPr>
              <a:t> </a:t>
            </a:r>
            <a:r>
              <a:rPr lang="en-US" sz="1200" b="1" strike="noStrike" spc="-1" dirty="0">
                <a:solidFill>
                  <a:srgbClr val="00A933"/>
                </a:solidFill>
                <a:latin typeface="Arial"/>
                <a:ea typeface="DejaVu Sans"/>
              </a:rPr>
              <a:t>          </a:t>
            </a:r>
            <a:r>
              <a:rPr lang="en-US" sz="1200" b="1" strike="noStrike" spc="-1" dirty="0">
                <a:solidFill>
                  <a:srgbClr val="000000"/>
                </a:solidFill>
                <a:latin typeface="Arial"/>
                <a:ea typeface="DejaVu Sans"/>
              </a:rPr>
              <a:t>03-PERSISTENCE:</a:t>
            </a:r>
            <a:endParaRPr lang="en-US" sz="1200" b="0" strike="noStrike" spc="-1" dirty="0">
              <a:latin typeface="Arial"/>
            </a:endParaRPr>
          </a:p>
          <a:p>
            <a:pPr marL="216000" indent="-212400">
              <a:lnSpc>
                <a:spcPct val="100000"/>
              </a:lnSpc>
              <a:buClr>
                <a:srgbClr val="000000"/>
              </a:buClr>
              <a:buFont typeface="Wingdings" charset="2"/>
              <a:buChar char=""/>
            </a:pPr>
            <a:r>
              <a:rPr lang="en-US" sz="1200" b="1" u="sng" strike="noStrike" spc="-1" dirty="0">
                <a:solidFill>
                  <a:srgbClr val="00A933"/>
                </a:solidFill>
                <a:uFillTx/>
                <a:latin typeface="Arial"/>
                <a:ea typeface="DejaVu Sans"/>
              </a:rPr>
              <a:t>Adversary MLCOA:</a:t>
            </a:r>
            <a:r>
              <a:rPr lang="en-US" sz="1200" b="0" u="sng" strike="noStrike" spc="-1" dirty="0">
                <a:solidFill>
                  <a:srgbClr val="00A933"/>
                </a:solidFill>
                <a:uFillTx/>
                <a:latin typeface="Arial"/>
                <a:ea typeface="DejaVu Sans"/>
              </a:rPr>
              <a:t> </a:t>
            </a:r>
            <a:r>
              <a:rPr lang="en-US" sz="1200" b="0" strike="noStrike" spc="-1" dirty="0">
                <a:solidFill>
                  <a:srgbClr val="00A933"/>
                </a:solidFill>
                <a:latin typeface="Arial"/>
                <a:ea typeface="DejaVu Sans"/>
              </a:rPr>
              <a:t>Will exploit via </a:t>
            </a:r>
            <a:r>
              <a:rPr lang="en-US" sz="1200" b="0" strike="noStrike" spc="-1" dirty="0" err="1">
                <a:solidFill>
                  <a:srgbClr val="00A933"/>
                </a:solidFill>
                <a:latin typeface="Arial"/>
                <a:ea typeface="DejaVu Sans"/>
              </a:rPr>
              <a:t>Bootkit</a:t>
            </a:r>
            <a:r>
              <a:rPr lang="en-US" sz="1200" b="0" strike="noStrike" spc="-1" dirty="0">
                <a:solidFill>
                  <a:srgbClr val="00A933"/>
                </a:solidFill>
                <a:latin typeface="Arial"/>
                <a:ea typeface="DejaVu Sans"/>
              </a:rPr>
              <a:t>, Component Object Model Hijacking (COM) Hijack, Hidden Files and Directories, </a:t>
            </a:r>
            <a:r>
              <a:rPr lang="en-US" sz="1200" b="1" strike="noStrike" spc="-1" dirty="0">
                <a:solidFill>
                  <a:srgbClr val="00A933"/>
                </a:solidFill>
                <a:latin typeface="Arial"/>
                <a:ea typeface="DejaVu Sans"/>
              </a:rPr>
              <a:t>Logon Scripts,</a:t>
            </a:r>
            <a:r>
              <a:rPr lang="en-US" sz="1200" b="0" strike="noStrike" spc="-1" dirty="0">
                <a:solidFill>
                  <a:srgbClr val="00A933"/>
                </a:solidFill>
                <a:latin typeface="Arial"/>
                <a:ea typeface="DejaVu Sans"/>
              </a:rPr>
              <a:t> Office Application Startup</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u="sng" strike="noStrike" spc="-1" dirty="0">
                <a:solidFill>
                  <a:srgbClr val="2A6099"/>
                </a:solidFill>
                <a:uFillTx/>
                <a:latin typeface="Arial"/>
                <a:ea typeface="DejaVu Sans"/>
              </a:rPr>
              <a:t>Line of Effort:</a:t>
            </a:r>
            <a:r>
              <a:rPr lang="en-US" sz="1200" b="0" strike="noStrike" spc="-1" dirty="0">
                <a:solidFill>
                  <a:srgbClr val="2A6099"/>
                </a:solidFill>
                <a:latin typeface="Arial"/>
                <a:ea typeface="DejaVu Sans"/>
              </a:rPr>
              <a:t> </a:t>
            </a:r>
            <a:r>
              <a:rPr lang="en-US" sz="1200" b="0" strike="noStrike" spc="-1" dirty="0">
                <a:solidFill>
                  <a:srgbClr val="000000"/>
                </a:solidFill>
                <a:latin typeface="Arial"/>
                <a:ea typeface="DejaVu Sans"/>
              </a:rPr>
              <a:t>Review/Search Boot Logs,</a:t>
            </a:r>
            <a:r>
              <a:rPr lang="en-US" sz="1200" b="1" strike="noStrike" spc="-1" dirty="0">
                <a:solidFill>
                  <a:srgbClr val="000000"/>
                </a:solidFill>
                <a:latin typeface="Arial"/>
                <a:ea typeface="DejaVu Sans"/>
              </a:rPr>
              <a:t> DLLs</a:t>
            </a:r>
            <a:r>
              <a:rPr lang="en-US" sz="1200" b="0" strike="noStrike" spc="-1" dirty="0">
                <a:solidFill>
                  <a:srgbClr val="000000"/>
                </a:solidFill>
                <a:latin typeface="Arial"/>
                <a:ea typeface="DejaVu Sans"/>
              </a:rPr>
              <a:t>, Hidden Files and Directories, </a:t>
            </a:r>
            <a:r>
              <a:rPr lang="en-US" sz="1200" b="1" strike="noStrike" spc="-1" dirty="0">
                <a:solidFill>
                  <a:srgbClr val="000000"/>
                </a:solidFill>
                <a:latin typeface="Arial"/>
                <a:ea typeface="DejaVu Sans"/>
              </a:rPr>
              <a:t>Logon Scripts, </a:t>
            </a:r>
            <a:r>
              <a:rPr lang="en-US" sz="1200" b="0" strike="noStrike" spc="-1" dirty="0">
                <a:solidFill>
                  <a:srgbClr val="000000"/>
                </a:solidFill>
                <a:latin typeface="Arial"/>
                <a:ea typeface="DejaVu Sans"/>
              </a:rPr>
              <a:t>Microsoft Documents &amp; Application Startup. Compare known good baselines to active OS footprints to identify deltas.</a:t>
            </a:r>
            <a:endParaRPr lang="en-US" sz="1200" b="0" strike="noStrike" spc="-1" dirty="0">
              <a:latin typeface="Arial"/>
            </a:endParaRPr>
          </a:p>
          <a:p>
            <a:pPr>
              <a:lnSpc>
                <a:spcPct val="100000"/>
              </a:lnSpc>
            </a:pPr>
            <a:endParaRPr lang="en-US" sz="1200" b="0" strike="noStrike" spc="-1" dirty="0">
              <a:latin typeface="Arial"/>
            </a:endParaRPr>
          </a:p>
          <a:p>
            <a:pPr>
              <a:lnSpc>
                <a:spcPct val="100000"/>
              </a:lnSpc>
            </a:pPr>
            <a:r>
              <a:rPr lang="en-US" sz="1200" b="1" strike="noStrike" spc="-1" dirty="0">
                <a:solidFill>
                  <a:srgbClr val="000000"/>
                </a:solidFill>
                <a:latin typeface="Arial"/>
                <a:ea typeface="DejaVu Sans"/>
              </a:rPr>
              <a:t>           04-PRIVILEGE ESCALATION:</a:t>
            </a:r>
            <a:endParaRPr lang="en-US" sz="1200" b="0" strike="noStrike" spc="-1" dirty="0">
              <a:latin typeface="Arial"/>
            </a:endParaRPr>
          </a:p>
          <a:p>
            <a:pPr marL="216000" indent="-212400">
              <a:lnSpc>
                <a:spcPct val="100000"/>
              </a:lnSpc>
              <a:buClr>
                <a:srgbClr val="000000"/>
              </a:buClr>
              <a:buFont typeface="Wingdings" charset="2"/>
              <a:buChar char=""/>
            </a:pPr>
            <a:r>
              <a:rPr lang="en-US" sz="1200" b="1" u="sng" strike="noStrike" spc="-1" dirty="0">
                <a:solidFill>
                  <a:srgbClr val="00A933"/>
                </a:solidFill>
                <a:uFillTx/>
                <a:latin typeface="Arial"/>
                <a:ea typeface="DejaVu Sans"/>
              </a:rPr>
              <a:t>Adversary MLCOA:</a:t>
            </a:r>
            <a:r>
              <a:rPr lang="en-US" sz="1200" b="0" strike="noStrike" spc="-1" dirty="0">
                <a:solidFill>
                  <a:srgbClr val="00A933"/>
                </a:solidFill>
                <a:latin typeface="Arial"/>
                <a:ea typeface="DejaVu Sans"/>
              </a:rPr>
              <a:t> Access Token Manipulation, Exploitation of a software vulnerability for </a:t>
            </a:r>
            <a:r>
              <a:rPr lang="en-US" sz="1200" b="1" strike="noStrike" spc="-1" dirty="0">
                <a:solidFill>
                  <a:srgbClr val="00A933"/>
                </a:solidFill>
                <a:latin typeface="Arial"/>
                <a:ea typeface="DejaVu Sans"/>
              </a:rPr>
              <a:t>Privilege Escalation</a:t>
            </a:r>
            <a:r>
              <a:rPr lang="en-US" sz="1200" b="0" strike="noStrike" spc="-1" dirty="0">
                <a:solidFill>
                  <a:srgbClr val="00A933"/>
                </a:solidFill>
                <a:latin typeface="Arial"/>
                <a:ea typeface="DejaVu Sans"/>
              </a:rPr>
              <a:t>  </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u="sng" strike="noStrike" spc="-1" dirty="0">
                <a:solidFill>
                  <a:srgbClr val="2A6099"/>
                </a:solidFill>
                <a:uFillTx/>
                <a:latin typeface="Arial"/>
                <a:ea typeface="DejaVu Sans"/>
              </a:rPr>
              <a:t>Line of Effort</a:t>
            </a:r>
            <a:r>
              <a:rPr lang="en-US" sz="1200" b="0" u="sng" strike="noStrike" spc="-1" dirty="0">
                <a:solidFill>
                  <a:srgbClr val="000000"/>
                </a:solidFill>
                <a:uFillTx/>
                <a:latin typeface="Arial"/>
                <a:ea typeface="DejaVu Sans"/>
              </a:rPr>
              <a:t>:</a:t>
            </a:r>
            <a:r>
              <a:rPr lang="en-US" sz="1200" b="0" strike="noStrike" spc="-1" dirty="0">
                <a:solidFill>
                  <a:srgbClr val="000000"/>
                </a:solidFill>
                <a:latin typeface="Arial"/>
                <a:ea typeface="DejaVu Sans"/>
              </a:rPr>
              <a:t> Detect token manipulation by auditing command-line activity. Limit permissions so that users and user groups cannot create tokens. Search for suspicious files written to disk or evidence of </a:t>
            </a:r>
            <a:r>
              <a:rPr lang="en-US" sz="1200" b="1" strike="noStrike" spc="-1" dirty="0">
                <a:solidFill>
                  <a:srgbClr val="000000"/>
                </a:solidFill>
                <a:latin typeface="Arial"/>
                <a:ea typeface="DejaVu Sans"/>
              </a:rPr>
              <a:t>Process Injection</a:t>
            </a:r>
            <a:r>
              <a:rPr lang="en-US" sz="1200" b="0" strike="noStrike" spc="-1" dirty="0">
                <a:solidFill>
                  <a:srgbClr val="000000"/>
                </a:solidFill>
                <a:latin typeface="Arial"/>
                <a:ea typeface="DejaVu Sans"/>
              </a:rPr>
              <a:t> to detect Exploitation for </a:t>
            </a:r>
            <a:r>
              <a:rPr lang="en-US" sz="1200" b="1" strike="noStrike" spc="-1" dirty="0">
                <a:solidFill>
                  <a:srgbClr val="000000"/>
                </a:solidFill>
                <a:latin typeface="Arial"/>
                <a:ea typeface="DejaVu Sans"/>
              </a:rPr>
              <a:t>Privilege Escalation</a:t>
            </a:r>
            <a:r>
              <a:rPr lang="en-US" sz="1200" b="0" strike="noStrike" spc="-1" dirty="0">
                <a:solidFill>
                  <a:srgbClr val="000000"/>
                </a:solidFill>
                <a:latin typeface="Arial"/>
                <a:ea typeface="DejaVu Sans"/>
              </a:rPr>
              <a:t>. Recommend Application Isolation and Sandboxing. Review/Search Access Tokens, Event IDs</a:t>
            </a:r>
            <a:endParaRPr lang="en-US" sz="1200" b="0" strike="noStrike" spc="-1" dirty="0">
              <a:latin typeface="Arial"/>
            </a:endParaRPr>
          </a:p>
          <a:p>
            <a:pPr>
              <a:lnSpc>
                <a:spcPct val="100000"/>
              </a:lnSpc>
            </a:pPr>
            <a:endParaRPr lang="en-US" sz="1200" b="0" strike="noStrike" spc="-1" dirty="0">
              <a:latin typeface="Arial"/>
            </a:endParaRPr>
          </a:p>
          <a:p>
            <a:pPr>
              <a:lnSpc>
                <a:spcPct val="100000"/>
              </a:lnSpc>
            </a:pPr>
            <a:r>
              <a:rPr lang="en-US" sz="1200" b="1" strike="noStrike" spc="-1" dirty="0">
                <a:solidFill>
                  <a:srgbClr val="000000"/>
                </a:solidFill>
                <a:latin typeface="Arial"/>
                <a:ea typeface="DejaVu Sans"/>
              </a:rPr>
              <a:t> </a:t>
            </a:r>
            <a:r>
              <a:rPr lang="en-US" sz="1200" b="1" spc="-1" dirty="0">
                <a:solidFill>
                  <a:srgbClr val="000000"/>
                </a:solidFill>
                <a:latin typeface="Arial"/>
                <a:ea typeface="DejaVu Sans"/>
              </a:rPr>
              <a:t> </a:t>
            </a:r>
            <a:r>
              <a:rPr lang="en-US" sz="1200" b="1" spc="-1" dirty="0" smtClean="0">
                <a:solidFill>
                  <a:srgbClr val="000000"/>
                </a:solidFill>
                <a:latin typeface="Arial"/>
                <a:ea typeface="DejaVu Sans"/>
              </a:rPr>
              <a:t>        </a:t>
            </a:r>
            <a:r>
              <a:rPr lang="en-US" sz="1200" b="1" strike="noStrike" spc="-1" dirty="0" smtClean="0">
                <a:solidFill>
                  <a:srgbClr val="000000"/>
                </a:solidFill>
                <a:latin typeface="Arial"/>
                <a:ea typeface="DejaVu Sans"/>
              </a:rPr>
              <a:t>05-DEFENSE </a:t>
            </a:r>
            <a:r>
              <a:rPr lang="en-US" sz="1200" b="1" strike="noStrike" spc="-1" dirty="0">
                <a:solidFill>
                  <a:srgbClr val="000000"/>
                </a:solidFill>
                <a:latin typeface="Arial"/>
                <a:ea typeface="DejaVu Sans"/>
              </a:rPr>
              <a:t>EVASION:</a:t>
            </a:r>
            <a:endParaRPr lang="en-US" sz="1200" b="0" strike="noStrike" spc="-1" dirty="0">
              <a:latin typeface="Arial"/>
            </a:endParaRPr>
          </a:p>
          <a:p>
            <a:pPr marL="216000" indent="-212400">
              <a:lnSpc>
                <a:spcPct val="100000"/>
              </a:lnSpc>
              <a:buClr>
                <a:srgbClr val="000000"/>
              </a:buClr>
              <a:buFont typeface="Wingdings" charset="2"/>
              <a:buChar char=""/>
            </a:pPr>
            <a:r>
              <a:rPr lang="en-US" sz="1200" b="1" u="sng" strike="noStrike" spc="-1" dirty="0">
                <a:solidFill>
                  <a:srgbClr val="00A933"/>
                </a:solidFill>
                <a:uFillTx/>
                <a:latin typeface="Arial"/>
                <a:ea typeface="DejaVu Sans"/>
              </a:rPr>
              <a:t>Adversary MLCOA:</a:t>
            </a:r>
            <a:r>
              <a:rPr lang="en-US" sz="1200" b="0" strike="noStrike" spc="-1" dirty="0">
                <a:solidFill>
                  <a:srgbClr val="00A933"/>
                </a:solidFill>
                <a:latin typeface="Arial"/>
                <a:ea typeface="DejaVu Sans"/>
              </a:rPr>
              <a:t>  Aggressors use several means to evade detection. May employ any of the following techniques: </a:t>
            </a:r>
            <a:r>
              <a:rPr lang="en-US" sz="1200" b="1" strike="noStrike" spc="-1" dirty="0">
                <a:solidFill>
                  <a:srgbClr val="00A933"/>
                </a:solidFill>
                <a:latin typeface="Arial"/>
                <a:ea typeface="DejaVu Sans"/>
              </a:rPr>
              <a:t>Obfuscate/Encode Files or Information</a:t>
            </a:r>
            <a:r>
              <a:rPr lang="en-US" sz="1200" b="0" strike="noStrike" spc="-1" dirty="0">
                <a:solidFill>
                  <a:srgbClr val="00A933"/>
                </a:solidFill>
                <a:latin typeface="Arial"/>
                <a:ea typeface="DejaVu Sans"/>
              </a:rPr>
              <a:t>, Exploitation for Defense Evasion, File Deletion, Indicator Removal on Host, Obfuscated Files or Information, Rootkit, Template Injection, and/or "</a:t>
            </a:r>
            <a:r>
              <a:rPr lang="en-US" sz="1200" b="0" strike="noStrike" spc="-1" dirty="0" err="1">
                <a:solidFill>
                  <a:srgbClr val="00A933"/>
                </a:solidFill>
                <a:latin typeface="Arial"/>
                <a:ea typeface="DejaVu Sans"/>
              </a:rPr>
              <a:t>Timestomp</a:t>
            </a:r>
            <a:r>
              <a:rPr lang="en-US" sz="1200" b="0" strike="noStrike" spc="-1" dirty="0">
                <a:solidFill>
                  <a:srgbClr val="00A933"/>
                </a:solidFill>
                <a:latin typeface="Arial"/>
                <a:ea typeface="DejaVu Sans"/>
              </a:rPr>
              <a:t>" technique.</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u="sng" strike="noStrike" spc="-1" dirty="0">
                <a:solidFill>
                  <a:srgbClr val="2A6099"/>
                </a:solidFill>
                <a:uFillTx/>
                <a:latin typeface="Arial"/>
                <a:ea typeface="DejaVu Sans"/>
              </a:rPr>
              <a:t>Line of Effort</a:t>
            </a:r>
            <a:r>
              <a:rPr lang="en-US" sz="1200" b="0" u="sng" strike="noStrike" spc="-1" dirty="0">
                <a:solidFill>
                  <a:srgbClr val="000000"/>
                </a:solidFill>
                <a:uFillTx/>
                <a:latin typeface="Arial"/>
                <a:ea typeface="DejaVu Sans"/>
              </a:rPr>
              <a:t>:</a:t>
            </a:r>
            <a:r>
              <a:rPr lang="en-US" sz="1200" b="0" strike="noStrike" spc="-1" dirty="0">
                <a:solidFill>
                  <a:srgbClr val="000000"/>
                </a:solidFill>
                <a:latin typeface="Arial"/>
                <a:ea typeface="DejaVu Sans"/>
              </a:rPr>
              <a:t> Review/Search use of “</a:t>
            </a:r>
            <a:r>
              <a:rPr lang="en-US" sz="1200" b="0" strike="noStrike" spc="-1" dirty="0" err="1">
                <a:solidFill>
                  <a:srgbClr val="000000"/>
                </a:solidFill>
                <a:latin typeface="Arial"/>
                <a:ea typeface="DejaVu Sans"/>
              </a:rPr>
              <a:t>Certutil</a:t>
            </a:r>
            <a:r>
              <a:rPr lang="en-US" sz="1200" b="0" strike="noStrike" spc="-1" dirty="0">
                <a:solidFill>
                  <a:srgbClr val="000000"/>
                </a:solidFill>
                <a:latin typeface="Arial"/>
                <a:ea typeface="DejaVu Sans"/>
              </a:rPr>
              <a:t>’ command, use of </a:t>
            </a:r>
            <a:r>
              <a:rPr lang="en-US" sz="1200" b="0" strike="noStrike" spc="-1" dirty="0" err="1">
                <a:solidFill>
                  <a:srgbClr val="000000"/>
                </a:solidFill>
                <a:latin typeface="Arial"/>
                <a:ea typeface="DejaVu Sans"/>
              </a:rPr>
              <a:t>CCleaner</a:t>
            </a:r>
            <a:r>
              <a:rPr lang="en-US" sz="1200" b="0" strike="noStrike" spc="-1" dirty="0">
                <a:solidFill>
                  <a:srgbClr val="000000"/>
                </a:solidFill>
                <a:latin typeface="Arial"/>
                <a:ea typeface="DejaVu Sans"/>
              </a:rPr>
              <a:t> to delete files, clearing Logs via ‘</a:t>
            </a:r>
            <a:r>
              <a:rPr lang="en-US" sz="1200" b="0" strike="noStrike" spc="-1" dirty="0" err="1">
                <a:solidFill>
                  <a:srgbClr val="000000"/>
                </a:solidFill>
                <a:latin typeface="Arial"/>
                <a:ea typeface="DejaVu Sans"/>
              </a:rPr>
              <a:t>wevtutil</a:t>
            </a:r>
            <a:r>
              <a:rPr lang="en-US" sz="1200" b="0" strike="noStrike" spc="-1" dirty="0">
                <a:solidFill>
                  <a:srgbClr val="000000"/>
                </a:solidFill>
                <a:latin typeface="Arial"/>
                <a:ea typeface="DejaVu Sans"/>
              </a:rPr>
              <a:t> cl System’ and ‘</a:t>
            </a:r>
            <a:r>
              <a:rPr lang="en-US" sz="1200" b="0" strike="noStrike" spc="-1" dirty="0" err="1">
                <a:solidFill>
                  <a:srgbClr val="000000"/>
                </a:solidFill>
                <a:latin typeface="Arial"/>
                <a:ea typeface="DejaVu Sans"/>
              </a:rPr>
              <a:t>wevutil</a:t>
            </a:r>
            <a:r>
              <a:rPr lang="en-US" sz="1200" b="0" strike="noStrike" spc="-1" dirty="0">
                <a:solidFill>
                  <a:srgbClr val="000000"/>
                </a:solidFill>
                <a:latin typeface="Arial"/>
                <a:ea typeface="DejaVu Sans"/>
              </a:rPr>
              <a:t> cl Security’ commands. Snort rules alert based on </a:t>
            </a:r>
            <a:r>
              <a:rPr lang="en-US" sz="1200" b="1" strike="noStrike" spc="-1" dirty="0">
                <a:solidFill>
                  <a:srgbClr val="000000"/>
                </a:solidFill>
                <a:latin typeface="Arial"/>
                <a:ea typeface="DejaVu Sans"/>
              </a:rPr>
              <a:t>payloads encoded with Base64</a:t>
            </a:r>
            <a:r>
              <a:rPr lang="en-US" sz="1200" b="0" strike="noStrike" spc="-1" dirty="0">
                <a:solidFill>
                  <a:srgbClr val="000000"/>
                </a:solidFill>
                <a:latin typeface="Arial"/>
                <a:ea typeface="DejaVu Sans"/>
              </a:rPr>
              <a:t>. Search for Rootkits and MSOffice template injection. Compare known good baselines to identify </a:t>
            </a:r>
            <a:r>
              <a:rPr lang="en-US" sz="1200" b="0" strike="noStrike" spc="-1" dirty="0" err="1">
                <a:solidFill>
                  <a:srgbClr val="000000"/>
                </a:solidFill>
                <a:latin typeface="Arial"/>
                <a:ea typeface="DejaVu Sans"/>
              </a:rPr>
              <a:t>Timestomping</a:t>
            </a:r>
            <a:r>
              <a:rPr lang="en-US" sz="1200" b="0" strike="noStrike" spc="-1" dirty="0">
                <a:solidFill>
                  <a:srgbClr val="000000"/>
                </a:solidFill>
                <a:latin typeface="Arial"/>
                <a:ea typeface="DejaVu Sans"/>
              </a:rPr>
              <a:t> activities.</a:t>
            </a:r>
            <a:endParaRPr lang="en-US" sz="1200" b="0" strike="noStrike" spc="-1" dirty="0">
              <a:latin typeface="Arial"/>
            </a:endParaRPr>
          </a:p>
        </p:txBody>
      </p:sp>
      <p:sp>
        <p:nvSpPr>
          <p:cNvPr id="350" name="CustomShape 3"/>
          <p:cNvSpPr/>
          <p:nvPr/>
        </p:nvSpPr>
        <p:spPr>
          <a:xfrm>
            <a:off x="10149840" y="6675120"/>
            <a:ext cx="1461240" cy="17532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sp>
      <p:sp>
        <p:nvSpPr>
          <p:cNvPr id="351" name="CustomShape 4"/>
          <p:cNvSpPr/>
          <p:nvPr/>
        </p:nvSpPr>
        <p:spPr>
          <a:xfrm>
            <a:off x="1188720" y="0"/>
            <a:ext cx="2648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Arial"/>
                <a:ea typeface="DejaVu Sans"/>
              </a:rPr>
              <a:t>As of: 20191004:0800</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CustomShape 1"/>
          <p:cNvSpPr/>
          <p:nvPr/>
        </p:nvSpPr>
        <p:spPr>
          <a:xfrm>
            <a:off x="1582920" y="263520"/>
            <a:ext cx="9018360" cy="53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3200" b="1" strike="noStrike" spc="-1">
                <a:solidFill>
                  <a:srgbClr val="000000"/>
                </a:solidFill>
                <a:latin typeface="Arial"/>
                <a:ea typeface="DejaVu Sans"/>
              </a:rPr>
              <a:t>Baseline Assumption and Facts</a:t>
            </a:r>
            <a:endParaRPr lang="en-US" sz="3200" b="0" strike="noStrike" spc="-1">
              <a:latin typeface="Arial"/>
            </a:endParaRPr>
          </a:p>
        </p:txBody>
      </p:sp>
      <p:sp>
        <p:nvSpPr>
          <p:cNvPr id="353" name="CustomShape 2"/>
          <p:cNvSpPr/>
          <p:nvPr/>
        </p:nvSpPr>
        <p:spPr>
          <a:xfrm>
            <a:off x="1097280" y="914400"/>
            <a:ext cx="10054800" cy="526152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200" b="0" strike="noStrike" spc="-1" dirty="0">
                <a:solidFill>
                  <a:srgbClr val="000000"/>
                </a:solidFill>
                <a:latin typeface="Arial"/>
                <a:ea typeface="DejaVu Sans"/>
              </a:rPr>
              <a:t> </a:t>
            </a:r>
            <a:r>
              <a:rPr lang="en-US" sz="1200" b="1" strike="noStrike" spc="-1" dirty="0">
                <a:solidFill>
                  <a:srgbClr val="000000"/>
                </a:solidFill>
                <a:latin typeface="Arial"/>
                <a:ea typeface="DejaVu Sans"/>
              </a:rPr>
              <a:t>          </a:t>
            </a:r>
            <a:r>
              <a:rPr lang="en-US" sz="1200" b="1" strike="noStrike" spc="-1" dirty="0" smtClean="0">
                <a:solidFill>
                  <a:srgbClr val="000000"/>
                </a:solidFill>
                <a:latin typeface="Arial"/>
                <a:ea typeface="DejaVu Sans"/>
              </a:rPr>
              <a:t>06-DISCOVERY</a:t>
            </a:r>
            <a:r>
              <a:rPr lang="en-US" sz="1200" b="1" strike="noStrike" spc="-1" dirty="0">
                <a:solidFill>
                  <a:srgbClr val="000000"/>
                </a:solidFill>
                <a:latin typeface="Arial"/>
                <a:ea typeface="DejaVu Sans"/>
              </a:rPr>
              <a:t>:</a:t>
            </a:r>
            <a:endParaRPr lang="en-US" sz="1200" b="0" strike="noStrike" spc="-1" dirty="0">
              <a:latin typeface="Arial"/>
            </a:endParaRPr>
          </a:p>
          <a:p>
            <a:pPr marL="216000" indent="-212400">
              <a:lnSpc>
                <a:spcPct val="100000"/>
              </a:lnSpc>
              <a:buClr>
                <a:srgbClr val="000000"/>
              </a:buClr>
              <a:buFont typeface="Wingdings" charset="2"/>
              <a:buChar char=""/>
            </a:pPr>
            <a:r>
              <a:rPr lang="en-US" sz="1200" b="1" u="sng" strike="noStrike" spc="-1" dirty="0">
                <a:solidFill>
                  <a:srgbClr val="00A933"/>
                </a:solidFill>
                <a:uFillTx/>
                <a:latin typeface="Arial"/>
                <a:ea typeface="DejaVu Sans"/>
              </a:rPr>
              <a:t>Adversary MLCOA:</a:t>
            </a:r>
            <a:r>
              <a:rPr lang="en-US" sz="1200" b="0" strike="noStrike" spc="-1" dirty="0">
                <a:solidFill>
                  <a:srgbClr val="00A933"/>
                </a:solidFill>
                <a:latin typeface="Arial"/>
                <a:ea typeface="DejaVu Sans"/>
              </a:rPr>
              <a:t> May employ Network Sniffing, File and Directory Discovery (recursion), Peripheral Device Discovery, </a:t>
            </a:r>
            <a:r>
              <a:rPr lang="en-US" sz="1200" b="1" strike="noStrike" spc="-1" dirty="0">
                <a:solidFill>
                  <a:srgbClr val="00A933"/>
                </a:solidFill>
                <a:latin typeface="Arial"/>
                <a:ea typeface="DejaVu Sans"/>
              </a:rPr>
              <a:t>Process Discovery</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u="sng" strike="noStrike" spc="-1" dirty="0">
                <a:solidFill>
                  <a:srgbClr val="2A6099"/>
                </a:solidFill>
                <a:uFillTx/>
                <a:latin typeface="Arial"/>
                <a:ea typeface="DejaVu Sans"/>
              </a:rPr>
              <a:t>Line of Effort:</a:t>
            </a:r>
            <a:r>
              <a:rPr lang="en-US" sz="1200" b="0" strike="noStrike" spc="-1" dirty="0">
                <a:solidFill>
                  <a:srgbClr val="2A6099"/>
                </a:solidFill>
                <a:latin typeface="Arial"/>
                <a:ea typeface="DejaVu Sans"/>
              </a:rPr>
              <a:t> </a:t>
            </a:r>
            <a:r>
              <a:rPr lang="en-US" sz="1200" b="0" strike="noStrike" spc="-1" dirty="0">
                <a:solidFill>
                  <a:srgbClr val="000000"/>
                </a:solidFill>
                <a:latin typeface="Arial"/>
                <a:ea typeface="DejaVu Sans"/>
              </a:rPr>
              <a:t>Alert on any use of ‘</a:t>
            </a:r>
            <a:r>
              <a:rPr lang="en-US" sz="1200" b="0" strike="noStrike" spc="-1" dirty="0" err="1">
                <a:solidFill>
                  <a:srgbClr val="000000"/>
                </a:solidFill>
                <a:latin typeface="Arial"/>
                <a:ea typeface="DejaVu Sans"/>
              </a:rPr>
              <a:t>Forfiles</a:t>
            </a:r>
            <a:r>
              <a:rPr lang="en-US" sz="1200" b="0" strike="noStrike" spc="-1" dirty="0">
                <a:solidFill>
                  <a:srgbClr val="000000"/>
                </a:solidFill>
                <a:latin typeface="Arial"/>
                <a:ea typeface="DejaVu Sans"/>
              </a:rPr>
              <a:t>’ to </a:t>
            </a:r>
            <a:r>
              <a:rPr lang="en-US" sz="1200" b="0" strike="noStrike" spc="-1" dirty="0" err="1">
                <a:solidFill>
                  <a:srgbClr val="000000"/>
                </a:solidFill>
                <a:latin typeface="Arial"/>
                <a:ea typeface="DejaVu Sans"/>
              </a:rPr>
              <a:t>loocate</a:t>
            </a:r>
            <a:r>
              <a:rPr lang="en-US" sz="1200" b="0" strike="noStrike" spc="-1" dirty="0">
                <a:solidFill>
                  <a:srgbClr val="000000"/>
                </a:solidFill>
                <a:latin typeface="Arial"/>
                <a:ea typeface="DejaVu Sans"/>
              </a:rPr>
              <a:t> PDF , Excel, and Word docs. Use of Responder to sniff docs coming across network. Use of ‘</a:t>
            </a:r>
            <a:r>
              <a:rPr lang="en-US" sz="1200" b="0" strike="noStrike" spc="-1" dirty="0" err="1">
                <a:solidFill>
                  <a:srgbClr val="000000"/>
                </a:solidFill>
                <a:latin typeface="Arial"/>
                <a:ea typeface="DejaVu Sans"/>
              </a:rPr>
              <a:t>Tasklist</a:t>
            </a:r>
            <a:r>
              <a:rPr lang="en-US" sz="1200" b="0" strike="noStrike" spc="-1" dirty="0">
                <a:solidFill>
                  <a:srgbClr val="000000"/>
                </a:solidFill>
                <a:latin typeface="Arial"/>
                <a:ea typeface="DejaVu Sans"/>
              </a:rPr>
              <a:t>’ command and utility. Use of </a:t>
            </a:r>
            <a:r>
              <a:rPr lang="en-US" sz="1200" b="0" strike="noStrike" spc="-1" dirty="0" err="1">
                <a:solidFill>
                  <a:srgbClr val="000000"/>
                </a:solidFill>
                <a:latin typeface="Arial"/>
                <a:ea typeface="DejaVu Sans"/>
              </a:rPr>
              <a:t>ps</a:t>
            </a:r>
            <a:r>
              <a:rPr lang="en-US" sz="1200" b="0" strike="noStrike" spc="-1" dirty="0">
                <a:solidFill>
                  <a:srgbClr val="000000"/>
                </a:solidFill>
                <a:latin typeface="Arial"/>
                <a:ea typeface="DejaVu Sans"/>
              </a:rPr>
              <a:t> utility on Linux systems.</a:t>
            </a:r>
            <a:endParaRPr lang="en-US" sz="1200" b="0" strike="noStrike" spc="-1" dirty="0">
              <a:latin typeface="Arial"/>
            </a:endParaRPr>
          </a:p>
          <a:p>
            <a:pPr>
              <a:lnSpc>
                <a:spcPct val="100000"/>
              </a:lnSpc>
            </a:pPr>
            <a:endParaRPr lang="en-US" sz="1200" b="0" strike="noStrike" spc="-1" dirty="0">
              <a:latin typeface="Arial"/>
            </a:endParaRPr>
          </a:p>
          <a:p>
            <a:pPr>
              <a:lnSpc>
                <a:spcPct val="100000"/>
              </a:lnSpc>
            </a:pPr>
            <a:r>
              <a:rPr lang="en-US" sz="1200" b="1" strike="noStrike" spc="-1" dirty="0">
                <a:solidFill>
                  <a:srgbClr val="000000"/>
                </a:solidFill>
                <a:latin typeface="Arial"/>
                <a:ea typeface="DejaVu Sans"/>
              </a:rPr>
              <a:t>           </a:t>
            </a:r>
            <a:r>
              <a:rPr lang="en-US" sz="1200" b="1" strike="noStrike" spc="-1" dirty="0" smtClean="0">
                <a:solidFill>
                  <a:srgbClr val="000000"/>
                </a:solidFill>
                <a:latin typeface="Arial"/>
                <a:ea typeface="DejaVu Sans"/>
              </a:rPr>
              <a:t>07-LATERAL </a:t>
            </a:r>
            <a:r>
              <a:rPr lang="en-US" sz="1200" b="1" strike="noStrike" spc="-1" dirty="0">
                <a:solidFill>
                  <a:srgbClr val="000000"/>
                </a:solidFill>
                <a:latin typeface="Arial"/>
                <a:ea typeface="DejaVu Sans"/>
              </a:rPr>
              <a:t>MOVEMENT:</a:t>
            </a:r>
            <a:endParaRPr lang="en-US" sz="1200" b="0" strike="noStrike" spc="-1" dirty="0">
              <a:latin typeface="Arial"/>
            </a:endParaRPr>
          </a:p>
          <a:p>
            <a:pPr marL="216000" indent="-212400">
              <a:lnSpc>
                <a:spcPct val="100000"/>
              </a:lnSpc>
              <a:buClr>
                <a:srgbClr val="000000"/>
              </a:buClr>
              <a:buFont typeface="Wingdings" charset="2"/>
              <a:buChar char=""/>
            </a:pPr>
            <a:r>
              <a:rPr lang="en-US" sz="1200" b="1" u="sng" strike="noStrike" spc="-1" dirty="0">
                <a:solidFill>
                  <a:srgbClr val="00A933"/>
                </a:solidFill>
                <a:uFillTx/>
                <a:latin typeface="Arial"/>
                <a:ea typeface="DejaVu Sans"/>
              </a:rPr>
              <a:t>Adversary MLCOA:</a:t>
            </a:r>
            <a:r>
              <a:rPr lang="en-US" sz="1200" b="0" strike="noStrike" spc="-1" dirty="0">
                <a:solidFill>
                  <a:srgbClr val="00A933"/>
                </a:solidFill>
                <a:latin typeface="Arial"/>
                <a:ea typeface="DejaVu Sans"/>
              </a:rPr>
              <a:t> APT 82 may employ Exploitation of remote services SMB, RDP, </a:t>
            </a:r>
            <a:r>
              <a:rPr lang="en-US" sz="1200" b="0" strike="noStrike" spc="-1" dirty="0" err="1">
                <a:solidFill>
                  <a:srgbClr val="00A933"/>
                </a:solidFill>
                <a:latin typeface="Arial"/>
                <a:ea typeface="DejaVu Sans"/>
              </a:rPr>
              <a:t>MySQL.May</a:t>
            </a:r>
            <a:r>
              <a:rPr lang="en-US" sz="1200" b="0" strike="noStrike" spc="-1" dirty="0">
                <a:solidFill>
                  <a:srgbClr val="00A933"/>
                </a:solidFill>
                <a:latin typeface="Arial"/>
                <a:ea typeface="DejaVu Sans"/>
              </a:rPr>
              <a:t> implant </a:t>
            </a:r>
            <a:r>
              <a:rPr lang="en-US" sz="1200" b="1" strike="noStrike" spc="-1" dirty="0">
                <a:solidFill>
                  <a:srgbClr val="00A933"/>
                </a:solidFill>
                <a:latin typeface="Arial"/>
                <a:ea typeface="DejaVu Sans"/>
              </a:rPr>
              <a:t>‘Logon’ scripts </a:t>
            </a:r>
            <a:r>
              <a:rPr lang="en-US" sz="1200" b="0" strike="noStrike" spc="-1" dirty="0">
                <a:solidFill>
                  <a:srgbClr val="00A933"/>
                </a:solidFill>
                <a:latin typeface="Arial"/>
                <a:ea typeface="DejaVu Sans"/>
              </a:rPr>
              <a:t>when a user logs on. Use of </a:t>
            </a:r>
            <a:r>
              <a:rPr lang="en-US" sz="1200" b="1" strike="noStrike" spc="-1" dirty="0">
                <a:solidFill>
                  <a:srgbClr val="00A933"/>
                </a:solidFill>
                <a:latin typeface="Arial"/>
                <a:ea typeface="DejaVu Sans"/>
              </a:rPr>
              <a:t>Pass the Hash</a:t>
            </a:r>
            <a:r>
              <a:rPr lang="en-US" sz="1200" b="0" strike="noStrike" spc="-1" dirty="0">
                <a:solidFill>
                  <a:srgbClr val="00A933"/>
                </a:solidFill>
                <a:latin typeface="Arial"/>
                <a:ea typeface="DejaVu Sans"/>
              </a:rPr>
              <a:t> method. Remote file copy in Windows through FTP, in Linux through </a:t>
            </a:r>
            <a:r>
              <a:rPr lang="en-US" sz="1200" b="0" strike="noStrike" spc="-1" dirty="0" err="1">
                <a:solidFill>
                  <a:srgbClr val="00A933"/>
                </a:solidFill>
                <a:latin typeface="Arial"/>
                <a:ea typeface="DejaVu Sans"/>
              </a:rPr>
              <a:t>scp</a:t>
            </a:r>
            <a:r>
              <a:rPr lang="en-US" sz="1200" b="0" strike="noStrike" spc="-1" dirty="0">
                <a:solidFill>
                  <a:srgbClr val="00A933"/>
                </a:solidFill>
                <a:latin typeface="Arial"/>
                <a:ea typeface="DejaVu Sans"/>
              </a:rPr>
              <a:t>, </a:t>
            </a:r>
            <a:r>
              <a:rPr lang="en-US" sz="1200" b="0" strike="noStrike" spc="-1" dirty="0" err="1">
                <a:solidFill>
                  <a:srgbClr val="00A933"/>
                </a:solidFill>
                <a:latin typeface="Arial"/>
                <a:ea typeface="DejaVu Sans"/>
              </a:rPr>
              <a:t>rsync</a:t>
            </a:r>
            <a:r>
              <a:rPr lang="en-US" sz="1200" b="0" strike="noStrike" spc="-1" dirty="0">
                <a:solidFill>
                  <a:srgbClr val="00A933"/>
                </a:solidFill>
                <a:latin typeface="Arial"/>
                <a:ea typeface="DejaVu Sans"/>
              </a:rPr>
              <a:t>, and </a:t>
            </a:r>
            <a:r>
              <a:rPr lang="en-US" sz="1200" b="0" strike="noStrike" spc="-1" dirty="0" err="1">
                <a:solidFill>
                  <a:srgbClr val="00A933"/>
                </a:solidFill>
                <a:latin typeface="Arial"/>
                <a:ea typeface="DejaVu Sans"/>
              </a:rPr>
              <a:t>sftp</a:t>
            </a:r>
            <a:r>
              <a:rPr lang="en-US" sz="1200" b="0" strike="noStrike" spc="-1" dirty="0">
                <a:solidFill>
                  <a:srgbClr val="00A933"/>
                </a:solidFill>
                <a:latin typeface="Arial"/>
                <a:ea typeface="DejaVu Sans"/>
              </a:rPr>
              <a:t>.</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u="sng" strike="noStrike" spc="-1" dirty="0">
                <a:solidFill>
                  <a:srgbClr val="2A6099"/>
                </a:solidFill>
                <a:uFillTx/>
                <a:latin typeface="Arial"/>
                <a:ea typeface="DejaVu Sans"/>
              </a:rPr>
              <a:t>Line of Effort:</a:t>
            </a:r>
            <a:r>
              <a:rPr lang="en-US" sz="1200" b="0" strike="noStrike" spc="-1" dirty="0">
                <a:solidFill>
                  <a:srgbClr val="2A6099"/>
                </a:solidFill>
                <a:latin typeface="Arial"/>
                <a:ea typeface="DejaVu Sans"/>
              </a:rPr>
              <a:t> </a:t>
            </a:r>
            <a:r>
              <a:rPr lang="en-US" sz="1200" b="0" strike="noStrike" spc="-1" dirty="0">
                <a:solidFill>
                  <a:srgbClr val="000000"/>
                </a:solidFill>
                <a:latin typeface="Arial"/>
                <a:ea typeface="DejaVu Sans"/>
              </a:rPr>
              <a:t>Enforce following-- 1. Password Policies: (complex, unique passwords), 2. Privileged Account Management: Limit credential overlap across systems, 3. Update Software (patch), 4. User Account Control: Enable pass the hash mitigations to apply UAC restrictions to local accounts on network logon, and 5. User Account Management: Limit local administrator to one system per privileged user.</a:t>
            </a:r>
            <a:endParaRPr lang="en-US" sz="1200" b="0" strike="noStrike" spc="-1" dirty="0">
              <a:latin typeface="Arial"/>
            </a:endParaRPr>
          </a:p>
          <a:p>
            <a:pPr>
              <a:lnSpc>
                <a:spcPct val="100000"/>
              </a:lnSpc>
            </a:pPr>
            <a:endParaRPr lang="en-US" sz="1200" b="0" strike="noStrike" spc="-1" dirty="0">
              <a:latin typeface="Arial"/>
            </a:endParaRPr>
          </a:p>
          <a:p>
            <a:pPr>
              <a:lnSpc>
                <a:spcPct val="100000"/>
              </a:lnSpc>
            </a:pPr>
            <a:r>
              <a:rPr lang="en-US" sz="1200" b="1" strike="noStrike" spc="-1" dirty="0">
                <a:solidFill>
                  <a:srgbClr val="000000"/>
                </a:solidFill>
                <a:latin typeface="Arial"/>
                <a:ea typeface="DejaVu Sans"/>
              </a:rPr>
              <a:t>           </a:t>
            </a:r>
            <a:r>
              <a:rPr lang="en-US" sz="1200" b="1" strike="noStrike" spc="-1" dirty="0" smtClean="0">
                <a:solidFill>
                  <a:srgbClr val="000000"/>
                </a:solidFill>
                <a:latin typeface="Arial"/>
                <a:ea typeface="DejaVu Sans"/>
              </a:rPr>
              <a:t>08-COLLECTION</a:t>
            </a:r>
            <a:r>
              <a:rPr lang="en-US" sz="1200" b="1" strike="noStrike" spc="-1" dirty="0">
                <a:solidFill>
                  <a:srgbClr val="000000"/>
                </a:solidFill>
                <a:latin typeface="Arial"/>
                <a:ea typeface="DejaVu Sans"/>
              </a:rPr>
              <a:t>:</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u="sng" strike="noStrike" spc="-1" dirty="0">
                <a:solidFill>
                  <a:srgbClr val="000000"/>
                </a:solidFill>
                <a:uFillTx/>
                <a:latin typeface="Arial"/>
                <a:ea typeface="DejaVu Sans"/>
              </a:rPr>
              <a:t>Adversary MLCOA:</a:t>
            </a:r>
            <a:r>
              <a:rPr lang="en-US" sz="1200" b="0" strike="noStrike" spc="-1" dirty="0">
                <a:solidFill>
                  <a:srgbClr val="000000"/>
                </a:solidFill>
                <a:latin typeface="Arial"/>
                <a:ea typeface="DejaVu Sans"/>
              </a:rPr>
              <a:t> APT 82 may employ Automated Collection, Data Staged, Data from Information Repositories, Data from Local System, Data from Removable Media, Email Collection, Input Capture, and Screen Capture.</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u="sng" strike="noStrike" spc="-1" dirty="0">
                <a:solidFill>
                  <a:srgbClr val="2A6099"/>
                </a:solidFill>
                <a:uFillTx/>
                <a:latin typeface="Arial"/>
                <a:ea typeface="DejaVu Sans"/>
              </a:rPr>
              <a:t>Line of Effort:</a:t>
            </a:r>
            <a:r>
              <a:rPr lang="en-US" sz="1200" b="0" strike="noStrike" spc="-1" dirty="0">
                <a:solidFill>
                  <a:srgbClr val="2A6099"/>
                </a:solidFill>
                <a:latin typeface="Arial"/>
                <a:ea typeface="DejaVu Sans"/>
              </a:rPr>
              <a:t> </a:t>
            </a:r>
            <a:r>
              <a:rPr lang="en-US" sz="1200" b="0" strike="noStrike" spc="-1" dirty="0">
                <a:solidFill>
                  <a:srgbClr val="000000"/>
                </a:solidFill>
                <a:latin typeface="Arial"/>
                <a:ea typeface="DejaVu Sans"/>
              </a:rPr>
              <a:t>Review/Search use of custom scripts to search and collect data. Also use of search from </a:t>
            </a:r>
            <a:r>
              <a:rPr lang="en-US" sz="1200" b="0" strike="noStrike" spc="-1" dirty="0" err="1">
                <a:solidFill>
                  <a:srgbClr val="000000"/>
                </a:solidFill>
                <a:latin typeface="Arial"/>
                <a:ea typeface="DejaVu Sans"/>
              </a:rPr>
              <a:t>cmd</a:t>
            </a:r>
            <a:r>
              <a:rPr lang="en-US" sz="1200" b="0" strike="noStrike" spc="-1" dirty="0">
                <a:solidFill>
                  <a:srgbClr val="000000"/>
                </a:solidFill>
                <a:latin typeface="Arial"/>
                <a:ea typeface="DejaVu Sans"/>
              </a:rPr>
              <a:t> line. Collected data is staged at a central location prior to exfiltration.  Data is compressed or encrypted. Review/Search use of se of email, </a:t>
            </a:r>
            <a:r>
              <a:rPr lang="en-US" sz="1200" b="0" strike="noStrike" spc="-1" dirty="0" err="1">
                <a:solidFill>
                  <a:srgbClr val="000000"/>
                </a:solidFill>
                <a:latin typeface="Arial"/>
                <a:ea typeface="DejaVu Sans"/>
              </a:rPr>
              <a:t>keyloggers</a:t>
            </a:r>
            <a:r>
              <a:rPr lang="en-US" sz="1200" b="0" strike="noStrike" spc="-1" dirty="0">
                <a:solidFill>
                  <a:srgbClr val="000000"/>
                </a:solidFill>
                <a:latin typeface="Arial"/>
                <a:ea typeface="DejaVu Sans"/>
              </a:rPr>
              <a:t>, and screen capture.</a:t>
            </a:r>
            <a:endParaRPr lang="en-US" sz="1200" b="0" strike="noStrike" spc="-1" dirty="0">
              <a:latin typeface="Arial"/>
            </a:endParaRPr>
          </a:p>
          <a:p>
            <a:pPr>
              <a:lnSpc>
                <a:spcPct val="100000"/>
              </a:lnSpc>
            </a:pPr>
            <a:endParaRPr lang="en-US" sz="1200" b="0" strike="noStrike" spc="-1" dirty="0">
              <a:latin typeface="Arial"/>
            </a:endParaRPr>
          </a:p>
          <a:p>
            <a:pPr>
              <a:lnSpc>
                <a:spcPct val="100000"/>
              </a:lnSpc>
            </a:pPr>
            <a:r>
              <a:rPr lang="en-US" sz="1200" b="1" strike="noStrike" spc="-1" dirty="0">
                <a:solidFill>
                  <a:srgbClr val="000000"/>
                </a:solidFill>
                <a:latin typeface="Arial"/>
                <a:ea typeface="DejaVu Sans"/>
              </a:rPr>
              <a:t>           </a:t>
            </a:r>
            <a:r>
              <a:rPr lang="en-US" sz="1200" b="1" spc="-1" dirty="0" smtClean="0">
                <a:solidFill>
                  <a:srgbClr val="000000"/>
                </a:solidFill>
                <a:latin typeface="Arial"/>
                <a:ea typeface="DejaVu Sans"/>
              </a:rPr>
              <a:t>09</a:t>
            </a:r>
            <a:r>
              <a:rPr lang="en-US" sz="1200" b="1" strike="noStrike" spc="-1" dirty="0" smtClean="0">
                <a:solidFill>
                  <a:srgbClr val="000000"/>
                </a:solidFill>
                <a:latin typeface="Arial"/>
                <a:ea typeface="DejaVu Sans"/>
              </a:rPr>
              <a:t>-EXFILTRATION</a:t>
            </a:r>
            <a:r>
              <a:rPr lang="en-US" sz="1200" b="1" strike="noStrike" spc="-1" dirty="0">
                <a:solidFill>
                  <a:srgbClr val="000000"/>
                </a:solidFill>
                <a:latin typeface="Arial"/>
                <a:ea typeface="DejaVu Sans"/>
              </a:rPr>
              <a:t>:</a:t>
            </a:r>
            <a:endParaRPr lang="en-US" sz="1200" b="0" strike="noStrike" spc="-1" dirty="0">
              <a:latin typeface="Arial"/>
            </a:endParaRPr>
          </a:p>
          <a:p>
            <a:pPr marL="216000" indent="-212400">
              <a:lnSpc>
                <a:spcPct val="100000"/>
              </a:lnSpc>
              <a:buClr>
                <a:srgbClr val="000000"/>
              </a:buClr>
              <a:buFont typeface="Wingdings" charset="2"/>
              <a:buChar char=""/>
            </a:pPr>
            <a:r>
              <a:rPr lang="en-US" sz="1200" b="1" u="sng" strike="noStrike" spc="-1" dirty="0">
                <a:solidFill>
                  <a:srgbClr val="00A933"/>
                </a:solidFill>
                <a:uFillTx/>
                <a:latin typeface="Arial"/>
                <a:ea typeface="DejaVu Sans"/>
              </a:rPr>
              <a:t>Adversary MLCOA</a:t>
            </a:r>
            <a:r>
              <a:rPr lang="en-US" sz="1200" b="0" u="sng" strike="noStrike" spc="-1" dirty="0">
                <a:solidFill>
                  <a:srgbClr val="00A933"/>
                </a:solidFill>
                <a:uFillTx/>
                <a:latin typeface="Arial"/>
                <a:ea typeface="DejaVu Sans"/>
              </a:rPr>
              <a:t>:</a:t>
            </a:r>
            <a:r>
              <a:rPr lang="en-US" sz="1200" b="0" strike="noStrike" spc="-1" dirty="0">
                <a:solidFill>
                  <a:srgbClr val="00A933"/>
                </a:solidFill>
                <a:latin typeface="Arial"/>
                <a:ea typeface="DejaVu Sans"/>
              </a:rPr>
              <a:t> APT 82 may employ data encoding and compression prior to </a:t>
            </a:r>
            <a:r>
              <a:rPr lang="en-US" sz="1200" b="1" strike="noStrike" spc="-1" dirty="0">
                <a:solidFill>
                  <a:srgbClr val="00A933"/>
                </a:solidFill>
                <a:latin typeface="Arial"/>
                <a:ea typeface="DejaVu Sans"/>
              </a:rPr>
              <a:t>exfiltration</a:t>
            </a:r>
            <a:r>
              <a:rPr lang="en-US" sz="1200" b="0" strike="noStrike" spc="-1" dirty="0">
                <a:solidFill>
                  <a:srgbClr val="00A933"/>
                </a:solidFill>
                <a:latin typeface="Arial"/>
                <a:ea typeface="DejaVu Sans"/>
              </a:rPr>
              <a:t>.</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u="sng" strike="noStrike" spc="-1" dirty="0">
                <a:solidFill>
                  <a:srgbClr val="2A6099"/>
                </a:solidFill>
                <a:uFillTx/>
                <a:latin typeface="Arial"/>
                <a:ea typeface="DejaVu Sans"/>
              </a:rPr>
              <a:t>Line of Effort:</a:t>
            </a:r>
            <a:r>
              <a:rPr lang="en-US" sz="1200" b="0" strike="noStrike" spc="-1" dirty="0">
                <a:solidFill>
                  <a:srgbClr val="2A6099"/>
                </a:solidFill>
                <a:latin typeface="Arial"/>
                <a:ea typeface="DejaVu Sans"/>
              </a:rPr>
              <a:t> </a:t>
            </a:r>
            <a:r>
              <a:rPr lang="en-US" sz="1200" b="0" strike="noStrike" spc="-1" dirty="0">
                <a:solidFill>
                  <a:srgbClr val="000000"/>
                </a:solidFill>
                <a:latin typeface="Arial"/>
                <a:ea typeface="DejaVu Sans"/>
              </a:rPr>
              <a:t>Review/Search use of 7zip, RAR, ZIP, </a:t>
            </a:r>
            <a:r>
              <a:rPr lang="en-US" sz="1200" b="0" strike="noStrike" spc="-1" dirty="0" err="1">
                <a:solidFill>
                  <a:srgbClr val="000000"/>
                </a:solidFill>
                <a:latin typeface="Arial"/>
                <a:ea typeface="DejaVu Sans"/>
              </a:rPr>
              <a:t>zlib</a:t>
            </a:r>
            <a:r>
              <a:rPr lang="en-US" sz="1200" b="0" strike="noStrike" spc="-1" dirty="0">
                <a:solidFill>
                  <a:srgbClr val="000000"/>
                </a:solidFill>
                <a:latin typeface="Arial"/>
                <a:ea typeface="DejaVu Sans"/>
              </a:rPr>
              <a:t> to compress files prior to </a:t>
            </a:r>
            <a:r>
              <a:rPr lang="en-US" sz="1200" b="1" strike="noStrike" spc="-1" dirty="0">
                <a:solidFill>
                  <a:srgbClr val="000000"/>
                </a:solidFill>
                <a:latin typeface="Arial"/>
                <a:ea typeface="DejaVu Sans"/>
              </a:rPr>
              <a:t>exfiltration</a:t>
            </a:r>
            <a:r>
              <a:rPr lang="en-US" sz="1200" b="0" strike="noStrike" spc="-1" dirty="0">
                <a:solidFill>
                  <a:srgbClr val="000000"/>
                </a:solidFill>
                <a:latin typeface="Arial"/>
                <a:ea typeface="DejaVu Sans"/>
              </a:rPr>
              <a:t>.</a:t>
            </a:r>
            <a:endParaRPr lang="en-US" sz="1200" b="0" strike="noStrike" spc="-1" dirty="0">
              <a:latin typeface="Arial"/>
            </a:endParaRPr>
          </a:p>
          <a:p>
            <a:pPr>
              <a:lnSpc>
                <a:spcPct val="100000"/>
              </a:lnSpc>
            </a:pPr>
            <a:endParaRPr lang="en-US" sz="1200" b="0" strike="noStrike" spc="-1" dirty="0">
              <a:latin typeface="Arial"/>
            </a:endParaRPr>
          </a:p>
          <a:p>
            <a:pPr>
              <a:lnSpc>
                <a:spcPct val="100000"/>
              </a:lnSpc>
            </a:pPr>
            <a:r>
              <a:rPr lang="en-US" sz="1200" b="1" strike="noStrike" spc="-1" dirty="0">
                <a:solidFill>
                  <a:srgbClr val="000000"/>
                </a:solidFill>
                <a:latin typeface="Arial"/>
                <a:ea typeface="DejaVu Sans"/>
              </a:rPr>
              <a:t>           </a:t>
            </a:r>
            <a:r>
              <a:rPr lang="en-US" sz="1200" b="1" strike="noStrike" spc="-1" dirty="0" smtClean="0">
                <a:solidFill>
                  <a:srgbClr val="000000"/>
                </a:solidFill>
                <a:latin typeface="Arial"/>
                <a:ea typeface="DejaVu Sans"/>
              </a:rPr>
              <a:t>10-COMMAND </a:t>
            </a:r>
            <a:r>
              <a:rPr lang="en-US" sz="1200" b="1" strike="noStrike" spc="-1" dirty="0">
                <a:solidFill>
                  <a:srgbClr val="000000"/>
                </a:solidFill>
                <a:latin typeface="Arial"/>
                <a:ea typeface="DejaVu Sans"/>
              </a:rPr>
              <a:t>&amp; CONTROL:</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u="sng" strike="noStrike" spc="-1" dirty="0">
                <a:solidFill>
                  <a:srgbClr val="00A933"/>
                </a:solidFill>
                <a:uFillTx/>
                <a:latin typeface="Arial"/>
                <a:ea typeface="DejaVu Sans"/>
              </a:rPr>
              <a:t>Adversary MLCOA:</a:t>
            </a:r>
            <a:r>
              <a:rPr lang="en-US" sz="1200" b="0" strike="noStrike" spc="-1" dirty="0">
                <a:solidFill>
                  <a:srgbClr val="00A933"/>
                </a:solidFill>
                <a:latin typeface="Arial"/>
                <a:ea typeface="DejaVu Sans"/>
              </a:rPr>
              <a:t> Aggressors may employ Connection Proxy, Custom Cryptographic Protocol, Data Obfuscation, Standard Application Layer Protocol.</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u="sng" strike="noStrike" spc="-1" dirty="0">
                <a:solidFill>
                  <a:srgbClr val="2A6099"/>
                </a:solidFill>
                <a:uFillTx/>
                <a:latin typeface="Arial"/>
                <a:ea typeface="DejaVu Sans"/>
              </a:rPr>
              <a:t>Line of Effort:</a:t>
            </a:r>
            <a:r>
              <a:rPr lang="en-US" sz="1200" b="0" strike="noStrike" spc="-1" dirty="0">
                <a:solidFill>
                  <a:srgbClr val="2A6099"/>
                </a:solidFill>
                <a:latin typeface="Arial"/>
                <a:ea typeface="DejaVu Sans"/>
              </a:rPr>
              <a:t> </a:t>
            </a:r>
            <a:r>
              <a:rPr lang="en-US" sz="1200" b="0" strike="noStrike" spc="-1" dirty="0">
                <a:solidFill>
                  <a:srgbClr val="000000"/>
                </a:solidFill>
                <a:latin typeface="Arial"/>
                <a:ea typeface="DejaVu Sans"/>
              </a:rPr>
              <a:t>Review/Search Traffic redirection through Proxies or Port Redirection (HTRAN, </a:t>
            </a:r>
            <a:r>
              <a:rPr lang="en-US" sz="1200" b="0" strike="noStrike" spc="-1" dirty="0" err="1">
                <a:solidFill>
                  <a:srgbClr val="000000"/>
                </a:solidFill>
                <a:latin typeface="Arial"/>
                <a:ea typeface="DejaVu Sans"/>
              </a:rPr>
              <a:t>ZXProxy</a:t>
            </a:r>
            <a:r>
              <a:rPr lang="en-US" sz="1200" b="0" strike="noStrike" spc="-1" dirty="0">
                <a:solidFill>
                  <a:srgbClr val="000000"/>
                </a:solidFill>
                <a:latin typeface="Arial"/>
                <a:ea typeface="DejaVu Sans"/>
              </a:rPr>
              <a:t>, </a:t>
            </a:r>
            <a:r>
              <a:rPr lang="en-US" sz="1200" b="0" strike="noStrike" spc="-1" dirty="0" err="1">
                <a:solidFill>
                  <a:srgbClr val="000000"/>
                </a:solidFill>
                <a:latin typeface="Arial"/>
                <a:ea typeface="DejaVu Sans"/>
              </a:rPr>
              <a:t>ZXPortMap</a:t>
            </a:r>
            <a:r>
              <a:rPr lang="en-US" sz="1200" b="0" strike="noStrike" spc="-1" dirty="0">
                <a:solidFill>
                  <a:srgbClr val="000000"/>
                </a:solidFill>
                <a:latin typeface="Arial"/>
                <a:ea typeface="DejaVu Sans"/>
              </a:rPr>
              <a:t>. XOR-</a:t>
            </a:r>
            <a:r>
              <a:rPr lang="en-US" sz="1200" b="0" strike="noStrike" spc="-1" dirty="0" err="1">
                <a:solidFill>
                  <a:srgbClr val="000000"/>
                </a:solidFill>
                <a:latin typeface="Arial"/>
                <a:ea typeface="DejaVu Sans"/>
              </a:rPr>
              <a:t>ing</a:t>
            </a:r>
            <a:r>
              <a:rPr lang="en-US" sz="1200" b="0" strike="noStrike" spc="-1" dirty="0">
                <a:solidFill>
                  <a:srgbClr val="000000"/>
                </a:solidFill>
                <a:latin typeface="Arial"/>
                <a:ea typeface="DejaVu Sans"/>
              </a:rPr>
              <a:t> plaintext to hide CC traffic. Also adding ‘Junk Data’ to communications hides, but does not encrypt. Communicate through application layer traffic (HTTP, HTTPS, SMTP, DNS) to avoid detection by blending in with existing traffic.</a:t>
            </a:r>
            <a:endParaRPr lang="en-US" sz="1200" b="0" strike="noStrike" spc="-1" dirty="0">
              <a:latin typeface="Arial"/>
            </a:endParaRPr>
          </a:p>
        </p:txBody>
      </p:sp>
      <p:sp>
        <p:nvSpPr>
          <p:cNvPr id="354" name="CustomShape 3"/>
          <p:cNvSpPr/>
          <p:nvPr/>
        </p:nvSpPr>
        <p:spPr>
          <a:xfrm>
            <a:off x="10149840" y="6675120"/>
            <a:ext cx="1461240" cy="17532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sp>
      <p:sp>
        <p:nvSpPr>
          <p:cNvPr id="355" name="CustomShape 4"/>
          <p:cNvSpPr/>
          <p:nvPr/>
        </p:nvSpPr>
        <p:spPr>
          <a:xfrm>
            <a:off x="1188720" y="0"/>
            <a:ext cx="2648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Arial"/>
                <a:ea typeface="DejaVu Sans"/>
              </a:rPr>
              <a:t>As of: 20191004:0800</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CustomShape 1"/>
          <p:cNvSpPr/>
          <p:nvPr/>
        </p:nvSpPr>
        <p:spPr>
          <a:xfrm>
            <a:off x="1582920" y="227160"/>
            <a:ext cx="9019080" cy="53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3600" b="1" strike="noStrike" spc="-1">
                <a:solidFill>
                  <a:srgbClr val="000000"/>
                </a:solidFill>
                <a:latin typeface="Arial"/>
                <a:ea typeface="DejaVu Sans"/>
              </a:rPr>
              <a:t>SITREP</a:t>
            </a:r>
            <a:endParaRPr lang="en-US" sz="3600" b="0" strike="noStrike" spc="-1">
              <a:latin typeface="Arial"/>
            </a:endParaRPr>
          </a:p>
        </p:txBody>
      </p:sp>
      <p:sp>
        <p:nvSpPr>
          <p:cNvPr id="357" name="CustomShape 2"/>
          <p:cNvSpPr/>
          <p:nvPr/>
        </p:nvSpPr>
        <p:spPr>
          <a:xfrm>
            <a:off x="7673040" y="951120"/>
            <a:ext cx="3939120" cy="420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1" strike="noStrike" spc="-1">
                <a:solidFill>
                  <a:srgbClr val="000000"/>
                </a:solidFill>
                <a:latin typeface="Arial"/>
                <a:ea typeface="DejaVu Sans"/>
              </a:rPr>
              <a:t>Intel:</a:t>
            </a:r>
            <a:endParaRPr lang="en-US" sz="1000" b="0" strike="noStrike" spc="-1">
              <a:latin typeface="Arial"/>
            </a:endParaRPr>
          </a:p>
          <a:p>
            <a:pPr marL="216000" indent="-211680">
              <a:lnSpc>
                <a:spcPct val="100000"/>
              </a:lnSpc>
              <a:buClr>
                <a:srgbClr val="000000"/>
              </a:buClr>
              <a:buSzPct val="55000"/>
              <a:buFont typeface="Wingdings" charset="2"/>
              <a:buChar char=""/>
            </a:pPr>
            <a:r>
              <a:rPr lang="en-US" sz="1000" b="0" strike="noStrike" spc="-1">
                <a:solidFill>
                  <a:srgbClr val="000000"/>
                </a:solidFill>
                <a:latin typeface="Arial"/>
                <a:ea typeface="DejaVu Sans"/>
              </a:rPr>
              <a:t>20191001:0830 – Initial reports indicate Russian APTs implant beaconing beachheads &amp; other malware.</a:t>
            </a:r>
            <a:endParaRPr lang="en-US" sz="1000" b="0" strike="noStrike" spc="-1">
              <a:latin typeface="Arial"/>
            </a:endParaRPr>
          </a:p>
          <a:p>
            <a:pPr marL="216000" indent="-211680">
              <a:lnSpc>
                <a:spcPct val="100000"/>
              </a:lnSpc>
              <a:buClr>
                <a:srgbClr val="000000"/>
              </a:buClr>
              <a:buSzPct val="55000"/>
              <a:buFont typeface="Wingdings" charset="2"/>
              <a:buChar char=""/>
            </a:pPr>
            <a:r>
              <a:rPr lang="en-US" sz="1000" b="0" strike="noStrike" spc="-1">
                <a:solidFill>
                  <a:srgbClr val="000000"/>
                </a:solidFill>
                <a:latin typeface="Arial"/>
                <a:ea typeface="DejaVu Sans"/>
              </a:rPr>
              <a:t>20191002:1103 – User reports finance workstation constantly rebooting</a:t>
            </a:r>
            <a:endParaRPr lang="en-US" sz="1000" b="0" strike="noStrike" spc="-1">
              <a:latin typeface="Arial"/>
            </a:endParaRPr>
          </a:p>
          <a:p>
            <a:pPr>
              <a:lnSpc>
                <a:spcPct val="100000"/>
              </a:lnSpc>
            </a:pPr>
            <a:endParaRPr lang="en-US" sz="1000" b="0" strike="noStrike" spc="-1">
              <a:latin typeface="Arial"/>
            </a:endParaRPr>
          </a:p>
          <a:p>
            <a:pPr>
              <a:lnSpc>
                <a:spcPct val="100000"/>
              </a:lnSpc>
            </a:pPr>
            <a:r>
              <a:rPr lang="en-US" sz="1000" b="1" strike="noStrike" spc="-1">
                <a:solidFill>
                  <a:srgbClr val="000000"/>
                </a:solidFill>
                <a:latin typeface="Arial"/>
                <a:ea typeface="DejaVu Sans"/>
              </a:rPr>
              <a:t>Concern:</a:t>
            </a:r>
            <a:endParaRPr lang="en-US" sz="1000" b="0" strike="noStrike" spc="-1">
              <a:latin typeface="Arial"/>
            </a:endParaRPr>
          </a:p>
          <a:p>
            <a:pPr marL="216000" indent="-211680">
              <a:lnSpc>
                <a:spcPct val="100000"/>
              </a:lnSpc>
              <a:buClr>
                <a:srgbClr val="000000"/>
              </a:buClr>
              <a:buSzPct val="55000"/>
              <a:buFont typeface="Wingdings" charset="2"/>
              <a:buChar char=""/>
            </a:pPr>
            <a:r>
              <a:rPr lang="en-US" sz="1000" b="0" strike="noStrike" spc="-1">
                <a:solidFill>
                  <a:srgbClr val="000000"/>
                </a:solidFill>
                <a:latin typeface="Arial"/>
                <a:ea typeface="DejaVu Sans"/>
              </a:rPr>
              <a:t>Adversary may have completed Initial Acces and  Execution , and is now trying to establish Command &amp; Control.</a:t>
            </a:r>
            <a:endParaRPr lang="en-US" sz="1000" b="0" strike="noStrike" spc="-1">
              <a:latin typeface="Arial"/>
            </a:endParaRPr>
          </a:p>
          <a:p>
            <a:pPr>
              <a:lnSpc>
                <a:spcPct val="100000"/>
              </a:lnSpc>
            </a:pPr>
            <a:endParaRPr lang="en-US" sz="1000" b="0" strike="noStrike" spc="-1">
              <a:latin typeface="Arial"/>
            </a:endParaRPr>
          </a:p>
          <a:p>
            <a:pPr>
              <a:lnSpc>
                <a:spcPct val="100000"/>
              </a:lnSpc>
            </a:pPr>
            <a:r>
              <a:rPr lang="en-US" sz="1000" b="1" strike="noStrike" spc="-1">
                <a:solidFill>
                  <a:srgbClr val="000000"/>
                </a:solidFill>
                <a:latin typeface="Arial"/>
                <a:ea typeface="DejaVu Sans"/>
              </a:rPr>
              <a:t>Adversary MLCOA:</a:t>
            </a:r>
            <a:endParaRPr lang="en-US" sz="1000" b="0" strike="noStrike" spc="-1">
              <a:latin typeface="Arial"/>
            </a:endParaRPr>
          </a:p>
          <a:p>
            <a:pPr marL="216000" indent="-211680">
              <a:lnSpc>
                <a:spcPct val="100000"/>
              </a:lnSpc>
              <a:buClr>
                <a:srgbClr val="000000"/>
              </a:buClr>
              <a:buSzPct val="55000"/>
              <a:buFont typeface="Wingdings" charset="2"/>
              <a:buChar char=""/>
            </a:pPr>
            <a:r>
              <a:rPr lang="en-US" sz="1000" b="0" strike="noStrike" spc="-1">
                <a:solidFill>
                  <a:srgbClr val="000000"/>
                </a:solidFill>
                <a:latin typeface="Arial"/>
                <a:ea typeface="DejaVu Sans"/>
              </a:rPr>
              <a:t>Will establish C2, privilege escalation and Lateral movement.</a:t>
            </a:r>
            <a:endParaRPr lang="en-US" sz="1000" b="0" strike="noStrike" spc="-1">
              <a:latin typeface="Arial"/>
            </a:endParaRPr>
          </a:p>
          <a:p>
            <a:pPr>
              <a:lnSpc>
                <a:spcPct val="100000"/>
              </a:lnSpc>
            </a:pPr>
            <a:endParaRPr lang="en-US" sz="1000" b="0" strike="noStrike" spc="-1">
              <a:latin typeface="Arial"/>
            </a:endParaRPr>
          </a:p>
          <a:p>
            <a:pPr>
              <a:lnSpc>
                <a:spcPct val="100000"/>
              </a:lnSpc>
            </a:pPr>
            <a:r>
              <a:rPr lang="en-US" sz="1000" b="1" strike="noStrike" spc="-1">
                <a:solidFill>
                  <a:srgbClr val="000000"/>
                </a:solidFill>
                <a:latin typeface="Arial"/>
                <a:ea typeface="DejaVu Sans"/>
              </a:rPr>
              <a:t>Line of Effort:</a:t>
            </a:r>
            <a:endParaRPr lang="en-US" sz="1000" b="0" strike="noStrike" spc="-1">
              <a:latin typeface="Arial"/>
            </a:endParaRPr>
          </a:p>
          <a:p>
            <a:pPr marL="216000" indent="-211680">
              <a:lnSpc>
                <a:spcPct val="100000"/>
              </a:lnSpc>
              <a:buClr>
                <a:srgbClr val="000000"/>
              </a:buClr>
              <a:buSzPct val="55000"/>
              <a:buFont typeface="Wingdings" charset="2"/>
              <a:buChar char=""/>
            </a:pPr>
            <a:r>
              <a:rPr lang="en-US" sz="1000" b="0" strike="noStrike" spc="-1">
                <a:solidFill>
                  <a:srgbClr val="000000"/>
                </a:solidFill>
                <a:latin typeface="Arial"/>
                <a:ea typeface="DejaVu Sans"/>
              </a:rPr>
              <a:t>Review/Search Download Histories and Browser Histories.</a:t>
            </a:r>
            <a:endParaRPr lang="en-US" sz="1000" b="0" strike="noStrike" spc="-1">
              <a:latin typeface="Arial"/>
            </a:endParaRPr>
          </a:p>
          <a:p>
            <a:pPr marL="216000" indent="-211680">
              <a:lnSpc>
                <a:spcPct val="100000"/>
              </a:lnSpc>
              <a:buClr>
                <a:srgbClr val="000000"/>
              </a:buClr>
              <a:buSzPct val="55000"/>
              <a:buFont typeface="Wingdings" charset="2"/>
              <a:buChar char=""/>
            </a:pPr>
            <a:r>
              <a:rPr lang="en-US" sz="1000" b="0" strike="noStrike" spc="-1">
                <a:solidFill>
                  <a:srgbClr val="000000"/>
                </a:solidFill>
                <a:latin typeface="Arial"/>
                <a:ea typeface="DejaVu Sans"/>
              </a:rPr>
              <a:t>Review/Search program execution of Scripts, PowerShell, Windows System files (misspelled).</a:t>
            </a:r>
            <a:endParaRPr lang="en-US" sz="1000" b="0" strike="noStrike" spc="-1">
              <a:latin typeface="Arial"/>
            </a:endParaRPr>
          </a:p>
          <a:p>
            <a:pPr marL="216000" indent="-211680">
              <a:lnSpc>
                <a:spcPct val="100000"/>
              </a:lnSpc>
              <a:buClr>
                <a:srgbClr val="000000"/>
              </a:buClr>
              <a:buSzPct val="55000"/>
              <a:buFont typeface="Wingdings" charset="2"/>
              <a:buChar char=""/>
            </a:pPr>
            <a:r>
              <a:rPr lang="en-US" sz="1000" b="0" strike="noStrike" spc="-1">
                <a:solidFill>
                  <a:srgbClr val="000000"/>
                </a:solidFill>
                <a:latin typeface="Arial"/>
                <a:ea typeface="DejaVu Sans"/>
              </a:rPr>
              <a:t>Review/Search Traffic redirection through Proxies or Port Redirection (HTRAN, ZXProxy, ZXPortMap. XOR-ing plaintext to hide CC traffic. Also adding ‘Junk Data’ to communications hides, but does not encrypt. Communicate through application layer traffic (HTTP, HTTPS, SMTP, DNS) to avoid detection by blending in with existing traffic.</a:t>
            </a:r>
            <a:endParaRPr lang="en-US" sz="1000" b="0" strike="noStrike" spc="-1">
              <a:latin typeface="Arial"/>
            </a:endParaRPr>
          </a:p>
          <a:p>
            <a:pPr>
              <a:lnSpc>
                <a:spcPct val="100000"/>
              </a:lnSpc>
            </a:pPr>
            <a:endParaRPr lang="en-US" sz="1000" b="0" strike="noStrike" spc="-1">
              <a:latin typeface="Arial"/>
            </a:endParaRPr>
          </a:p>
          <a:p>
            <a:pPr>
              <a:lnSpc>
                <a:spcPct val="100000"/>
              </a:lnSpc>
            </a:pPr>
            <a:endParaRPr lang="en-US" sz="1000" b="0" strike="noStrike" spc="-1">
              <a:latin typeface="Arial"/>
            </a:endParaRPr>
          </a:p>
          <a:p>
            <a:pPr>
              <a:lnSpc>
                <a:spcPct val="100000"/>
              </a:lnSpc>
            </a:pPr>
            <a:endParaRPr lang="en-US" sz="1000" b="0" strike="noStrike" spc="-1">
              <a:latin typeface="Arial"/>
            </a:endParaRPr>
          </a:p>
          <a:p>
            <a:pPr>
              <a:lnSpc>
                <a:spcPct val="100000"/>
              </a:lnSpc>
            </a:pPr>
            <a:endParaRPr lang="en-US" sz="1000" b="0" strike="noStrike" spc="-1">
              <a:latin typeface="Arial"/>
            </a:endParaRPr>
          </a:p>
        </p:txBody>
      </p:sp>
      <p:sp>
        <p:nvSpPr>
          <p:cNvPr id="358" name="CustomShape 3"/>
          <p:cNvSpPr/>
          <p:nvPr/>
        </p:nvSpPr>
        <p:spPr>
          <a:xfrm>
            <a:off x="1005840" y="4709520"/>
            <a:ext cx="1710000" cy="619920"/>
          </a:xfrm>
          <a:custGeom>
            <a:avLst/>
            <a:gdLst/>
            <a:ahLst/>
            <a:cxnLst/>
            <a:rect l="l" t="t" r="r" b="b"/>
            <a:pathLst>
              <a:path w="4769" h="1741">
                <a:moveTo>
                  <a:pt x="0" y="0"/>
                </a:moveTo>
                <a:lnTo>
                  <a:pt x="3687" y="0"/>
                </a:lnTo>
                <a:lnTo>
                  <a:pt x="4768" y="870"/>
                </a:lnTo>
                <a:lnTo>
                  <a:pt x="3687" y="1740"/>
                </a:lnTo>
                <a:lnTo>
                  <a:pt x="0" y="1740"/>
                </a:lnTo>
                <a:lnTo>
                  <a:pt x="1081" y="870"/>
                </a:lnTo>
                <a:lnTo>
                  <a:pt x="0" y="0"/>
                </a:lnTo>
              </a:path>
            </a:pathLst>
          </a:custGeom>
          <a:solidFill>
            <a:srgbClr val="E8F2A1"/>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200" b="0" strike="noStrike" spc="-1">
                <a:solidFill>
                  <a:srgbClr val="FFFFFF"/>
                </a:solidFill>
                <a:latin typeface="Arial"/>
                <a:ea typeface="DejaVu Sans"/>
              </a:rPr>
              <a:t>       </a:t>
            </a:r>
            <a:r>
              <a:rPr lang="en-US" sz="1200" b="0" strike="noStrike" spc="-1">
                <a:solidFill>
                  <a:srgbClr val="000000"/>
                </a:solidFill>
                <a:latin typeface="Arial"/>
                <a:ea typeface="DejaVu Sans"/>
              </a:rPr>
              <a:t>Reconnaissance</a:t>
            </a:r>
            <a:endParaRPr lang="en-US" sz="1200" b="0" strike="noStrike" spc="-1">
              <a:latin typeface="Arial"/>
            </a:endParaRPr>
          </a:p>
        </p:txBody>
      </p:sp>
      <p:sp>
        <p:nvSpPr>
          <p:cNvPr id="359" name="CustomShape 4"/>
          <p:cNvSpPr/>
          <p:nvPr/>
        </p:nvSpPr>
        <p:spPr>
          <a:xfrm>
            <a:off x="2411640" y="4709520"/>
            <a:ext cx="1710720" cy="619920"/>
          </a:xfrm>
          <a:custGeom>
            <a:avLst/>
            <a:gdLst/>
            <a:ahLst/>
            <a:cxnLst/>
            <a:rect l="l" t="t" r="r" b="b"/>
            <a:pathLst>
              <a:path w="4771" h="1741">
                <a:moveTo>
                  <a:pt x="0" y="0"/>
                </a:moveTo>
                <a:lnTo>
                  <a:pt x="3690" y="0"/>
                </a:lnTo>
                <a:lnTo>
                  <a:pt x="4770" y="870"/>
                </a:lnTo>
                <a:lnTo>
                  <a:pt x="3690" y="1740"/>
                </a:lnTo>
                <a:lnTo>
                  <a:pt x="0" y="1740"/>
                </a:lnTo>
                <a:lnTo>
                  <a:pt x="1079" y="870"/>
                </a:lnTo>
                <a:lnTo>
                  <a:pt x="0" y="0"/>
                </a:lnTo>
              </a:path>
            </a:pathLst>
          </a:custGeom>
          <a:solidFill>
            <a:srgbClr val="00A933"/>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200" b="0" strike="noStrike" spc="-1">
                <a:solidFill>
                  <a:srgbClr val="FFFFFF"/>
                </a:solidFill>
                <a:latin typeface="Arial"/>
                <a:ea typeface="DejaVu Sans"/>
              </a:rPr>
              <a:t>      Weaponization</a:t>
            </a:r>
            <a:endParaRPr lang="en-US" sz="1200" b="0" strike="noStrike" spc="-1">
              <a:latin typeface="Arial"/>
            </a:endParaRPr>
          </a:p>
        </p:txBody>
      </p:sp>
      <p:sp>
        <p:nvSpPr>
          <p:cNvPr id="360" name="CustomShape 5"/>
          <p:cNvSpPr/>
          <p:nvPr/>
        </p:nvSpPr>
        <p:spPr>
          <a:xfrm>
            <a:off x="3817800" y="4709520"/>
            <a:ext cx="1710000" cy="619920"/>
          </a:xfrm>
          <a:custGeom>
            <a:avLst/>
            <a:gdLst/>
            <a:ahLst/>
            <a:cxnLst/>
            <a:rect l="l" t="t" r="r" b="b"/>
            <a:pathLst>
              <a:path w="4769" h="1741">
                <a:moveTo>
                  <a:pt x="0" y="0"/>
                </a:moveTo>
                <a:lnTo>
                  <a:pt x="3687" y="0"/>
                </a:lnTo>
                <a:lnTo>
                  <a:pt x="4768" y="870"/>
                </a:lnTo>
                <a:lnTo>
                  <a:pt x="3687" y="1740"/>
                </a:lnTo>
                <a:lnTo>
                  <a:pt x="0" y="1740"/>
                </a:lnTo>
                <a:lnTo>
                  <a:pt x="1081" y="870"/>
                </a:lnTo>
                <a:lnTo>
                  <a:pt x="0" y="0"/>
                </a:lnTo>
              </a:path>
            </a:pathLst>
          </a:custGeom>
          <a:solidFill>
            <a:srgbClr val="81ACA6"/>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200" b="0" strike="noStrike" spc="-1">
                <a:solidFill>
                  <a:srgbClr val="FFFFFF"/>
                </a:solidFill>
                <a:latin typeface="Arial"/>
                <a:ea typeface="DejaVu Sans"/>
              </a:rPr>
              <a:t> </a:t>
            </a:r>
            <a:r>
              <a:rPr lang="en-US" sz="1200" b="0" strike="noStrike" spc="-1">
                <a:solidFill>
                  <a:srgbClr val="000000"/>
                </a:solidFill>
                <a:latin typeface="Arial"/>
                <a:ea typeface="DejaVu Sans"/>
              </a:rPr>
              <a:t>Delivery</a:t>
            </a:r>
            <a:endParaRPr lang="en-US" sz="1200" b="0" strike="noStrike" spc="-1">
              <a:latin typeface="Arial"/>
            </a:endParaRPr>
          </a:p>
        </p:txBody>
      </p:sp>
      <p:sp>
        <p:nvSpPr>
          <p:cNvPr id="361" name="CustomShape 6"/>
          <p:cNvSpPr/>
          <p:nvPr/>
        </p:nvSpPr>
        <p:spPr>
          <a:xfrm>
            <a:off x="5223600" y="4709520"/>
            <a:ext cx="1710000" cy="619920"/>
          </a:xfrm>
          <a:custGeom>
            <a:avLst/>
            <a:gdLst/>
            <a:ahLst/>
            <a:cxnLst/>
            <a:rect l="l" t="t" r="r" b="b"/>
            <a:pathLst>
              <a:path w="4769" h="1741">
                <a:moveTo>
                  <a:pt x="0" y="0"/>
                </a:moveTo>
                <a:lnTo>
                  <a:pt x="3687" y="0"/>
                </a:lnTo>
                <a:lnTo>
                  <a:pt x="4768" y="870"/>
                </a:lnTo>
                <a:lnTo>
                  <a:pt x="3687" y="1740"/>
                </a:lnTo>
                <a:lnTo>
                  <a:pt x="0" y="1740"/>
                </a:lnTo>
                <a:lnTo>
                  <a:pt x="1081" y="870"/>
                </a:lnTo>
                <a:lnTo>
                  <a:pt x="0" y="0"/>
                </a:lnTo>
              </a:path>
            </a:pathLst>
          </a:custGeom>
          <a:solidFill>
            <a:srgbClr val="B3CAC7"/>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200" b="0" strike="noStrike" spc="-1">
                <a:solidFill>
                  <a:srgbClr val="000000"/>
                </a:solidFill>
                <a:latin typeface="Arial"/>
                <a:ea typeface="DejaVu Sans"/>
              </a:rPr>
              <a:t>    Exploitation</a:t>
            </a:r>
            <a:endParaRPr lang="en-US" sz="1200" b="0" strike="noStrike" spc="-1">
              <a:latin typeface="Arial"/>
            </a:endParaRPr>
          </a:p>
        </p:txBody>
      </p:sp>
      <p:sp>
        <p:nvSpPr>
          <p:cNvPr id="362" name="CustomShape 7"/>
          <p:cNvSpPr/>
          <p:nvPr/>
        </p:nvSpPr>
        <p:spPr>
          <a:xfrm>
            <a:off x="6629400" y="4709520"/>
            <a:ext cx="1710000" cy="619920"/>
          </a:xfrm>
          <a:custGeom>
            <a:avLst/>
            <a:gdLst/>
            <a:ahLst/>
            <a:cxnLst/>
            <a:rect l="l" t="t" r="r" b="b"/>
            <a:pathLst>
              <a:path w="4769" h="1741">
                <a:moveTo>
                  <a:pt x="0" y="0"/>
                </a:moveTo>
                <a:lnTo>
                  <a:pt x="3687" y="0"/>
                </a:lnTo>
                <a:lnTo>
                  <a:pt x="4768" y="870"/>
                </a:lnTo>
                <a:lnTo>
                  <a:pt x="3687" y="1740"/>
                </a:lnTo>
                <a:lnTo>
                  <a:pt x="0" y="1740"/>
                </a:lnTo>
                <a:lnTo>
                  <a:pt x="1081" y="870"/>
                </a:lnTo>
                <a:lnTo>
                  <a:pt x="0" y="0"/>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200" b="0" strike="noStrike" spc="-1">
                <a:solidFill>
                  <a:srgbClr val="000000"/>
                </a:solidFill>
                <a:latin typeface="Arial"/>
                <a:ea typeface="DejaVu Sans"/>
              </a:rPr>
              <a:t>    Installation</a:t>
            </a:r>
            <a:endParaRPr lang="en-US" sz="1200" b="0" strike="noStrike" spc="-1">
              <a:latin typeface="Arial"/>
            </a:endParaRPr>
          </a:p>
        </p:txBody>
      </p:sp>
      <p:sp>
        <p:nvSpPr>
          <p:cNvPr id="363" name="CustomShape 8"/>
          <p:cNvSpPr/>
          <p:nvPr/>
        </p:nvSpPr>
        <p:spPr>
          <a:xfrm>
            <a:off x="8034840" y="4709520"/>
            <a:ext cx="1710000" cy="619920"/>
          </a:xfrm>
          <a:custGeom>
            <a:avLst/>
            <a:gdLst/>
            <a:ahLst/>
            <a:cxnLst/>
            <a:rect l="l" t="t" r="r" b="b"/>
            <a:pathLst>
              <a:path w="4769" h="1741">
                <a:moveTo>
                  <a:pt x="0" y="0"/>
                </a:moveTo>
                <a:lnTo>
                  <a:pt x="3687" y="0"/>
                </a:lnTo>
                <a:lnTo>
                  <a:pt x="4768" y="870"/>
                </a:lnTo>
                <a:lnTo>
                  <a:pt x="3687" y="1740"/>
                </a:lnTo>
                <a:lnTo>
                  <a:pt x="0" y="1740"/>
                </a:lnTo>
                <a:lnTo>
                  <a:pt x="1081" y="870"/>
                </a:lnTo>
                <a:lnTo>
                  <a:pt x="0" y="0"/>
                </a:lnTo>
              </a:path>
            </a:pathLst>
          </a:custGeom>
          <a:solidFill>
            <a:srgbClr val="2A6099"/>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200" b="0" strike="noStrike" spc="-1">
                <a:solidFill>
                  <a:srgbClr val="FFFFFF"/>
                </a:solidFill>
                <a:latin typeface="Arial"/>
                <a:ea typeface="DejaVu Sans"/>
              </a:rPr>
              <a:t>Command &amp;</a:t>
            </a:r>
            <a:r>
              <a:t/>
            </a:r>
            <a:br/>
            <a:r>
              <a:rPr lang="en-US" sz="1200" b="0" strike="noStrike" spc="-1">
                <a:solidFill>
                  <a:srgbClr val="FFFFFF"/>
                </a:solidFill>
                <a:latin typeface="Arial"/>
                <a:ea typeface="DejaVu Sans"/>
              </a:rPr>
              <a:t>Control (C2)</a:t>
            </a:r>
            <a:endParaRPr lang="en-US" sz="1200" b="0" strike="noStrike" spc="-1">
              <a:latin typeface="Arial"/>
            </a:endParaRPr>
          </a:p>
        </p:txBody>
      </p:sp>
      <p:sp>
        <p:nvSpPr>
          <p:cNvPr id="364" name="CustomShape 9"/>
          <p:cNvSpPr/>
          <p:nvPr/>
        </p:nvSpPr>
        <p:spPr>
          <a:xfrm>
            <a:off x="9439560" y="4709520"/>
            <a:ext cx="1710000" cy="619920"/>
          </a:xfrm>
          <a:custGeom>
            <a:avLst/>
            <a:gdLst/>
            <a:ahLst/>
            <a:cxnLst/>
            <a:rect l="l" t="t" r="r" b="b"/>
            <a:pathLst>
              <a:path w="4769" h="1741">
                <a:moveTo>
                  <a:pt x="0" y="0"/>
                </a:moveTo>
                <a:lnTo>
                  <a:pt x="3687" y="0"/>
                </a:lnTo>
                <a:lnTo>
                  <a:pt x="4768" y="870"/>
                </a:lnTo>
                <a:lnTo>
                  <a:pt x="3687" y="1740"/>
                </a:lnTo>
                <a:lnTo>
                  <a:pt x="0" y="1740"/>
                </a:lnTo>
                <a:lnTo>
                  <a:pt x="1081" y="870"/>
                </a:lnTo>
                <a:lnTo>
                  <a:pt x="0" y="0"/>
                </a:lnTo>
              </a:path>
            </a:pathLst>
          </a:custGeom>
          <a:solidFill>
            <a:srgbClr val="6B5E9B"/>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200" b="0" strike="noStrike" spc="-1">
                <a:solidFill>
                  <a:srgbClr val="FFFFFF"/>
                </a:solidFill>
                <a:latin typeface="Arial"/>
                <a:ea typeface="DejaVu Sans"/>
              </a:rPr>
              <a:t>Actions on</a:t>
            </a:r>
            <a:endParaRPr lang="en-US" sz="1200" b="0" strike="noStrike" spc="-1">
              <a:latin typeface="Arial"/>
            </a:endParaRPr>
          </a:p>
          <a:p>
            <a:pPr algn="ctr">
              <a:lnSpc>
                <a:spcPct val="100000"/>
              </a:lnSpc>
            </a:pPr>
            <a:r>
              <a:rPr lang="en-US" sz="1200" b="0" strike="noStrike" spc="-1">
                <a:solidFill>
                  <a:srgbClr val="FFFFFF"/>
                </a:solidFill>
                <a:latin typeface="Arial"/>
                <a:ea typeface="DejaVu Sans"/>
              </a:rPr>
              <a:t>Objectives</a:t>
            </a:r>
            <a:endParaRPr lang="en-US" sz="1200" b="0" strike="noStrike" spc="-1">
              <a:latin typeface="Arial"/>
            </a:endParaRPr>
          </a:p>
        </p:txBody>
      </p:sp>
      <p:pic>
        <p:nvPicPr>
          <p:cNvPr id="365" name="Picture 364"/>
          <p:cNvPicPr/>
          <p:nvPr/>
        </p:nvPicPr>
        <p:blipFill>
          <a:blip r:embed="rId2"/>
          <a:stretch/>
        </p:blipFill>
        <p:spPr>
          <a:xfrm>
            <a:off x="1129680" y="878400"/>
            <a:ext cx="6507360" cy="3828240"/>
          </a:xfrm>
          <a:prstGeom prst="rect">
            <a:avLst/>
          </a:prstGeom>
          <a:ln>
            <a:noFill/>
          </a:ln>
        </p:spPr>
      </p:pic>
      <p:sp>
        <p:nvSpPr>
          <p:cNvPr id="366" name="CustomShape 10"/>
          <p:cNvSpPr/>
          <p:nvPr/>
        </p:nvSpPr>
        <p:spPr>
          <a:xfrm>
            <a:off x="8028720" y="0"/>
            <a:ext cx="2648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1800" b="0" strike="noStrike" spc="-1">
                <a:solidFill>
                  <a:srgbClr val="000000"/>
                </a:solidFill>
                <a:latin typeface="Arial"/>
                <a:ea typeface="DejaVu Sans"/>
              </a:rPr>
              <a:t>Day 1</a:t>
            </a:r>
            <a:endParaRPr lang="en-US" sz="1800" b="0" strike="noStrike" spc="-1">
              <a:latin typeface="Arial"/>
            </a:endParaRPr>
          </a:p>
        </p:txBody>
      </p:sp>
      <p:sp>
        <p:nvSpPr>
          <p:cNvPr id="367" name="CustomShape 11"/>
          <p:cNvSpPr/>
          <p:nvPr/>
        </p:nvSpPr>
        <p:spPr>
          <a:xfrm>
            <a:off x="10149840" y="6583680"/>
            <a:ext cx="1460880" cy="27216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sp>
      <p:sp>
        <p:nvSpPr>
          <p:cNvPr id="368" name="CustomShape 12"/>
          <p:cNvSpPr/>
          <p:nvPr/>
        </p:nvSpPr>
        <p:spPr>
          <a:xfrm>
            <a:off x="1231560" y="5419800"/>
            <a:ext cx="1131480" cy="235800"/>
          </a:xfrm>
          <a:prstGeom prst="rect">
            <a:avLst/>
          </a:prstGeom>
          <a:solidFill>
            <a:srgbClr val="FFFF00">
              <a:alpha val="58000"/>
            </a:srgbClr>
          </a:solidFill>
          <a:ln>
            <a:solidFill>
              <a:schemeClr val="tx1"/>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0000" tIns="45000" rIns="90000" bIns="45000" anchor="ctr">
            <a:noAutofit/>
          </a:bodyPr>
          <a:lstStyle/>
          <a:p>
            <a:pPr algn="ctr">
              <a:lnSpc>
                <a:spcPct val="100000"/>
              </a:lnSpc>
            </a:pPr>
            <a:r>
              <a:rPr lang="en-US" sz="800" b="1" strike="noStrike" spc="-1">
                <a:solidFill>
                  <a:srgbClr val="000000"/>
                </a:solidFill>
                <a:latin typeface="Arial"/>
                <a:ea typeface="DejaVu Sans"/>
              </a:rPr>
              <a:t>Scanning</a:t>
            </a:r>
            <a:endParaRPr lang="en-US" sz="800" b="0" strike="noStrike" spc="-1">
              <a:latin typeface="Arial"/>
            </a:endParaRPr>
          </a:p>
        </p:txBody>
      </p:sp>
      <p:sp>
        <p:nvSpPr>
          <p:cNvPr id="369" name="CustomShape 13"/>
          <p:cNvSpPr/>
          <p:nvPr/>
        </p:nvSpPr>
        <p:spPr>
          <a:xfrm>
            <a:off x="2576880" y="5419800"/>
            <a:ext cx="1140480" cy="235800"/>
          </a:xfrm>
          <a:prstGeom prst="rect">
            <a:avLst/>
          </a:prstGeom>
          <a:solidFill>
            <a:srgbClr val="FFFF00">
              <a:alpha val="58000"/>
            </a:srgbClr>
          </a:solidFill>
          <a:ln>
            <a:solidFill>
              <a:schemeClr val="tx1"/>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0000" tIns="45000" rIns="90000" bIns="45000" anchor="ctr">
            <a:noAutofit/>
          </a:bodyPr>
          <a:lstStyle/>
          <a:p>
            <a:pPr algn="ctr">
              <a:lnSpc>
                <a:spcPct val="100000"/>
              </a:lnSpc>
            </a:pPr>
            <a:r>
              <a:rPr lang="en-US" sz="800" b="1" strike="noStrike" spc="-1">
                <a:solidFill>
                  <a:srgbClr val="000000"/>
                </a:solidFill>
                <a:latin typeface="Arial"/>
                <a:ea typeface="DejaVu Sans"/>
              </a:rPr>
              <a:t>Script</a:t>
            </a:r>
            <a:endParaRPr lang="en-US" sz="800" b="0" strike="noStrike" spc="-1">
              <a:latin typeface="Arial"/>
            </a:endParaRPr>
          </a:p>
        </p:txBody>
      </p:sp>
      <p:sp>
        <p:nvSpPr>
          <p:cNvPr id="370" name="CustomShape 14"/>
          <p:cNvSpPr/>
          <p:nvPr/>
        </p:nvSpPr>
        <p:spPr>
          <a:xfrm>
            <a:off x="1188720" y="0"/>
            <a:ext cx="2648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Arial"/>
                <a:ea typeface="DejaVu Sans"/>
              </a:rPr>
              <a:t>As of: 20191004:0800</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1" name="Picture 370"/>
          <p:cNvPicPr/>
          <p:nvPr/>
        </p:nvPicPr>
        <p:blipFill>
          <a:blip r:embed="rId2"/>
          <a:stretch/>
        </p:blipFill>
        <p:spPr>
          <a:xfrm>
            <a:off x="1129680" y="878400"/>
            <a:ext cx="6507360" cy="3828240"/>
          </a:xfrm>
          <a:prstGeom prst="rect">
            <a:avLst/>
          </a:prstGeom>
          <a:ln>
            <a:noFill/>
          </a:ln>
        </p:spPr>
      </p:pic>
      <p:sp>
        <p:nvSpPr>
          <p:cNvPr id="372" name="CustomShape 1"/>
          <p:cNvSpPr/>
          <p:nvPr/>
        </p:nvSpPr>
        <p:spPr>
          <a:xfrm>
            <a:off x="1582920" y="227160"/>
            <a:ext cx="9019080" cy="53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3600" b="1" strike="noStrike" spc="-1">
                <a:solidFill>
                  <a:srgbClr val="000000"/>
                </a:solidFill>
                <a:latin typeface="Arial"/>
                <a:ea typeface="DejaVu Sans"/>
              </a:rPr>
              <a:t>SITREP</a:t>
            </a:r>
            <a:endParaRPr lang="en-US" sz="3600" b="0" strike="noStrike" spc="-1">
              <a:latin typeface="Arial"/>
            </a:endParaRPr>
          </a:p>
        </p:txBody>
      </p:sp>
      <p:sp>
        <p:nvSpPr>
          <p:cNvPr id="373" name="CustomShape 2"/>
          <p:cNvSpPr/>
          <p:nvPr/>
        </p:nvSpPr>
        <p:spPr>
          <a:xfrm>
            <a:off x="7637760" y="888840"/>
            <a:ext cx="3800880" cy="3774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1" strike="noStrike" spc="-1">
                <a:solidFill>
                  <a:srgbClr val="000000"/>
                </a:solidFill>
                <a:latin typeface="Arial"/>
                <a:ea typeface="DejaVu Sans"/>
              </a:rPr>
              <a:t>Intel</a:t>
            </a:r>
            <a:endParaRPr lang="en-US" sz="1000" b="0" strike="noStrike" spc="-1">
              <a:latin typeface="Arial"/>
            </a:endParaRPr>
          </a:p>
          <a:p>
            <a:pPr marL="216000" indent="-211680">
              <a:lnSpc>
                <a:spcPct val="100000"/>
              </a:lnSpc>
              <a:buClr>
                <a:srgbClr val="000000"/>
              </a:buClr>
              <a:buSzPct val="55000"/>
              <a:buFont typeface="Wingdings" charset="2"/>
              <a:buChar char=""/>
            </a:pPr>
            <a:r>
              <a:rPr lang="en-US" sz="1000" b="0" strike="noStrike" spc="-1">
                <a:solidFill>
                  <a:srgbClr val="000000"/>
                </a:solidFill>
                <a:latin typeface="Arial"/>
                <a:ea typeface="DejaVu Sans"/>
              </a:rPr>
              <a:t>20191001:1103 – User reports finance workstation constantly rebooting</a:t>
            </a:r>
            <a:endParaRPr lang="en-US" sz="1000" b="0" strike="noStrike" spc="-1">
              <a:latin typeface="Arial"/>
            </a:endParaRPr>
          </a:p>
          <a:p>
            <a:pPr>
              <a:lnSpc>
                <a:spcPct val="100000"/>
              </a:lnSpc>
            </a:pPr>
            <a:endParaRPr lang="en-US" sz="1000" b="0" strike="noStrike" spc="-1">
              <a:latin typeface="Arial"/>
            </a:endParaRPr>
          </a:p>
          <a:p>
            <a:pPr>
              <a:lnSpc>
                <a:spcPct val="100000"/>
              </a:lnSpc>
            </a:pPr>
            <a:r>
              <a:rPr lang="en-US" sz="1000" b="1" strike="noStrike" spc="-1">
                <a:solidFill>
                  <a:srgbClr val="000000"/>
                </a:solidFill>
                <a:latin typeface="Arial"/>
                <a:ea typeface="DejaVu Sans"/>
              </a:rPr>
              <a:t>Evidence </a:t>
            </a:r>
            <a:endParaRPr lang="en-US" sz="1000" b="0" strike="noStrike" spc="-1">
              <a:latin typeface="Arial"/>
            </a:endParaRPr>
          </a:p>
          <a:p>
            <a:pPr marL="171360" indent="-164520">
              <a:lnSpc>
                <a:spcPct val="100000"/>
              </a:lnSpc>
              <a:buClr>
                <a:srgbClr val="000000"/>
              </a:buClr>
              <a:buSzPct val="55000"/>
              <a:buFont typeface="Wingdings" charset="2"/>
              <a:buChar char=""/>
            </a:pPr>
            <a:r>
              <a:rPr lang="en-US" sz="1000" b="0" strike="noStrike" spc="-1">
                <a:solidFill>
                  <a:srgbClr val="000000"/>
                </a:solidFill>
                <a:latin typeface="Arial"/>
                <a:ea typeface="DejaVu Sans"/>
              </a:rPr>
              <a:t>20191001:0914 – malicious file “CHOST” found in Users on xxx.2 and xxx.24 </a:t>
            </a:r>
            <a:endParaRPr lang="en-US" sz="1000" b="0" strike="noStrike" spc="-1">
              <a:latin typeface="Arial"/>
            </a:endParaRPr>
          </a:p>
          <a:p>
            <a:pPr marL="171360" indent="-164520">
              <a:lnSpc>
                <a:spcPct val="100000"/>
              </a:lnSpc>
              <a:buClr>
                <a:srgbClr val="000000"/>
              </a:buClr>
              <a:buSzPct val="55000"/>
              <a:buFont typeface="Wingdings" charset="2"/>
              <a:buChar char=""/>
            </a:pPr>
            <a:r>
              <a:rPr lang="en-US" sz="1000" b="0" strike="noStrike" spc="-1">
                <a:solidFill>
                  <a:srgbClr val="000000"/>
                </a:solidFill>
                <a:latin typeface="Arial"/>
                <a:ea typeface="DejaVu Sans"/>
              </a:rPr>
              <a:t>20191001:1730 – Finance workstation xxx.23 found to be compromised </a:t>
            </a:r>
            <a:endParaRPr lang="en-US" sz="1000" b="0" strike="noStrike" spc="-1">
              <a:latin typeface="Arial"/>
            </a:endParaRPr>
          </a:p>
          <a:p>
            <a:pPr>
              <a:lnSpc>
                <a:spcPct val="100000"/>
              </a:lnSpc>
            </a:pPr>
            <a:endParaRPr lang="en-US" sz="1000" b="0" strike="noStrike" spc="-1">
              <a:latin typeface="Arial"/>
            </a:endParaRPr>
          </a:p>
          <a:p>
            <a:pPr>
              <a:lnSpc>
                <a:spcPct val="100000"/>
              </a:lnSpc>
            </a:pPr>
            <a:r>
              <a:rPr lang="en-US" sz="1000" b="1" strike="noStrike" spc="-1">
                <a:solidFill>
                  <a:srgbClr val="000000"/>
                </a:solidFill>
                <a:latin typeface="Arial"/>
                <a:ea typeface="DejaVu Sans"/>
              </a:rPr>
              <a:t>Attribution</a:t>
            </a:r>
            <a:endParaRPr lang="en-US" sz="1000" b="0" strike="noStrike" spc="-1">
              <a:latin typeface="Arial"/>
            </a:endParaRPr>
          </a:p>
          <a:p>
            <a:pPr>
              <a:lnSpc>
                <a:spcPct val="100000"/>
              </a:lnSpc>
            </a:pPr>
            <a:r>
              <a:rPr lang="en-US" sz="1000" b="0" strike="noStrike" spc="-1">
                <a:solidFill>
                  <a:srgbClr val="000000"/>
                </a:solidFill>
                <a:latin typeface="Arial"/>
                <a:ea typeface="DejaVu Sans"/>
              </a:rPr>
              <a:t>Outbound IP addresses/domains linked to APT82</a:t>
            </a:r>
            <a:endParaRPr lang="en-US" sz="1000" b="0" strike="noStrike" spc="-1">
              <a:latin typeface="Arial"/>
            </a:endParaRPr>
          </a:p>
          <a:p>
            <a:pPr>
              <a:lnSpc>
                <a:spcPct val="100000"/>
              </a:lnSpc>
            </a:pPr>
            <a:endParaRPr lang="en-US" sz="1000" b="0" strike="noStrike" spc="-1">
              <a:latin typeface="Arial"/>
            </a:endParaRPr>
          </a:p>
          <a:p>
            <a:pPr>
              <a:lnSpc>
                <a:spcPct val="100000"/>
              </a:lnSpc>
            </a:pPr>
            <a:r>
              <a:rPr lang="en-US" sz="1000" b="1" strike="noStrike" spc="-1">
                <a:solidFill>
                  <a:srgbClr val="000000"/>
                </a:solidFill>
                <a:latin typeface="Arial"/>
                <a:ea typeface="DejaVu Sans"/>
              </a:rPr>
              <a:t>Adversary MLCOA:</a:t>
            </a:r>
            <a:endParaRPr lang="en-US" sz="1000" b="0" strike="noStrike" spc="-1">
              <a:latin typeface="Arial"/>
            </a:endParaRPr>
          </a:p>
          <a:p>
            <a:pPr marL="171360" indent="-164520">
              <a:lnSpc>
                <a:spcPct val="100000"/>
              </a:lnSpc>
              <a:buClr>
                <a:srgbClr val="000000"/>
              </a:buClr>
              <a:buSzPct val="55000"/>
              <a:buFont typeface="Wingdings" charset="2"/>
              <a:buChar char=""/>
            </a:pPr>
            <a:r>
              <a:rPr lang="en-US" sz="1000" b="0" strike="noStrike" spc="-1">
                <a:solidFill>
                  <a:srgbClr val="000000"/>
                </a:solidFill>
                <a:latin typeface="Arial"/>
                <a:ea typeface="DejaVu Sans"/>
              </a:rPr>
              <a:t>Collection &amp; Exfiltration</a:t>
            </a:r>
            <a:endParaRPr lang="en-US" sz="1000" b="0" strike="noStrike" spc="-1">
              <a:latin typeface="Arial"/>
            </a:endParaRPr>
          </a:p>
          <a:p>
            <a:pPr>
              <a:lnSpc>
                <a:spcPct val="100000"/>
              </a:lnSpc>
            </a:pPr>
            <a:endParaRPr lang="en-US" sz="1000" b="0" strike="noStrike" spc="-1">
              <a:latin typeface="Arial"/>
            </a:endParaRPr>
          </a:p>
          <a:p>
            <a:pPr>
              <a:lnSpc>
                <a:spcPct val="100000"/>
              </a:lnSpc>
            </a:pPr>
            <a:r>
              <a:rPr lang="en-US" sz="1000" b="1" strike="noStrike" spc="-1">
                <a:solidFill>
                  <a:srgbClr val="000000"/>
                </a:solidFill>
                <a:latin typeface="Arial"/>
                <a:ea typeface="DejaVu Sans"/>
              </a:rPr>
              <a:t>Line of Effort:</a:t>
            </a:r>
            <a:endParaRPr lang="en-US" sz="1000" b="0" strike="noStrike" spc="-1">
              <a:latin typeface="Arial"/>
            </a:endParaRPr>
          </a:p>
          <a:p>
            <a:pPr marL="171360" indent="-164520">
              <a:lnSpc>
                <a:spcPct val="100000"/>
              </a:lnSpc>
              <a:buClr>
                <a:srgbClr val="000000"/>
              </a:buClr>
              <a:buSzPct val="55000"/>
              <a:buFont typeface="Wingdings" charset="2"/>
              <a:buChar char=""/>
            </a:pPr>
            <a:r>
              <a:rPr lang="en-US" sz="1000" b="0" strike="noStrike" spc="-1">
                <a:solidFill>
                  <a:srgbClr val="000000"/>
                </a:solidFill>
                <a:latin typeface="Arial"/>
                <a:ea typeface="DejaVu Sans"/>
              </a:rPr>
              <a:t>Review/Search use of custom scripts to search and collect data. Also use of search from cmd line. Collected data is staged at a central location prior to exfiltration.  Data is compressed or encrypted. Review/Search use of se of email, keyloggers, and screen capture</a:t>
            </a:r>
            <a:r>
              <a:rPr lang="en-US" sz="1200" b="0" strike="noStrike" spc="-1">
                <a:solidFill>
                  <a:srgbClr val="000000"/>
                </a:solidFill>
                <a:latin typeface="Arial"/>
                <a:ea typeface="DejaVu Sans"/>
              </a:rPr>
              <a:t>.</a:t>
            </a:r>
            <a:endParaRPr lang="en-US" sz="1200" b="0" strike="noStrike" spc="-1">
              <a:latin typeface="Arial"/>
            </a:endParaRPr>
          </a:p>
          <a:p>
            <a:pPr marL="171360" indent="-164520">
              <a:lnSpc>
                <a:spcPct val="100000"/>
              </a:lnSpc>
              <a:buClr>
                <a:srgbClr val="000000"/>
              </a:buClr>
              <a:buSzPct val="55000"/>
              <a:buFont typeface="Wingdings" charset="2"/>
              <a:buChar char=""/>
            </a:pPr>
            <a:r>
              <a:rPr lang="en-US" sz="1000" b="0" strike="noStrike" spc="-1">
                <a:solidFill>
                  <a:srgbClr val="000000"/>
                </a:solidFill>
                <a:latin typeface="Arial"/>
                <a:ea typeface="DejaVu Sans"/>
              </a:rPr>
              <a:t>Review/Search use of 7zip, RAR, ZIP, zlib to compress files prior to exfiltration.</a:t>
            </a:r>
            <a:endParaRPr lang="en-US" sz="1000" b="0" strike="noStrike" spc="-1">
              <a:latin typeface="Arial"/>
            </a:endParaRPr>
          </a:p>
        </p:txBody>
      </p:sp>
      <p:sp>
        <p:nvSpPr>
          <p:cNvPr id="374" name="CustomShape 3"/>
          <p:cNvSpPr/>
          <p:nvPr/>
        </p:nvSpPr>
        <p:spPr>
          <a:xfrm>
            <a:off x="1005840" y="4709520"/>
            <a:ext cx="1710000" cy="619920"/>
          </a:xfrm>
          <a:custGeom>
            <a:avLst/>
            <a:gdLst/>
            <a:ahLst/>
            <a:cxnLst/>
            <a:rect l="l" t="t" r="r" b="b"/>
            <a:pathLst>
              <a:path w="4769" h="1741">
                <a:moveTo>
                  <a:pt x="0" y="0"/>
                </a:moveTo>
                <a:lnTo>
                  <a:pt x="3687" y="0"/>
                </a:lnTo>
                <a:lnTo>
                  <a:pt x="4768" y="870"/>
                </a:lnTo>
                <a:lnTo>
                  <a:pt x="3687" y="1740"/>
                </a:lnTo>
                <a:lnTo>
                  <a:pt x="0" y="1740"/>
                </a:lnTo>
                <a:lnTo>
                  <a:pt x="1081" y="870"/>
                </a:lnTo>
                <a:lnTo>
                  <a:pt x="0" y="0"/>
                </a:lnTo>
              </a:path>
            </a:pathLst>
          </a:custGeom>
          <a:solidFill>
            <a:srgbClr val="E8F2A1"/>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200" b="0" strike="noStrike" spc="-1">
                <a:solidFill>
                  <a:srgbClr val="FFFFFF"/>
                </a:solidFill>
                <a:latin typeface="Arial"/>
                <a:ea typeface="DejaVu Sans"/>
              </a:rPr>
              <a:t>       </a:t>
            </a:r>
            <a:r>
              <a:rPr lang="en-US" sz="1200" b="0" strike="noStrike" spc="-1">
                <a:solidFill>
                  <a:srgbClr val="000000"/>
                </a:solidFill>
                <a:latin typeface="Arial"/>
                <a:ea typeface="DejaVu Sans"/>
              </a:rPr>
              <a:t>Reconnaissance</a:t>
            </a:r>
            <a:endParaRPr lang="en-US" sz="1200" b="0" strike="noStrike" spc="-1">
              <a:latin typeface="Arial"/>
            </a:endParaRPr>
          </a:p>
        </p:txBody>
      </p:sp>
      <p:sp>
        <p:nvSpPr>
          <p:cNvPr id="375" name="CustomShape 4"/>
          <p:cNvSpPr/>
          <p:nvPr/>
        </p:nvSpPr>
        <p:spPr>
          <a:xfrm>
            <a:off x="2411640" y="4709520"/>
            <a:ext cx="1710720" cy="619920"/>
          </a:xfrm>
          <a:custGeom>
            <a:avLst/>
            <a:gdLst/>
            <a:ahLst/>
            <a:cxnLst/>
            <a:rect l="l" t="t" r="r" b="b"/>
            <a:pathLst>
              <a:path w="4771" h="1741">
                <a:moveTo>
                  <a:pt x="0" y="0"/>
                </a:moveTo>
                <a:lnTo>
                  <a:pt x="3690" y="0"/>
                </a:lnTo>
                <a:lnTo>
                  <a:pt x="4770" y="870"/>
                </a:lnTo>
                <a:lnTo>
                  <a:pt x="3690" y="1740"/>
                </a:lnTo>
                <a:lnTo>
                  <a:pt x="0" y="1740"/>
                </a:lnTo>
                <a:lnTo>
                  <a:pt x="1079" y="870"/>
                </a:lnTo>
                <a:lnTo>
                  <a:pt x="0" y="0"/>
                </a:lnTo>
              </a:path>
            </a:pathLst>
          </a:custGeom>
          <a:solidFill>
            <a:srgbClr val="00A933"/>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200" b="0" strike="noStrike" spc="-1">
                <a:solidFill>
                  <a:srgbClr val="FFFFFF"/>
                </a:solidFill>
                <a:latin typeface="Arial"/>
                <a:ea typeface="DejaVu Sans"/>
              </a:rPr>
              <a:t>      Weaponization</a:t>
            </a:r>
            <a:endParaRPr lang="en-US" sz="1200" b="0" strike="noStrike" spc="-1">
              <a:latin typeface="Arial"/>
            </a:endParaRPr>
          </a:p>
        </p:txBody>
      </p:sp>
      <p:sp>
        <p:nvSpPr>
          <p:cNvPr id="376" name="CustomShape 5"/>
          <p:cNvSpPr/>
          <p:nvPr/>
        </p:nvSpPr>
        <p:spPr>
          <a:xfrm>
            <a:off x="3817800" y="4709520"/>
            <a:ext cx="1710000" cy="619920"/>
          </a:xfrm>
          <a:custGeom>
            <a:avLst/>
            <a:gdLst/>
            <a:ahLst/>
            <a:cxnLst/>
            <a:rect l="l" t="t" r="r" b="b"/>
            <a:pathLst>
              <a:path w="4769" h="1741">
                <a:moveTo>
                  <a:pt x="0" y="0"/>
                </a:moveTo>
                <a:lnTo>
                  <a:pt x="3687" y="0"/>
                </a:lnTo>
                <a:lnTo>
                  <a:pt x="4768" y="870"/>
                </a:lnTo>
                <a:lnTo>
                  <a:pt x="3687" y="1740"/>
                </a:lnTo>
                <a:lnTo>
                  <a:pt x="0" y="1740"/>
                </a:lnTo>
                <a:lnTo>
                  <a:pt x="1081" y="870"/>
                </a:lnTo>
                <a:lnTo>
                  <a:pt x="0" y="0"/>
                </a:lnTo>
              </a:path>
            </a:pathLst>
          </a:custGeom>
          <a:solidFill>
            <a:srgbClr val="81ACA6"/>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200" b="0" strike="noStrike" spc="-1">
                <a:solidFill>
                  <a:srgbClr val="FFFFFF"/>
                </a:solidFill>
                <a:latin typeface="Arial"/>
                <a:ea typeface="DejaVu Sans"/>
              </a:rPr>
              <a:t> </a:t>
            </a:r>
            <a:r>
              <a:rPr lang="en-US" sz="1200" b="0" strike="noStrike" spc="-1">
                <a:solidFill>
                  <a:srgbClr val="000000"/>
                </a:solidFill>
                <a:latin typeface="Arial"/>
                <a:ea typeface="DejaVu Sans"/>
              </a:rPr>
              <a:t>Delivery</a:t>
            </a:r>
            <a:endParaRPr lang="en-US" sz="1200" b="0" strike="noStrike" spc="-1">
              <a:latin typeface="Arial"/>
            </a:endParaRPr>
          </a:p>
        </p:txBody>
      </p:sp>
      <p:sp>
        <p:nvSpPr>
          <p:cNvPr id="377" name="CustomShape 6"/>
          <p:cNvSpPr/>
          <p:nvPr/>
        </p:nvSpPr>
        <p:spPr>
          <a:xfrm>
            <a:off x="5223600" y="4709520"/>
            <a:ext cx="1710000" cy="619920"/>
          </a:xfrm>
          <a:custGeom>
            <a:avLst/>
            <a:gdLst/>
            <a:ahLst/>
            <a:cxnLst/>
            <a:rect l="l" t="t" r="r" b="b"/>
            <a:pathLst>
              <a:path w="4769" h="1741">
                <a:moveTo>
                  <a:pt x="0" y="0"/>
                </a:moveTo>
                <a:lnTo>
                  <a:pt x="3687" y="0"/>
                </a:lnTo>
                <a:lnTo>
                  <a:pt x="4768" y="870"/>
                </a:lnTo>
                <a:lnTo>
                  <a:pt x="3687" y="1740"/>
                </a:lnTo>
                <a:lnTo>
                  <a:pt x="0" y="1740"/>
                </a:lnTo>
                <a:lnTo>
                  <a:pt x="1081" y="870"/>
                </a:lnTo>
                <a:lnTo>
                  <a:pt x="0" y="0"/>
                </a:lnTo>
              </a:path>
            </a:pathLst>
          </a:custGeom>
          <a:solidFill>
            <a:srgbClr val="B3CAC7"/>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200" b="0" strike="noStrike" spc="-1">
                <a:solidFill>
                  <a:srgbClr val="000000"/>
                </a:solidFill>
                <a:latin typeface="Arial"/>
                <a:ea typeface="DejaVu Sans"/>
              </a:rPr>
              <a:t>    Exploitation</a:t>
            </a:r>
            <a:endParaRPr lang="en-US" sz="1200" b="0" strike="noStrike" spc="-1">
              <a:latin typeface="Arial"/>
            </a:endParaRPr>
          </a:p>
        </p:txBody>
      </p:sp>
      <p:sp>
        <p:nvSpPr>
          <p:cNvPr id="378" name="CustomShape 7"/>
          <p:cNvSpPr/>
          <p:nvPr/>
        </p:nvSpPr>
        <p:spPr>
          <a:xfrm>
            <a:off x="6629400" y="4709520"/>
            <a:ext cx="1710000" cy="619920"/>
          </a:xfrm>
          <a:custGeom>
            <a:avLst/>
            <a:gdLst/>
            <a:ahLst/>
            <a:cxnLst/>
            <a:rect l="l" t="t" r="r" b="b"/>
            <a:pathLst>
              <a:path w="4769" h="1741">
                <a:moveTo>
                  <a:pt x="0" y="0"/>
                </a:moveTo>
                <a:lnTo>
                  <a:pt x="3687" y="0"/>
                </a:lnTo>
                <a:lnTo>
                  <a:pt x="4768" y="870"/>
                </a:lnTo>
                <a:lnTo>
                  <a:pt x="3687" y="1740"/>
                </a:lnTo>
                <a:lnTo>
                  <a:pt x="0" y="1740"/>
                </a:lnTo>
                <a:lnTo>
                  <a:pt x="1081" y="870"/>
                </a:lnTo>
                <a:lnTo>
                  <a:pt x="0" y="0"/>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200" b="0" strike="noStrike" spc="-1">
                <a:solidFill>
                  <a:srgbClr val="000000"/>
                </a:solidFill>
                <a:latin typeface="Arial"/>
                <a:ea typeface="DejaVu Sans"/>
              </a:rPr>
              <a:t>    Installation</a:t>
            </a:r>
            <a:endParaRPr lang="en-US" sz="1200" b="0" strike="noStrike" spc="-1">
              <a:latin typeface="Arial"/>
            </a:endParaRPr>
          </a:p>
        </p:txBody>
      </p:sp>
      <p:sp>
        <p:nvSpPr>
          <p:cNvPr id="379" name="CustomShape 8"/>
          <p:cNvSpPr/>
          <p:nvPr/>
        </p:nvSpPr>
        <p:spPr>
          <a:xfrm>
            <a:off x="8034840" y="4709520"/>
            <a:ext cx="1710000" cy="619920"/>
          </a:xfrm>
          <a:custGeom>
            <a:avLst/>
            <a:gdLst/>
            <a:ahLst/>
            <a:cxnLst/>
            <a:rect l="l" t="t" r="r" b="b"/>
            <a:pathLst>
              <a:path w="4769" h="1741">
                <a:moveTo>
                  <a:pt x="0" y="0"/>
                </a:moveTo>
                <a:lnTo>
                  <a:pt x="3687" y="0"/>
                </a:lnTo>
                <a:lnTo>
                  <a:pt x="4768" y="870"/>
                </a:lnTo>
                <a:lnTo>
                  <a:pt x="3687" y="1740"/>
                </a:lnTo>
                <a:lnTo>
                  <a:pt x="0" y="1740"/>
                </a:lnTo>
                <a:lnTo>
                  <a:pt x="1081" y="870"/>
                </a:lnTo>
                <a:lnTo>
                  <a:pt x="0" y="0"/>
                </a:lnTo>
              </a:path>
            </a:pathLst>
          </a:custGeom>
          <a:solidFill>
            <a:srgbClr val="2A6099"/>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200" b="0" strike="noStrike" spc="-1">
                <a:solidFill>
                  <a:srgbClr val="FFFFFF"/>
                </a:solidFill>
                <a:latin typeface="Arial"/>
                <a:ea typeface="DejaVu Sans"/>
              </a:rPr>
              <a:t>Command &amp;</a:t>
            </a:r>
            <a:r>
              <a:t/>
            </a:r>
            <a:br/>
            <a:r>
              <a:rPr lang="en-US" sz="1200" b="0" strike="noStrike" spc="-1">
                <a:solidFill>
                  <a:srgbClr val="FFFFFF"/>
                </a:solidFill>
                <a:latin typeface="Arial"/>
                <a:ea typeface="DejaVu Sans"/>
              </a:rPr>
              <a:t>Control (C2)</a:t>
            </a:r>
            <a:endParaRPr lang="en-US" sz="1200" b="0" strike="noStrike" spc="-1">
              <a:latin typeface="Arial"/>
            </a:endParaRPr>
          </a:p>
        </p:txBody>
      </p:sp>
      <p:sp>
        <p:nvSpPr>
          <p:cNvPr id="380" name="CustomShape 9"/>
          <p:cNvSpPr/>
          <p:nvPr/>
        </p:nvSpPr>
        <p:spPr>
          <a:xfrm>
            <a:off x="9439560" y="4709520"/>
            <a:ext cx="1710000" cy="619920"/>
          </a:xfrm>
          <a:custGeom>
            <a:avLst/>
            <a:gdLst/>
            <a:ahLst/>
            <a:cxnLst/>
            <a:rect l="l" t="t" r="r" b="b"/>
            <a:pathLst>
              <a:path w="4769" h="1741">
                <a:moveTo>
                  <a:pt x="0" y="0"/>
                </a:moveTo>
                <a:lnTo>
                  <a:pt x="3687" y="0"/>
                </a:lnTo>
                <a:lnTo>
                  <a:pt x="4768" y="870"/>
                </a:lnTo>
                <a:lnTo>
                  <a:pt x="3687" y="1740"/>
                </a:lnTo>
                <a:lnTo>
                  <a:pt x="0" y="1740"/>
                </a:lnTo>
                <a:lnTo>
                  <a:pt x="1081" y="870"/>
                </a:lnTo>
                <a:lnTo>
                  <a:pt x="0" y="0"/>
                </a:lnTo>
              </a:path>
            </a:pathLst>
          </a:custGeom>
          <a:solidFill>
            <a:srgbClr val="6B5E9B"/>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200" b="0" strike="noStrike" spc="-1">
                <a:solidFill>
                  <a:srgbClr val="FFFFFF"/>
                </a:solidFill>
                <a:latin typeface="Arial"/>
                <a:ea typeface="DejaVu Sans"/>
              </a:rPr>
              <a:t>Actions on</a:t>
            </a:r>
            <a:endParaRPr lang="en-US" sz="1200" b="0" strike="noStrike" spc="-1">
              <a:latin typeface="Arial"/>
            </a:endParaRPr>
          </a:p>
          <a:p>
            <a:pPr algn="ctr">
              <a:lnSpc>
                <a:spcPct val="100000"/>
              </a:lnSpc>
            </a:pPr>
            <a:r>
              <a:rPr lang="en-US" sz="1200" b="0" strike="noStrike" spc="-1">
                <a:solidFill>
                  <a:srgbClr val="FFFFFF"/>
                </a:solidFill>
                <a:latin typeface="Arial"/>
                <a:ea typeface="DejaVu Sans"/>
              </a:rPr>
              <a:t>Objectives</a:t>
            </a:r>
            <a:endParaRPr lang="en-US" sz="1200" b="0" strike="noStrike" spc="-1">
              <a:latin typeface="Arial"/>
            </a:endParaRPr>
          </a:p>
        </p:txBody>
      </p:sp>
      <p:pic>
        <p:nvPicPr>
          <p:cNvPr id="381" name="Picture 380"/>
          <p:cNvPicPr/>
          <p:nvPr/>
        </p:nvPicPr>
        <p:blipFill>
          <a:blip r:embed="rId3"/>
          <a:stretch/>
        </p:blipFill>
        <p:spPr>
          <a:xfrm>
            <a:off x="2432520" y="2817360"/>
            <a:ext cx="233640" cy="233640"/>
          </a:xfrm>
          <a:prstGeom prst="rect">
            <a:avLst/>
          </a:prstGeom>
          <a:ln>
            <a:noFill/>
          </a:ln>
        </p:spPr>
      </p:pic>
      <p:pic>
        <p:nvPicPr>
          <p:cNvPr id="382" name="Picture 381"/>
          <p:cNvPicPr/>
          <p:nvPr/>
        </p:nvPicPr>
        <p:blipFill>
          <a:blip r:embed="rId3"/>
          <a:stretch/>
        </p:blipFill>
        <p:spPr>
          <a:xfrm>
            <a:off x="1266120" y="2195640"/>
            <a:ext cx="233640" cy="233640"/>
          </a:xfrm>
          <a:prstGeom prst="rect">
            <a:avLst/>
          </a:prstGeom>
          <a:ln>
            <a:noFill/>
          </a:ln>
        </p:spPr>
      </p:pic>
      <p:pic>
        <p:nvPicPr>
          <p:cNvPr id="383" name="Picture 382"/>
          <p:cNvPicPr/>
          <p:nvPr/>
        </p:nvPicPr>
        <p:blipFill>
          <a:blip r:embed="rId3"/>
          <a:stretch/>
        </p:blipFill>
        <p:spPr>
          <a:xfrm>
            <a:off x="2148840" y="2817360"/>
            <a:ext cx="233640" cy="233640"/>
          </a:xfrm>
          <a:prstGeom prst="rect">
            <a:avLst/>
          </a:prstGeom>
          <a:ln>
            <a:noFill/>
          </a:ln>
        </p:spPr>
      </p:pic>
      <p:sp>
        <p:nvSpPr>
          <p:cNvPr id="384" name="Line 10"/>
          <p:cNvSpPr/>
          <p:nvPr/>
        </p:nvSpPr>
        <p:spPr>
          <a:xfrm>
            <a:off x="2887920" y="1243440"/>
            <a:ext cx="914400" cy="0"/>
          </a:xfrm>
          <a:prstGeom prst="line">
            <a:avLst/>
          </a:prstGeom>
          <a:ln w="38160">
            <a:solidFill>
              <a:srgbClr val="FF0000"/>
            </a:solidFill>
            <a:round/>
            <a:tailEnd type="triangle" w="med" len="med"/>
          </a:ln>
        </p:spPr>
        <p:style>
          <a:lnRef idx="0">
            <a:scrgbClr r="0" g="0" b="0"/>
          </a:lnRef>
          <a:fillRef idx="0">
            <a:scrgbClr r="0" g="0" b="0"/>
          </a:fillRef>
          <a:effectRef idx="0">
            <a:scrgbClr r="0" g="0" b="0"/>
          </a:effectRef>
          <a:fontRef idx="minor"/>
        </p:style>
      </p:sp>
      <p:sp>
        <p:nvSpPr>
          <p:cNvPr id="385" name="Line 11"/>
          <p:cNvSpPr/>
          <p:nvPr/>
        </p:nvSpPr>
        <p:spPr>
          <a:xfrm>
            <a:off x="2560320" y="2926080"/>
            <a:ext cx="1480680" cy="549360"/>
          </a:xfrm>
          <a:prstGeom prst="line">
            <a:avLst/>
          </a:prstGeom>
          <a:ln w="29160">
            <a:solidFill>
              <a:srgbClr val="FF0000"/>
            </a:solidFill>
            <a:round/>
            <a:headEnd type="triangle" w="med" len="med"/>
          </a:ln>
        </p:spPr>
        <p:style>
          <a:lnRef idx="0">
            <a:scrgbClr r="0" g="0" b="0"/>
          </a:lnRef>
          <a:fillRef idx="0">
            <a:scrgbClr r="0" g="0" b="0"/>
          </a:fillRef>
          <a:effectRef idx="0">
            <a:scrgbClr r="0" g="0" b="0"/>
          </a:effectRef>
          <a:fontRef idx="minor"/>
        </p:style>
      </p:sp>
      <p:sp>
        <p:nvSpPr>
          <p:cNvPr id="386" name="Line 12"/>
          <p:cNvSpPr/>
          <p:nvPr/>
        </p:nvSpPr>
        <p:spPr>
          <a:xfrm>
            <a:off x="1499760" y="2360160"/>
            <a:ext cx="2523600" cy="1114560"/>
          </a:xfrm>
          <a:prstGeom prst="line">
            <a:avLst/>
          </a:prstGeom>
          <a:ln w="29160">
            <a:solidFill>
              <a:srgbClr val="FF0000"/>
            </a:solidFill>
            <a:round/>
            <a:headEnd type="triangle" w="med" len="med"/>
          </a:ln>
        </p:spPr>
        <p:style>
          <a:lnRef idx="0">
            <a:scrgbClr r="0" g="0" b="0"/>
          </a:lnRef>
          <a:fillRef idx="0">
            <a:scrgbClr r="0" g="0" b="0"/>
          </a:fillRef>
          <a:effectRef idx="0">
            <a:scrgbClr r="0" g="0" b="0"/>
          </a:effectRef>
          <a:fontRef idx="minor"/>
        </p:style>
      </p:sp>
      <p:sp>
        <p:nvSpPr>
          <p:cNvPr id="387" name="Line 13"/>
          <p:cNvSpPr/>
          <p:nvPr/>
        </p:nvSpPr>
        <p:spPr>
          <a:xfrm>
            <a:off x="3968640" y="1262880"/>
            <a:ext cx="329040" cy="748800"/>
          </a:xfrm>
          <a:prstGeom prst="line">
            <a:avLst/>
          </a:prstGeom>
          <a:ln w="38160">
            <a:solidFill>
              <a:srgbClr val="FF0000"/>
            </a:solidFill>
            <a:round/>
            <a:tailEnd type="triangle" w="med" len="med"/>
          </a:ln>
        </p:spPr>
        <p:style>
          <a:lnRef idx="0">
            <a:scrgbClr r="0" g="0" b="0"/>
          </a:lnRef>
          <a:fillRef idx="0">
            <a:scrgbClr r="0" g="0" b="0"/>
          </a:fillRef>
          <a:effectRef idx="0">
            <a:scrgbClr r="0" g="0" b="0"/>
          </a:effectRef>
          <a:fontRef idx="minor"/>
        </p:style>
      </p:sp>
      <p:sp>
        <p:nvSpPr>
          <p:cNvPr id="388" name="Line 14"/>
          <p:cNvSpPr/>
          <p:nvPr/>
        </p:nvSpPr>
        <p:spPr>
          <a:xfrm>
            <a:off x="4187520" y="2121840"/>
            <a:ext cx="18720" cy="1261440"/>
          </a:xfrm>
          <a:prstGeom prst="line">
            <a:avLst/>
          </a:prstGeom>
          <a:ln w="38160">
            <a:solidFill>
              <a:srgbClr val="FF0000"/>
            </a:solidFill>
            <a:round/>
            <a:tailEnd type="triangle" w="med" len="med"/>
          </a:ln>
        </p:spPr>
        <p:style>
          <a:lnRef idx="0">
            <a:scrgbClr r="0" g="0" b="0"/>
          </a:lnRef>
          <a:fillRef idx="0">
            <a:scrgbClr r="0" g="0" b="0"/>
          </a:fillRef>
          <a:effectRef idx="0">
            <a:scrgbClr r="0" g="0" b="0"/>
          </a:effectRef>
          <a:fontRef idx="minor"/>
        </p:style>
      </p:sp>
      <p:sp>
        <p:nvSpPr>
          <p:cNvPr id="389" name="Line 15"/>
          <p:cNvSpPr/>
          <p:nvPr/>
        </p:nvSpPr>
        <p:spPr>
          <a:xfrm flipV="1">
            <a:off x="1502640" y="1390320"/>
            <a:ext cx="692640" cy="805320"/>
          </a:xfrm>
          <a:prstGeom prst="line">
            <a:avLst/>
          </a:prstGeom>
          <a:ln w="29160" cap="rnd">
            <a:solidFill>
              <a:srgbClr val="800080"/>
            </a:solidFill>
            <a:custDash>
              <a:ds d="300000" sp="143000"/>
              <a:ds d="300000" sp="143000"/>
              <a:ds d="300000" sp="143000"/>
              <a:ds d="49000" sp="143000"/>
              <a:ds d="49000" sp="143000"/>
            </a:custDash>
            <a:round/>
            <a:headEnd type="oval" w="lg" len="sm"/>
            <a:tailEnd type="triangle" w="med" len="med"/>
          </a:ln>
        </p:spPr>
        <p:style>
          <a:lnRef idx="0">
            <a:scrgbClr r="0" g="0" b="0"/>
          </a:lnRef>
          <a:fillRef idx="0">
            <a:scrgbClr r="0" g="0" b="0"/>
          </a:fillRef>
          <a:effectRef idx="0">
            <a:scrgbClr r="0" g="0" b="0"/>
          </a:effectRef>
          <a:fontRef idx="minor"/>
        </p:style>
      </p:sp>
      <p:sp>
        <p:nvSpPr>
          <p:cNvPr id="390" name="Line 16"/>
          <p:cNvSpPr/>
          <p:nvPr/>
        </p:nvSpPr>
        <p:spPr>
          <a:xfrm flipH="1" flipV="1">
            <a:off x="2348640" y="1420200"/>
            <a:ext cx="212400" cy="1323000"/>
          </a:xfrm>
          <a:prstGeom prst="line">
            <a:avLst/>
          </a:prstGeom>
          <a:ln w="29160" cap="rnd">
            <a:solidFill>
              <a:srgbClr val="800080"/>
            </a:solidFill>
            <a:custDash>
              <a:ds d="300000" sp="143000"/>
              <a:ds d="300000" sp="143000"/>
              <a:ds d="300000" sp="143000"/>
              <a:ds d="49000" sp="143000"/>
              <a:ds d="49000" sp="143000"/>
            </a:custDash>
            <a:round/>
            <a:headEnd type="oval" w="lg" len="sm"/>
            <a:tailEnd type="triangle" w="med" len="med"/>
          </a:ln>
        </p:spPr>
        <p:style>
          <a:lnRef idx="0">
            <a:scrgbClr r="0" g="0" b="0"/>
          </a:lnRef>
          <a:fillRef idx="0">
            <a:scrgbClr r="0" g="0" b="0"/>
          </a:fillRef>
          <a:effectRef idx="0">
            <a:scrgbClr r="0" g="0" b="0"/>
          </a:effectRef>
          <a:fontRef idx="minor"/>
        </p:style>
      </p:sp>
      <p:sp>
        <p:nvSpPr>
          <p:cNvPr id="391" name="CustomShape 17"/>
          <p:cNvSpPr/>
          <p:nvPr/>
        </p:nvSpPr>
        <p:spPr>
          <a:xfrm>
            <a:off x="55440" y="2121480"/>
            <a:ext cx="1021320" cy="2464920"/>
          </a:xfrm>
          <a:prstGeom prst="rect">
            <a:avLst/>
          </a:prstGeom>
          <a:solidFill>
            <a:srgbClr val="FFFFF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800" b="0" u="sng" strike="noStrike" spc="-1">
                <a:solidFill>
                  <a:srgbClr val="000000"/>
                </a:solidFill>
                <a:uFillTx/>
                <a:latin typeface="Arial"/>
                <a:ea typeface="DejaVu Sans"/>
              </a:rPr>
              <a:t>Key</a:t>
            </a: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p:txBody>
      </p:sp>
      <p:sp>
        <p:nvSpPr>
          <p:cNvPr id="392" name="CustomShape 18"/>
          <p:cNvSpPr/>
          <p:nvPr/>
        </p:nvSpPr>
        <p:spPr>
          <a:xfrm>
            <a:off x="74880" y="2468880"/>
            <a:ext cx="1001880" cy="222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Arial"/>
                <a:ea typeface="DejaVu Sans"/>
              </a:rPr>
              <a:t>Compromised Host</a:t>
            </a:r>
            <a:endParaRPr lang="en-US" sz="1000" b="0" strike="noStrike" spc="-1">
              <a:latin typeface="Arial"/>
            </a:endParaRPr>
          </a:p>
          <a:p>
            <a:pPr>
              <a:lnSpc>
                <a:spcPct val="100000"/>
              </a:lnSpc>
            </a:pPr>
            <a:endParaRPr lang="en-US" sz="1000" b="0" strike="noStrike" spc="-1">
              <a:latin typeface="Arial"/>
            </a:endParaRPr>
          </a:p>
          <a:p>
            <a:pPr>
              <a:lnSpc>
                <a:spcPct val="100000"/>
              </a:lnSpc>
            </a:pPr>
            <a:endParaRPr lang="en-US" sz="1000" b="0" strike="noStrike" spc="-1">
              <a:latin typeface="Arial"/>
            </a:endParaRPr>
          </a:p>
          <a:p>
            <a:pPr>
              <a:lnSpc>
                <a:spcPct val="100000"/>
              </a:lnSpc>
            </a:pPr>
            <a:endParaRPr lang="en-US" sz="1000" b="0" strike="noStrike" spc="-1">
              <a:latin typeface="Arial"/>
            </a:endParaRPr>
          </a:p>
          <a:p>
            <a:pPr>
              <a:lnSpc>
                <a:spcPct val="100000"/>
              </a:lnSpc>
            </a:pPr>
            <a:r>
              <a:rPr lang="en-US" sz="1000" b="0" strike="noStrike" spc="-1">
                <a:solidFill>
                  <a:srgbClr val="000000"/>
                </a:solidFill>
                <a:latin typeface="Arial"/>
                <a:ea typeface="DejaVu Sans"/>
              </a:rPr>
              <a:t>Likely Incursion</a:t>
            </a:r>
            <a:endParaRPr lang="en-US" sz="1000" b="0" strike="noStrike" spc="-1">
              <a:latin typeface="Arial"/>
            </a:endParaRPr>
          </a:p>
          <a:p>
            <a:pPr>
              <a:lnSpc>
                <a:spcPct val="100000"/>
              </a:lnSpc>
            </a:pPr>
            <a:endParaRPr lang="en-US" sz="1000" b="0" strike="noStrike" spc="-1">
              <a:latin typeface="Arial"/>
            </a:endParaRPr>
          </a:p>
          <a:p>
            <a:pPr>
              <a:lnSpc>
                <a:spcPct val="100000"/>
              </a:lnSpc>
            </a:pPr>
            <a:endParaRPr lang="en-US" sz="1000" b="0" strike="noStrike" spc="-1">
              <a:latin typeface="Arial"/>
            </a:endParaRPr>
          </a:p>
          <a:p>
            <a:pPr>
              <a:lnSpc>
                <a:spcPct val="100000"/>
              </a:lnSpc>
            </a:pPr>
            <a:endParaRPr lang="en-US" sz="1000" b="0" strike="noStrike" spc="-1">
              <a:latin typeface="Arial"/>
            </a:endParaRPr>
          </a:p>
          <a:p>
            <a:pPr>
              <a:lnSpc>
                <a:spcPct val="100000"/>
              </a:lnSpc>
            </a:pPr>
            <a:r>
              <a:rPr lang="en-US" sz="1000" b="0" strike="noStrike" spc="-1">
                <a:solidFill>
                  <a:srgbClr val="000000"/>
                </a:solidFill>
                <a:latin typeface="Arial"/>
                <a:ea typeface="DejaVu Sans"/>
              </a:rPr>
              <a:t>Beacon</a:t>
            </a:r>
            <a:endParaRPr lang="en-US" sz="1000" b="0" strike="noStrike" spc="-1">
              <a:latin typeface="Arial"/>
            </a:endParaRPr>
          </a:p>
          <a:p>
            <a:pPr>
              <a:lnSpc>
                <a:spcPct val="100000"/>
              </a:lnSpc>
            </a:pPr>
            <a:endParaRPr lang="en-US" sz="1000" b="0" strike="noStrike" spc="-1">
              <a:latin typeface="Arial"/>
            </a:endParaRPr>
          </a:p>
          <a:p>
            <a:pPr>
              <a:lnSpc>
                <a:spcPct val="100000"/>
              </a:lnSpc>
            </a:pPr>
            <a:endParaRPr lang="en-US" sz="1000" b="0" strike="noStrike" spc="-1">
              <a:latin typeface="Arial"/>
            </a:endParaRPr>
          </a:p>
          <a:p>
            <a:pPr>
              <a:lnSpc>
                <a:spcPct val="100000"/>
              </a:lnSpc>
            </a:pPr>
            <a:endParaRPr lang="en-US" sz="1000" b="0" strike="noStrike" spc="-1">
              <a:latin typeface="Arial"/>
            </a:endParaRPr>
          </a:p>
        </p:txBody>
      </p:sp>
      <p:pic>
        <p:nvPicPr>
          <p:cNvPr id="393" name="Picture 392"/>
          <p:cNvPicPr/>
          <p:nvPr/>
        </p:nvPicPr>
        <p:blipFill>
          <a:blip r:embed="rId3"/>
          <a:stretch/>
        </p:blipFill>
        <p:spPr>
          <a:xfrm>
            <a:off x="128160" y="2890080"/>
            <a:ext cx="233640" cy="233640"/>
          </a:xfrm>
          <a:prstGeom prst="rect">
            <a:avLst/>
          </a:prstGeom>
          <a:ln>
            <a:noFill/>
          </a:ln>
        </p:spPr>
      </p:pic>
      <p:sp>
        <p:nvSpPr>
          <p:cNvPr id="394" name="Line 19"/>
          <p:cNvSpPr/>
          <p:nvPr/>
        </p:nvSpPr>
        <p:spPr>
          <a:xfrm>
            <a:off x="166320" y="4278240"/>
            <a:ext cx="806400" cy="0"/>
          </a:xfrm>
          <a:prstGeom prst="line">
            <a:avLst/>
          </a:prstGeom>
          <a:ln w="29160" cap="rnd">
            <a:solidFill>
              <a:srgbClr val="800080"/>
            </a:solidFill>
            <a:custDash>
              <a:ds d="300000" sp="143000"/>
              <a:ds d="300000" sp="143000"/>
              <a:ds d="300000" sp="143000"/>
              <a:ds d="49000" sp="143000"/>
              <a:ds d="49000" sp="143000"/>
            </a:custDash>
            <a:round/>
            <a:headEnd type="oval" w="lg" len="sm"/>
            <a:tailEnd type="triangle" w="med" len="med"/>
          </a:ln>
        </p:spPr>
        <p:style>
          <a:lnRef idx="0">
            <a:scrgbClr r="0" g="0" b="0"/>
          </a:lnRef>
          <a:fillRef idx="0">
            <a:scrgbClr r="0" g="0" b="0"/>
          </a:fillRef>
          <a:effectRef idx="0">
            <a:scrgbClr r="0" g="0" b="0"/>
          </a:effectRef>
          <a:fontRef idx="minor"/>
        </p:style>
      </p:sp>
      <p:sp>
        <p:nvSpPr>
          <p:cNvPr id="395" name="Line 20"/>
          <p:cNvSpPr/>
          <p:nvPr/>
        </p:nvSpPr>
        <p:spPr>
          <a:xfrm>
            <a:off x="166320" y="3638160"/>
            <a:ext cx="839520" cy="0"/>
          </a:xfrm>
          <a:prstGeom prst="line">
            <a:avLst/>
          </a:prstGeom>
          <a:ln w="38160">
            <a:solidFill>
              <a:srgbClr val="FF0000"/>
            </a:solidFill>
            <a:round/>
            <a:tailEnd type="triangle" w="med" len="med"/>
          </a:ln>
        </p:spPr>
        <p:style>
          <a:lnRef idx="0">
            <a:scrgbClr r="0" g="0" b="0"/>
          </a:lnRef>
          <a:fillRef idx="0">
            <a:scrgbClr r="0" g="0" b="0"/>
          </a:fillRef>
          <a:effectRef idx="0">
            <a:scrgbClr r="0" g="0" b="0"/>
          </a:effectRef>
          <a:fontRef idx="minor"/>
        </p:style>
      </p:sp>
      <p:pic>
        <p:nvPicPr>
          <p:cNvPr id="396" name="Picture 395"/>
          <p:cNvPicPr/>
          <p:nvPr/>
        </p:nvPicPr>
        <p:blipFill>
          <a:blip r:embed="rId4"/>
          <a:srcRect l="12082" t="19554" r="19020" b="18215"/>
          <a:stretch/>
        </p:blipFill>
        <p:spPr>
          <a:xfrm>
            <a:off x="113760" y="1133280"/>
            <a:ext cx="1010520" cy="910080"/>
          </a:xfrm>
          <a:prstGeom prst="rect">
            <a:avLst/>
          </a:prstGeom>
          <a:ln>
            <a:noFill/>
          </a:ln>
        </p:spPr>
      </p:pic>
      <p:sp>
        <p:nvSpPr>
          <p:cNvPr id="397" name="CustomShape 21"/>
          <p:cNvSpPr/>
          <p:nvPr/>
        </p:nvSpPr>
        <p:spPr>
          <a:xfrm>
            <a:off x="9327600" y="5381280"/>
            <a:ext cx="274032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900" b="0" strike="noStrike" spc="-1">
                <a:solidFill>
                  <a:srgbClr val="000000"/>
                </a:solidFill>
                <a:latin typeface="Arial"/>
                <a:ea typeface="DejaVu Sans"/>
              </a:rPr>
              <a:t>139.5.177.205 | Malaysia | malaytravelgroup.com</a:t>
            </a:r>
            <a:endParaRPr lang="en-US" sz="900" b="0" strike="noStrike" spc="-1">
              <a:latin typeface="Arial"/>
            </a:endParaRPr>
          </a:p>
          <a:p>
            <a:pPr>
              <a:lnSpc>
                <a:spcPct val="100000"/>
              </a:lnSpc>
            </a:pPr>
            <a:r>
              <a:rPr lang="en-US" sz="900" b="0" strike="noStrike" spc="-1">
                <a:solidFill>
                  <a:srgbClr val="000000"/>
                </a:solidFill>
                <a:latin typeface="Arial"/>
                <a:ea typeface="DejaVu Sans"/>
              </a:rPr>
              <a:t>80.255.6.15 | Germany | worldimagebucket.com</a:t>
            </a:r>
            <a:endParaRPr lang="en-US" sz="900" b="0" strike="noStrike" spc="-1">
              <a:latin typeface="Arial"/>
            </a:endParaRPr>
          </a:p>
          <a:p>
            <a:pPr>
              <a:lnSpc>
                <a:spcPct val="100000"/>
              </a:lnSpc>
            </a:pPr>
            <a:r>
              <a:rPr lang="en-US" sz="900" b="0" strike="noStrike" spc="-1">
                <a:solidFill>
                  <a:srgbClr val="000000"/>
                </a:solidFill>
                <a:latin typeface="Arial"/>
                <a:ea typeface="DejaVu Sans"/>
              </a:rPr>
              <a:t>193.37.255.10 | Slovokia | moderntips.org</a:t>
            </a:r>
            <a:endParaRPr lang="en-US" sz="900" b="0" strike="noStrike" spc="-1">
              <a:latin typeface="Arial"/>
            </a:endParaRPr>
          </a:p>
          <a:p>
            <a:pPr>
              <a:lnSpc>
                <a:spcPct val="100000"/>
              </a:lnSpc>
            </a:pPr>
            <a:r>
              <a:rPr lang="en-US" sz="900" b="0" strike="noStrike" spc="-1">
                <a:solidFill>
                  <a:srgbClr val="000000"/>
                </a:solidFill>
                <a:latin typeface="Arial"/>
                <a:ea typeface="DejaVu Sans"/>
              </a:rPr>
              <a:t>195.12.50.171 | Spain | daysheduler.org</a:t>
            </a:r>
            <a:endParaRPr lang="en-US" sz="900" b="0" strike="noStrike" spc="-1">
              <a:latin typeface="Arial"/>
            </a:endParaRPr>
          </a:p>
        </p:txBody>
      </p:sp>
      <p:sp>
        <p:nvSpPr>
          <p:cNvPr id="398" name="CustomShape 22"/>
          <p:cNvSpPr/>
          <p:nvPr/>
        </p:nvSpPr>
        <p:spPr>
          <a:xfrm>
            <a:off x="1126440" y="2102040"/>
            <a:ext cx="454320" cy="454320"/>
          </a:xfrm>
          <a:prstGeom prst="ellipse">
            <a:avLst/>
          </a:prstGeom>
          <a:noFill/>
          <a:ln w="19080">
            <a:solidFill>
              <a:srgbClr val="C9211E"/>
            </a:solidFill>
            <a:round/>
          </a:ln>
        </p:spPr>
        <p:style>
          <a:lnRef idx="0">
            <a:scrgbClr r="0" g="0" b="0"/>
          </a:lnRef>
          <a:fillRef idx="0">
            <a:scrgbClr r="0" g="0" b="0"/>
          </a:fillRef>
          <a:effectRef idx="0">
            <a:scrgbClr r="0" g="0" b="0"/>
          </a:effectRef>
          <a:fontRef idx="minor"/>
        </p:style>
      </p:sp>
      <p:sp>
        <p:nvSpPr>
          <p:cNvPr id="399" name="CustomShape 23"/>
          <p:cNvSpPr/>
          <p:nvPr/>
        </p:nvSpPr>
        <p:spPr>
          <a:xfrm>
            <a:off x="2386080" y="2713680"/>
            <a:ext cx="454320" cy="454320"/>
          </a:xfrm>
          <a:prstGeom prst="ellipse">
            <a:avLst/>
          </a:prstGeom>
          <a:noFill/>
          <a:ln w="19080">
            <a:solidFill>
              <a:srgbClr val="C9211E"/>
            </a:solidFill>
            <a:round/>
          </a:ln>
        </p:spPr>
        <p:style>
          <a:lnRef idx="0">
            <a:scrgbClr r="0" g="0" b="0"/>
          </a:lnRef>
          <a:fillRef idx="0">
            <a:scrgbClr r="0" g="0" b="0"/>
          </a:fillRef>
          <a:effectRef idx="0">
            <a:scrgbClr r="0" g="0" b="0"/>
          </a:effectRef>
          <a:fontRef idx="minor"/>
        </p:style>
      </p:sp>
      <p:sp>
        <p:nvSpPr>
          <p:cNvPr id="400" name="CustomShape 24"/>
          <p:cNvSpPr/>
          <p:nvPr/>
        </p:nvSpPr>
        <p:spPr>
          <a:xfrm>
            <a:off x="1918800" y="2714400"/>
            <a:ext cx="454320" cy="454320"/>
          </a:xfrm>
          <a:prstGeom prst="ellipse">
            <a:avLst/>
          </a:prstGeom>
          <a:noFill/>
          <a:ln w="19080">
            <a:solidFill>
              <a:srgbClr val="C9211E"/>
            </a:solidFill>
            <a:round/>
          </a:ln>
        </p:spPr>
        <p:style>
          <a:lnRef idx="0">
            <a:scrgbClr r="0" g="0" b="0"/>
          </a:lnRef>
          <a:fillRef idx="0">
            <a:scrgbClr r="0" g="0" b="0"/>
          </a:fillRef>
          <a:effectRef idx="0">
            <a:scrgbClr r="0" g="0" b="0"/>
          </a:effectRef>
          <a:fontRef idx="minor"/>
        </p:style>
      </p:sp>
      <p:sp>
        <p:nvSpPr>
          <p:cNvPr id="401" name="CustomShape 25"/>
          <p:cNvSpPr/>
          <p:nvPr/>
        </p:nvSpPr>
        <p:spPr>
          <a:xfrm>
            <a:off x="8028720" y="0"/>
            <a:ext cx="2648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1800" b="0" strike="noStrike" spc="-1">
                <a:solidFill>
                  <a:srgbClr val="000000"/>
                </a:solidFill>
                <a:latin typeface="Arial"/>
                <a:ea typeface="DejaVu Sans"/>
              </a:rPr>
              <a:t>Day 2</a:t>
            </a:r>
            <a:endParaRPr lang="en-US" sz="1800" b="0" strike="noStrike" spc="-1">
              <a:latin typeface="Arial"/>
            </a:endParaRPr>
          </a:p>
        </p:txBody>
      </p:sp>
      <p:sp>
        <p:nvSpPr>
          <p:cNvPr id="402" name="CustomShape 26"/>
          <p:cNvSpPr/>
          <p:nvPr/>
        </p:nvSpPr>
        <p:spPr>
          <a:xfrm>
            <a:off x="10149840" y="6583680"/>
            <a:ext cx="1460880" cy="27216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sp>
      <p:sp>
        <p:nvSpPr>
          <p:cNvPr id="403" name="CustomShape 27"/>
          <p:cNvSpPr/>
          <p:nvPr/>
        </p:nvSpPr>
        <p:spPr>
          <a:xfrm rot="19800">
            <a:off x="5392440" y="5706000"/>
            <a:ext cx="1141920" cy="236160"/>
          </a:xfrm>
          <a:prstGeom prst="rect">
            <a:avLst/>
          </a:prstGeom>
          <a:solidFill>
            <a:srgbClr val="FF0000">
              <a:alpha val="58000"/>
            </a:srgbClr>
          </a:solidFill>
          <a:ln w="29160">
            <a:solidFill>
              <a:srgbClr val="FF0000"/>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1800" tIns="46800" rIns="91800" bIns="46800" anchor="ctr">
            <a:noAutofit/>
          </a:bodyPr>
          <a:lstStyle/>
          <a:p>
            <a:pPr algn="ctr">
              <a:lnSpc>
                <a:spcPct val="100000"/>
              </a:lnSpc>
            </a:pPr>
            <a:r>
              <a:rPr lang="en-US" sz="800" b="1" strike="noStrike" spc="-1">
                <a:solidFill>
                  <a:srgbClr val="000000"/>
                </a:solidFill>
                <a:latin typeface="Arial"/>
                <a:ea typeface="DejaVu Sans"/>
              </a:rPr>
              <a:t>Boot/Logon Script</a:t>
            </a:r>
            <a:endParaRPr lang="en-US" sz="800" b="0" strike="noStrike" spc="-1">
              <a:latin typeface="Arial"/>
            </a:endParaRPr>
          </a:p>
        </p:txBody>
      </p:sp>
      <p:sp>
        <p:nvSpPr>
          <p:cNvPr id="404" name="CustomShape 28"/>
          <p:cNvSpPr/>
          <p:nvPr/>
        </p:nvSpPr>
        <p:spPr>
          <a:xfrm>
            <a:off x="1231560" y="5419800"/>
            <a:ext cx="1131480" cy="235800"/>
          </a:xfrm>
          <a:prstGeom prst="rect">
            <a:avLst/>
          </a:prstGeom>
          <a:solidFill>
            <a:srgbClr val="FFFF00">
              <a:alpha val="58000"/>
            </a:srgbClr>
          </a:solidFill>
          <a:ln>
            <a:solidFill>
              <a:schemeClr val="tx1"/>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0000" tIns="45000" rIns="90000" bIns="45000" anchor="ctr">
            <a:noAutofit/>
          </a:bodyPr>
          <a:lstStyle/>
          <a:p>
            <a:pPr algn="ctr">
              <a:lnSpc>
                <a:spcPct val="100000"/>
              </a:lnSpc>
            </a:pPr>
            <a:r>
              <a:rPr lang="en-US" sz="800" b="1" strike="noStrike" spc="-1">
                <a:solidFill>
                  <a:srgbClr val="000000"/>
                </a:solidFill>
                <a:latin typeface="Arial"/>
                <a:ea typeface="DejaVu Sans"/>
              </a:rPr>
              <a:t>Scanning</a:t>
            </a:r>
            <a:endParaRPr lang="en-US" sz="800" b="0" strike="noStrike" spc="-1">
              <a:latin typeface="Arial"/>
            </a:endParaRPr>
          </a:p>
        </p:txBody>
      </p:sp>
      <p:sp>
        <p:nvSpPr>
          <p:cNvPr id="405" name="CustomShape 29"/>
          <p:cNvSpPr/>
          <p:nvPr/>
        </p:nvSpPr>
        <p:spPr>
          <a:xfrm>
            <a:off x="2576880" y="5419800"/>
            <a:ext cx="1140480" cy="235800"/>
          </a:xfrm>
          <a:prstGeom prst="rect">
            <a:avLst/>
          </a:prstGeom>
          <a:solidFill>
            <a:srgbClr val="FFFF00">
              <a:alpha val="58000"/>
            </a:srgbClr>
          </a:solidFill>
          <a:ln>
            <a:solidFill>
              <a:schemeClr val="tx1"/>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0000" tIns="45000" rIns="90000" bIns="45000" anchor="ctr">
            <a:noAutofit/>
          </a:bodyPr>
          <a:lstStyle/>
          <a:p>
            <a:pPr algn="ctr">
              <a:lnSpc>
                <a:spcPct val="100000"/>
              </a:lnSpc>
            </a:pPr>
            <a:r>
              <a:rPr lang="en-US" sz="800" b="1" strike="noStrike" spc="-1">
                <a:solidFill>
                  <a:srgbClr val="000000"/>
                </a:solidFill>
                <a:latin typeface="Arial"/>
                <a:ea typeface="DejaVu Sans"/>
              </a:rPr>
              <a:t>Script</a:t>
            </a:r>
            <a:endParaRPr lang="en-US" sz="800" b="0" strike="noStrike" spc="-1">
              <a:latin typeface="Arial"/>
            </a:endParaRPr>
          </a:p>
        </p:txBody>
      </p:sp>
      <p:sp>
        <p:nvSpPr>
          <p:cNvPr id="406" name="CustomShape 30"/>
          <p:cNvSpPr/>
          <p:nvPr/>
        </p:nvSpPr>
        <p:spPr>
          <a:xfrm>
            <a:off x="4076640" y="5419800"/>
            <a:ext cx="1093680" cy="235800"/>
          </a:xfrm>
          <a:prstGeom prst="rect">
            <a:avLst/>
          </a:prstGeom>
          <a:solidFill>
            <a:srgbClr val="FF0000">
              <a:alpha val="58000"/>
            </a:srgbClr>
          </a:solidFill>
          <a:ln w="29160">
            <a:solidFill>
              <a:srgbClr val="FF0000"/>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1800" tIns="46800" rIns="91800" bIns="46800" anchor="ctr">
            <a:noAutofit/>
          </a:bodyPr>
          <a:lstStyle/>
          <a:p>
            <a:pPr algn="ctr">
              <a:lnSpc>
                <a:spcPct val="100000"/>
              </a:lnSpc>
            </a:pPr>
            <a:r>
              <a:rPr lang="en-US" sz="800" b="1" strike="noStrike" spc="-1">
                <a:solidFill>
                  <a:srgbClr val="000000"/>
                </a:solidFill>
                <a:latin typeface="Arial"/>
                <a:ea typeface="DejaVu Sans"/>
              </a:rPr>
              <a:t>Drive-by-Download</a:t>
            </a:r>
            <a:endParaRPr lang="en-US" sz="800" b="0" strike="noStrike" spc="-1">
              <a:latin typeface="Arial"/>
            </a:endParaRPr>
          </a:p>
        </p:txBody>
      </p:sp>
      <p:sp>
        <p:nvSpPr>
          <p:cNvPr id="407" name="CustomShape 31"/>
          <p:cNvSpPr/>
          <p:nvPr/>
        </p:nvSpPr>
        <p:spPr>
          <a:xfrm>
            <a:off x="5395320" y="5419800"/>
            <a:ext cx="1140480" cy="235800"/>
          </a:xfrm>
          <a:prstGeom prst="rect">
            <a:avLst/>
          </a:prstGeom>
          <a:solidFill>
            <a:srgbClr val="FF0000">
              <a:alpha val="58000"/>
            </a:srgbClr>
          </a:solidFill>
          <a:ln w="29160">
            <a:solidFill>
              <a:srgbClr val="FF0000"/>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1800" tIns="46800" rIns="91800" bIns="46800" anchor="ctr">
            <a:noAutofit/>
          </a:bodyPr>
          <a:lstStyle/>
          <a:p>
            <a:pPr algn="ctr">
              <a:lnSpc>
                <a:spcPct val="100000"/>
              </a:lnSpc>
            </a:pPr>
            <a:r>
              <a:rPr lang="en-US" sz="800" b="1" strike="noStrike" spc="-1">
                <a:solidFill>
                  <a:srgbClr val="000000"/>
                </a:solidFill>
                <a:latin typeface="Arial"/>
                <a:ea typeface="DejaVu Sans"/>
              </a:rPr>
              <a:t>Malware</a:t>
            </a:r>
            <a:endParaRPr lang="en-US" sz="800" b="0" strike="noStrike" spc="-1">
              <a:latin typeface="Arial"/>
            </a:endParaRPr>
          </a:p>
        </p:txBody>
      </p:sp>
      <p:sp>
        <p:nvSpPr>
          <p:cNvPr id="408" name="CustomShape 32"/>
          <p:cNvSpPr/>
          <p:nvPr/>
        </p:nvSpPr>
        <p:spPr>
          <a:xfrm>
            <a:off x="8303400" y="5419800"/>
            <a:ext cx="1077120" cy="235800"/>
          </a:xfrm>
          <a:prstGeom prst="rect">
            <a:avLst/>
          </a:prstGeom>
          <a:solidFill>
            <a:srgbClr val="FF0000">
              <a:alpha val="58000"/>
            </a:srgbClr>
          </a:solidFill>
          <a:ln w="29160">
            <a:solidFill>
              <a:srgbClr val="FF0000"/>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1800" tIns="46800" rIns="91800" bIns="46800" anchor="ctr">
            <a:noAutofit/>
          </a:bodyPr>
          <a:lstStyle/>
          <a:p>
            <a:pPr algn="ctr">
              <a:lnSpc>
                <a:spcPct val="100000"/>
              </a:lnSpc>
            </a:pPr>
            <a:r>
              <a:rPr lang="en-US" sz="800" b="1" strike="noStrike" spc="-1">
                <a:solidFill>
                  <a:srgbClr val="000000"/>
                </a:solidFill>
                <a:latin typeface="Arial"/>
                <a:ea typeface="DejaVu Sans"/>
              </a:rPr>
              <a:t>Beaconing</a:t>
            </a:r>
            <a:endParaRPr lang="en-US" sz="800" b="0" strike="noStrike" spc="-1">
              <a:latin typeface="Arial"/>
            </a:endParaRPr>
          </a:p>
        </p:txBody>
      </p:sp>
      <p:sp>
        <p:nvSpPr>
          <p:cNvPr id="409" name="CustomShape 33"/>
          <p:cNvSpPr/>
          <p:nvPr/>
        </p:nvSpPr>
        <p:spPr>
          <a:xfrm>
            <a:off x="6858720" y="5419800"/>
            <a:ext cx="1077120" cy="235800"/>
          </a:xfrm>
          <a:prstGeom prst="rect">
            <a:avLst/>
          </a:prstGeom>
          <a:solidFill>
            <a:srgbClr val="FF0000">
              <a:alpha val="58000"/>
            </a:srgbClr>
          </a:solidFill>
          <a:ln w="29160">
            <a:solidFill>
              <a:srgbClr val="FF0000"/>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1800" tIns="46800" rIns="91800" bIns="46800" anchor="ctr">
            <a:noAutofit/>
          </a:bodyPr>
          <a:lstStyle/>
          <a:p>
            <a:pPr algn="ctr">
              <a:lnSpc>
                <a:spcPct val="100000"/>
              </a:lnSpc>
            </a:pPr>
            <a:r>
              <a:rPr lang="en-US" sz="800" b="1" strike="noStrike" spc="-1">
                <a:solidFill>
                  <a:srgbClr val="000000"/>
                </a:solidFill>
                <a:latin typeface="Arial"/>
                <a:ea typeface="DejaVu Sans"/>
              </a:rPr>
              <a:t>Beaconer</a:t>
            </a:r>
            <a:endParaRPr lang="en-US" sz="800" b="0" strike="noStrike" spc="-1">
              <a:latin typeface="Arial"/>
            </a:endParaRPr>
          </a:p>
        </p:txBody>
      </p:sp>
      <p:pic>
        <p:nvPicPr>
          <p:cNvPr id="410" name="Picture 409"/>
          <p:cNvPicPr/>
          <p:nvPr/>
        </p:nvPicPr>
        <p:blipFill>
          <a:blip r:embed="rId4"/>
          <a:srcRect l="12082" t="19554" r="19020" b="18215"/>
          <a:stretch/>
        </p:blipFill>
        <p:spPr>
          <a:xfrm>
            <a:off x="11064240" y="4480560"/>
            <a:ext cx="1010520" cy="910080"/>
          </a:xfrm>
          <a:prstGeom prst="rect">
            <a:avLst/>
          </a:prstGeom>
          <a:ln>
            <a:noFill/>
          </a:ln>
        </p:spPr>
      </p:pic>
      <p:pic>
        <p:nvPicPr>
          <p:cNvPr id="411" name="Picture 410"/>
          <p:cNvPicPr/>
          <p:nvPr/>
        </p:nvPicPr>
        <p:blipFill>
          <a:blip r:embed="rId4"/>
          <a:srcRect l="12082" t="19554" r="19020" b="18215"/>
          <a:stretch/>
        </p:blipFill>
        <p:spPr>
          <a:xfrm>
            <a:off x="10515600" y="2381040"/>
            <a:ext cx="639360" cy="575640"/>
          </a:xfrm>
          <a:prstGeom prst="rect">
            <a:avLst/>
          </a:prstGeom>
          <a:ln>
            <a:noFill/>
          </a:ln>
        </p:spPr>
      </p:pic>
      <p:sp>
        <p:nvSpPr>
          <p:cNvPr id="412" name="CustomShape 34"/>
          <p:cNvSpPr/>
          <p:nvPr/>
        </p:nvSpPr>
        <p:spPr>
          <a:xfrm>
            <a:off x="1188720" y="0"/>
            <a:ext cx="2648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Arial"/>
                <a:ea typeface="DejaVu Sans"/>
              </a:rPr>
              <a:t>As of: 20191004:0800</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3" name="Picture 412"/>
          <p:cNvPicPr/>
          <p:nvPr/>
        </p:nvPicPr>
        <p:blipFill>
          <a:blip r:embed="rId2"/>
          <a:stretch/>
        </p:blipFill>
        <p:spPr>
          <a:xfrm>
            <a:off x="1129680" y="878400"/>
            <a:ext cx="6507360" cy="3828240"/>
          </a:xfrm>
          <a:prstGeom prst="rect">
            <a:avLst/>
          </a:prstGeom>
          <a:ln>
            <a:noFill/>
          </a:ln>
        </p:spPr>
      </p:pic>
      <p:sp>
        <p:nvSpPr>
          <p:cNvPr id="414" name="CustomShape 1"/>
          <p:cNvSpPr/>
          <p:nvPr/>
        </p:nvSpPr>
        <p:spPr>
          <a:xfrm>
            <a:off x="1582920" y="227160"/>
            <a:ext cx="9019080" cy="53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3600" b="1" strike="noStrike" spc="-1">
                <a:solidFill>
                  <a:srgbClr val="000000"/>
                </a:solidFill>
                <a:latin typeface="Arial"/>
                <a:ea typeface="DejaVu Sans"/>
              </a:rPr>
              <a:t>SITREP</a:t>
            </a:r>
            <a:endParaRPr lang="en-US" sz="3600" b="0" strike="noStrike" spc="-1">
              <a:latin typeface="Arial"/>
            </a:endParaRPr>
          </a:p>
        </p:txBody>
      </p:sp>
      <p:sp>
        <p:nvSpPr>
          <p:cNvPr id="415" name="CustomShape 2"/>
          <p:cNvSpPr/>
          <p:nvPr/>
        </p:nvSpPr>
        <p:spPr>
          <a:xfrm>
            <a:off x="7673040" y="954720"/>
            <a:ext cx="3800880" cy="359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1" strike="noStrike" spc="-1">
                <a:solidFill>
                  <a:srgbClr val="000000"/>
                </a:solidFill>
                <a:latin typeface="Arial"/>
                <a:ea typeface="DejaVu Sans"/>
              </a:rPr>
              <a:t>Intel</a:t>
            </a:r>
            <a:endParaRPr lang="en-US" sz="1000" b="0" strike="noStrike" spc="-1">
              <a:latin typeface="Arial"/>
            </a:endParaRPr>
          </a:p>
          <a:p>
            <a:pPr marL="216000" indent="-211680">
              <a:lnSpc>
                <a:spcPct val="100000"/>
              </a:lnSpc>
              <a:buClr>
                <a:srgbClr val="000000"/>
              </a:buClr>
              <a:buSzPct val="55000"/>
              <a:buFont typeface="Wingdings" charset="2"/>
              <a:buChar char=""/>
            </a:pPr>
            <a:r>
              <a:rPr lang="en-US" sz="1000" b="0" strike="noStrike" spc="-1">
                <a:solidFill>
                  <a:srgbClr val="000000"/>
                </a:solidFill>
                <a:latin typeface="Arial"/>
                <a:ea typeface="DejaVu Sans"/>
              </a:rPr>
              <a:t>20191002:0800 – Hosts remain compromised and continue to beacon. </a:t>
            </a:r>
            <a:endParaRPr lang="en-US" sz="1000" b="0" strike="noStrike" spc="-1">
              <a:latin typeface="Arial"/>
            </a:endParaRPr>
          </a:p>
          <a:p>
            <a:pPr>
              <a:lnSpc>
                <a:spcPct val="100000"/>
              </a:lnSpc>
            </a:pPr>
            <a:r>
              <a:rPr lang="en-US" sz="1000" b="1" strike="noStrike" spc="-1">
                <a:solidFill>
                  <a:srgbClr val="000000"/>
                </a:solidFill>
                <a:latin typeface="Arial"/>
                <a:ea typeface="DejaVu Sans"/>
              </a:rPr>
              <a:t>Evidence </a:t>
            </a:r>
            <a:endParaRPr lang="en-US" sz="1000" b="0" strike="noStrike" spc="-1">
              <a:latin typeface="Arial"/>
            </a:endParaRPr>
          </a:p>
          <a:p>
            <a:pPr marL="171360" indent="-164520">
              <a:lnSpc>
                <a:spcPct val="100000"/>
              </a:lnSpc>
              <a:buClr>
                <a:srgbClr val="000000"/>
              </a:buClr>
              <a:buSzPct val="55000"/>
              <a:buFont typeface="Wingdings" charset="2"/>
              <a:buChar char=""/>
            </a:pPr>
            <a:r>
              <a:rPr lang="en-US" sz="1000" b="0" strike="noStrike" spc="-1">
                <a:solidFill>
                  <a:srgbClr val="000000"/>
                </a:solidFill>
                <a:latin typeface="Arial"/>
                <a:ea typeface="DejaVu Sans"/>
              </a:rPr>
              <a:t>20191002:0914 – In Users range 10..0.3.x  on xxx.2 and xxx.24, “CHOST” process injected into </a:t>
            </a:r>
            <a:r>
              <a:rPr lang="en-US" sz="1000" b="0" strike="noStrike" spc="-1">
                <a:solidFill>
                  <a:srgbClr val="000000"/>
                </a:solidFill>
                <a:latin typeface="Courier New"/>
                <a:ea typeface="DejaVu Sans"/>
              </a:rPr>
              <a:t>rundll</a:t>
            </a:r>
            <a:r>
              <a:rPr lang="en-US" sz="1000" b="0" strike="noStrike" spc="-1">
                <a:solidFill>
                  <a:srgbClr val="000000"/>
                </a:solidFill>
                <a:latin typeface="Arial"/>
                <a:ea typeface="DejaVu Sans"/>
              </a:rPr>
              <a:t> and </a:t>
            </a:r>
            <a:r>
              <a:rPr lang="en-US" sz="1000" b="0" strike="noStrike" spc="-1">
                <a:solidFill>
                  <a:srgbClr val="000000"/>
                </a:solidFill>
                <a:latin typeface="Courier New"/>
                <a:ea typeface="DejaVu Sans"/>
              </a:rPr>
              <a:t>rdpclip</a:t>
            </a:r>
            <a:endParaRPr lang="en-US" sz="1000" b="0" strike="noStrike" spc="-1">
              <a:latin typeface="Arial"/>
            </a:endParaRPr>
          </a:p>
          <a:p>
            <a:pPr marL="171360" indent="-164520">
              <a:lnSpc>
                <a:spcPct val="100000"/>
              </a:lnSpc>
              <a:buClr>
                <a:srgbClr val="000000"/>
              </a:buClr>
              <a:buSzPct val="55000"/>
              <a:buFont typeface="Wingdings" charset="2"/>
              <a:buChar char=""/>
            </a:pPr>
            <a:r>
              <a:rPr lang="en-US" sz="1000" b="0" strike="noStrike" spc="-1">
                <a:solidFill>
                  <a:srgbClr val="000000"/>
                </a:solidFill>
                <a:latin typeface="Arial"/>
                <a:ea typeface="DejaVu Sans"/>
              </a:rPr>
              <a:t>20191002:1239 – DC02 found to be compromised via a scheduler exploit </a:t>
            </a:r>
            <a:endParaRPr lang="en-US" sz="1000" b="0" strike="noStrike" spc="-1">
              <a:latin typeface="Arial"/>
            </a:endParaRPr>
          </a:p>
          <a:p>
            <a:pPr marL="171360" indent="-164520">
              <a:lnSpc>
                <a:spcPct val="100000"/>
              </a:lnSpc>
              <a:buClr>
                <a:srgbClr val="000000"/>
              </a:buClr>
              <a:buSzPct val="55000"/>
              <a:buFont typeface="Wingdings" charset="2"/>
              <a:buChar char=""/>
            </a:pPr>
            <a:r>
              <a:rPr lang="en-US" sz="1000" b="0" strike="noStrike" spc="-1">
                <a:solidFill>
                  <a:srgbClr val="000000"/>
                </a:solidFill>
                <a:latin typeface="Arial"/>
                <a:ea typeface="DejaVu Sans"/>
              </a:rPr>
              <a:t>Domain compromised, MimiKatz detected. Lateral movement likely.</a:t>
            </a:r>
            <a:endParaRPr lang="en-US" sz="1000" b="0" strike="noStrike" spc="-1">
              <a:latin typeface="Arial"/>
            </a:endParaRPr>
          </a:p>
          <a:p>
            <a:pPr marL="171360" indent="-164520">
              <a:lnSpc>
                <a:spcPct val="100000"/>
              </a:lnSpc>
              <a:buClr>
                <a:srgbClr val="000000"/>
              </a:buClr>
              <a:buSzPct val="55000"/>
              <a:buFont typeface="Wingdings" charset="2"/>
              <a:buChar char=""/>
            </a:pPr>
            <a:r>
              <a:rPr lang="en-US" sz="1000" b="0" strike="noStrike" spc="-1">
                <a:solidFill>
                  <a:srgbClr val="000000"/>
                </a:solidFill>
                <a:latin typeface="Arial"/>
                <a:ea typeface="DejaVu Sans"/>
              </a:rPr>
              <a:t>500 MB exfiltrated data from Server enclave.</a:t>
            </a:r>
            <a:endParaRPr lang="en-US" sz="1000" b="0" strike="noStrike" spc="-1">
              <a:latin typeface="Arial"/>
            </a:endParaRPr>
          </a:p>
          <a:p>
            <a:pPr marL="171360" indent="-164520">
              <a:lnSpc>
                <a:spcPct val="100000"/>
              </a:lnSpc>
              <a:buClr>
                <a:srgbClr val="000000"/>
              </a:buClr>
              <a:buSzPct val="55000"/>
              <a:buFont typeface="Wingdings" charset="2"/>
              <a:buChar char=""/>
            </a:pPr>
            <a:r>
              <a:rPr lang="en-US" sz="1000" b="0" strike="noStrike" spc="-1">
                <a:solidFill>
                  <a:srgbClr val="000000"/>
                </a:solidFill>
                <a:latin typeface="Arial"/>
                <a:ea typeface="DejaVu Sans"/>
              </a:rPr>
              <a:t>20191002:1614 – DC01 anomalies revealed Kerberos likely compromised.</a:t>
            </a:r>
            <a:endParaRPr lang="en-US" sz="1000" b="0" strike="noStrike" spc="-1">
              <a:latin typeface="Arial"/>
            </a:endParaRPr>
          </a:p>
          <a:p>
            <a:pPr>
              <a:lnSpc>
                <a:spcPct val="100000"/>
              </a:lnSpc>
            </a:pPr>
            <a:r>
              <a:rPr lang="en-US" sz="1000" b="1" strike="noStrike" spc="-1">
                <a:solidFill>
                  <a:srgbClr val="000000"/>
                </a:solidFill>
                <a:latin typeface="Arial"/>
                <a:ea typeface="DejaVu Sans"/>
              </a:rPr>
              <a:t>Adversary MLCOA:</a:t>
            </a:r>
            <a:endParaRPr lang="en-US" sz="1000" b="0" strike="noStrike" spc="-1">
              <a:latin typeface="Arial"/>
            </a:endParaRPr>
          </a:p>
          <a:p>
            <a:pPr marL="171360" indent="-164520">
              <a:lnSpc>
                <a:spcPct val="100000"/>
              </a:lnSpc>
              <a:buClr>
                <a:srgbClr val="000000"/>
              </a:buClr>
              <a:buSzPct val="55000"/>
              <a:buFont typeface="Wingdings" charset="2"/>
              <a:buChar char=""/>
            </a:pPr>
            <a:r>
              <a:rPr lang="en-US" sz="1000" b="0" strike="noStrike" spc="-1">
                <a:solidFill>
                  <a:srgbClr val="000000"/>
                </a:solidFill>
                <a:latin typeface="Arial"/>
                <a:ea typeface="DejaVu Sans"/>
              </a:rPr>
              <a:t>Defense Evasion</a:t>
            </a:r>
            <a:endParaRPr lang="en-US" sz="1000" b="0" strike="noStrike" spc="-1">
              <a:latin typeface="Arial"/>
            </a:endParaRPr>
          </a:p>
          <a:p>
            <a:pPr>
              <a:lnSpc>
                <a:spcPct val="100000"/>
              </a:lnSpc>
            </a:pPr>
            <a:r>
              <a:rPr lang="en-US" sz="1000" b="1" strike="noStrike" spc="-1">
                <a:solidFill>
                  <a:srgbClr val="000000"/>
                </a:solidFill>
                <a:latin typeface="Arial"/>
                <a:ea typeface="DejaVu Sans"/>
              </a:rPr>
              <a:t>Line of Effort:</a:t>
            </a:r>
            <a:endParaRPr lang="en-US" sz="1000" b="0" strike="noStrike" spc="-1">
              <a:latin typeface="Arial"/>
            </a:endParaRPr>
          </a:p>
          <a:p>
            <a:pPr marL="171360" indent="-164520">
              <a:lnSpc>
                <a:spcPct val="100000"/>
              </a:lnSpc>
              <a:buClr>
                <a:srgbClr val="000000"/>
              </a:buClr>
              <a:buSzPct val="55000"/>
              <a:buFont typeface="Wingdings" charset="2"/>
              <a:buChar char=""/>
            </a:pPr>
            <a:r>
              <a:rPr lang="en-US" sz="1000" b="0" strike="noStrike" spc="-1">
                <a:solidFill>
                  <a:srgbClr val="000000"/>
                </a:solidFill>
                <a:latin typeface="Arial"/>
                <a:ea typeface="DejaVu Sans"/>
              </a:rPr>
              <a:t>Review/Search use of “Certutil’ command, use of CCleaner to delete files, clearing Logs via ‘wevtutil cl System’ and ‘wevutil cl Security’ commands. Snort rules alert based on payloads encoded with Base64. Search for Rootkits and MSOffice template injection. Compare known good baselines to identify Timestomping activities.</a:t>
            </a:r>
            <a:endParaRPr lang="en-US" sz="1000" b="0" strike="noStrike" spc="-1">
              <a:latin typeface="Arial"/>
            </a:endParaRPr>
          </a:p>
        </p:txBody>
      </p:sp>
      <p:sp>
        <p:nvSpPr>
          <p:cNvPr id="416" name="CustomShape 3"/>
          <p:cNvSpPr/>
          <p:nvPr/>
        </p:nvSpPr>
        <p:spPr>
          <a:xfrm>
            <a:off x="1005840" y="4709520"/>
            <a:ext cx="1710000" cy="619920"/>
          </a:xfrm>
          <a:custGeom>
            <a:avLst/>
            <a:gdLst/>
            <a:ahLst/>
            <a:cxnLst/>
            <a:rect l="l" t="t" r="r" b="b"/>
            <a:pathLst>
              <a:path w="4769" h="1741">
                <a:moveTo>
                  <a:pt x="0" y="0"/>
                </a:moveTo>
                <a:lnTo>
                  <a:pt x="3687" y="0"/>
                </a:lnTo>
                <a:lnTo>
                  <a:pt x="4768" y="870"/>
                </a:lnTo>
                <a:lnTo>
                  <a:pt x="3687" y="1740"/>
                </a:lnTo>
                <a:lnTo>
                  <a:pt x="0" y="1740"/>
                </a:lnTo>
                <a:lnTo>
                  <a:pt x="1081" y="870"/>
                </a:lnTo>
                <a:lnTo>
                  <a:pt x="0" y="0"/>
                </a:lnTo>
              </a:path>
            </a:pathLst>
          </a:custGeom>
          <a:solidFill>
            <a:srgbClr val="E8F2A1"/>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200" b="0" strike="noStrike" spc="-1">
                <a:solidFill>
                  <a:srgbClr val="FFFFFF"/>
                </a:solidFill>
                <a:latin typeface="Arial"/>
                <a:ea typeface="DejaVu Sans"/>
              </a:rPr>
              <a:t>       </a:t>
            </a:r>
            <a:r>
              <a:rPr lang="en-US" sz="1200" b="0" strike="noStrike" spc="-1">
                <a:solidFill>
                  <a:srgbClr val="000000"/>
                </a:solidFill>
                <a:latin typeface="Arial"/>
                <a:ea typeface="DejaVu Sans"/>
              </a:rPr>
              <a:t>Reconnaissance</a:t>
            </a:r>
            <a:endParaRPr lang="en-US" sz="1200" b="0" strike="noStrike" spc="-1">
              <a:latin typeface="Arial"/>
            </a:endParaRPr>
          </a:p>
        </p:txBody>
      </p:sp>
      <p:sp>
        <p:nvSpPr>
          <p:cNvPr id="417" name="CustomShape 4"/>
          <p:cNvSpPr/>
          <p:nvPr/>
        </p:nvSpPr>
        <p:spPr>
          <a:xfrm>
            <a:off x="2411640" y="4709520"/>
            <a:ext cx="1710720" cy="619920"/>
          </a:xfrm>
          <a:custGeom>
            <a:avLst/>
            <a:gdLst/>
            <a:ahLst/>
            <a:cxnLst/>
            <a:rect l="l" t="t" r="r" b="b"/>
            <a:pathLst>
              <a:path w="4771" h="1741">
                <a:moveTo>
                  <a:pt x="0" y="0"/>
                </a:moveTo>
                <a:lnTo>
                  <a:pt x="3690" y="0"/>
                </a:lnTo>
                <a:lnTo>
                  <a:pt x="4770" y="870"/>
                </a:lnTo>
                <a:lnTo>
                  <a:pt x="3690" y="1740"/>
                </a:lnTo>
                <a:lnTo>
                  <a:pt x="0" y="1740"/>
                </a:lnTo>
                <a:lnTo>
                  <a:pt x="1079" y="870"/>
                </a:lnTo>
                <a:lnTo>
                  <a:pt x="0" y="0"/>
                </a:lnTo>
              </a:path>
            </a:pathLst>
          </a:custGeom>
          <a:solidFill>
            <a:srgbClr val="00A933"/>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200" b="0" strike="noStrike" spc="-1">
                <a:solidFill>
                  <a:srgbClr val="FFFFFF"/>
                </a:solidFill>
                <a:latin typeface="Arial"/>
                <a:ea typeface="DejaVu Sans"/>
              </a:rPr>
              <a:t>      Weaponization</a:t>
            </a:r>
            <a:endParaRPr lang="en-US" sz="1200" b="0" strike="noStrike" spc="-1">
              <a:latin typeface="Arial"/>
            </a:endParaRPr>
          </a:p>
        </p:txBody>
      </p:sp>
      <p:sp>
        <p:nvSpPr>
          <p:cNvPr id="418" name="CustomShape 5"/>
          <p:cNvSpPr/>
          <p:nvPr/>
        </p:nvSpPr>
        <p:spPr>
          <a:xfrm>
            <a:off x="3817800" y="4709520"/>
            <a:ext cx="1710000" cy="619920"/>
          </a:xfrm>
          <a:custGeom>
            <a:avLst/>
            <a:gdLst/>
            <a:ahLst/>
            <a:cxnLst/>
            <a:rect l="l" t="t" r="r" b="b"/>
            <a:pathLst>
              <a:path w="4769" h="1741">
                <a:moveTo>
                  <a:pt x="0" y="0"/>
                </a:moveTo>
                <a:lnTo>
                  <a:pt x="3687" y="0"/>
                </a:lnTo>
                <a:lnTo>
                  <a:pt x="4768" y="870"/>
                </a:lnTo>
                <a:lnTo>
                  <a:pt x="3687" y="1740"/>
                </a:lnTo>
                <a:lnTo>
                  <a:pt x="0" y="1740"/>
                </a:lnTo>
                <a:lnTo>
                  <a:pt x="1081" y="870"/>
                </a:lnTo>
                <a:lnTo>
                  <a:pt x="0" y="0"/>
                </a:lnTo>
              </a:path>
            </a:pathLst>
          </a:custGeom>
          <a:solidFill>
            <a:srgbClr val="81ACA6"/>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200" b="0" strike="noStrike" spc="-1">
                <a:solidFill>
                  <a:srgbClr val="FFFFFF"/>
                </a:solidFill>
                <a:latin typeface="Arial"/>
                <a:ea typeface="DejaVu Sans"/>
              </a:rPr>
              <a:t> </a:t>
            </a:r>
            <a:r>
              <a:rPr lang="en-US" sz="1200" b="0" strike="noStrike" spc="-1">
                <a:solidFill>
                  <a:srgbClr val="000000"/>
                </a:solidFill>
                <a:latin typeface="Arial"/>
                <a:ea typeface="DejaVu Sans"/>
              </a:rPr>
              <a:t>Delivery</a:t>
            </a:r>
            <a:endParaRPr lang="en-US" sz="1200" b="0" strike="noStrike" spc="-1">
              <a:latin typeface="Arial"/>
            </a:endParaRPr>
          </a:p>
        </p:txBody>
      </p:sp>
      <p:sp>
        <p:nvSpPr>
          <p:cNvPr id="419" name="CustomShape 6"/>
          <p:cNvSpPr/>
          <p:nvPr/>
        </p:nvSpPr>
        <p:spPr>
          <a:xfrm>
            <a:off x="5223600" y="4709520"/>
            <a:ext cx="1710000" cy="619920"/>
          </a:xfrm>
          <a:custGeom>
            <a:avLst/>
            <a:gdLst/>
            <a:ahLst/>
            <a:cxnLst/>
            <a:rect l="l" t="t" r="r" b="b"/>
            <a:pathLst>
              <a:path w="4769" h="1741">
                <a:moveTo>
                  <a:pt x="0" y="0"/>
                </a:moveTo>
                <a:lnTo>
                  <a:pt x="3687" y="0"/>
                </a:lnTo>
                <a:lnTo>
                  <a:pt x="4768" y="870"/>
                </a:lnTo>
                <a:lnTo>
                  <a:pt x="3687" y="1740"/>
                </a:lnTo>
                <a:lnTo>
                  <a:pt x="0" y="1740"/>
                </a:lnTo>
                <a:lnTo>
                  <a:pt x="1081" y="870"/>
                </a:lnTo>
                <a:lnTo>
                  <a:pt x="0" y="0"/>
                </a:lnTo>
              </a:path>
            </a:pathLst>
          </a:custGeom>
          <a:solidFill>
            <a:srgbClr val="B3CAC7"/>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200" b="0" strike="noStrike" spc="-1">
                <a:solidFill>
                  <a:srgbClr val="000000"/>
                </a:solidFill>
                <a:latin typeface="Arial"/>
                <a:ea typeface="DejaVu Sans"/>
              </a:rPr>
              <a:t>    Exploitation</a:t>
            </a:r>
            <a:endParaRPr lang="en-US" sz="1200" b="0" strike="noStrike" spc="-1">
              <a:latin typeface="Arial"/>
            </a:endParaRPr>
          </a:p>
        </p:txBody>
      </p:sp>
      <p:sp>
        <p:nvSpPr>
          <p:cNvPr id="420" name="CustomShape 7"/>
          <p:cNvSpPr/>
          <p:nvPr/>
        </p:nvSpPr>
        <p:spPr>
          <a:xfrm>
            <a:off x="6629400" y="4709520"/>
            <a:ext cx="1710000" cy="619920"/>
          </a:xfrm>
          <a:custGeom>
            <a:avLst/>
            <a:gdLst/>
            <a:ahLst/>
            <a:cxnLst/>
            <a:rect l="l" t="t" r="r" b="b"/>
            <a:pathLst>
              <a:path w="4769" h="1741">
                <a:moveTo>
                  <a:pt x="0" y="0"/>
                </a:moveTo>
                <a:lnTo>
                  <a:pt x="3687" y="0"/>
                </a:lnTo>
                <a:lnTo>
                  <a:pt x="4768" y="870"/>
                </a:lnTo>
                <a:lnTo>
                  <a:pt x="3687" y="1740"/>
                </a:lnTo>
                <a:lnTo>
                  <a:pt x="0" y="1740"/>
                </a:lnTo>
                <a:lnTo>
                  <a:pt x="1081" y="870"/>
                </a:lnTo>
                <a:lnTo>
                  <a:pt x="0" y="0"/>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200" b="0" strike="noStrike" spc="-1">
                <a:solidFill>
                  <a:srgbClr val="000000"/>
                </a:solidFill>
                <a:latin typeface="Arial"/>
                <a:ea typeface="DejaVu Sans"/>
              </a:rPr>
              <a:t>    Installation</a:t>
            </a:r>
            <a:endParaRPr lang="en-US" sz="1200" b="0" strike="noStrike" spc="-1">
              <a:latin typeface="Arial"/>
            </a:endParaRPr>
          </a:p>
        </p:txBody>
      </p:sp>
      <p:sp>
        <p:nvSpPr>
          <p:cNvPr id="421" name="CustomShape 8"/>
          <p:cNvSpPr/>
          <p:nvPr/>
        </p:nvSpPr>
        <p:spPr>
          <a:xfrm>
            <a:off x="8034840" y="4709520"/>
            <a:ext cx="1710000" cy="619920"/>
          </a:xfrm>
          <a:custGeom>
            <a:avLst/>
            <a:gdLst/>
            <a:ahLst/>
            <a:cxnLst/>
            <a:rect l="l" t="t" r="r" b="b"/>
            <a:pathLst>
              <a:path w="4769" h="1741">
                <a:moveTo>
                  <a:pt x="0" y="0"/>
                </a:moveTo>
                <a:lnTo>
                  <a:pt x="3687" y="0"/>
                </a:lnTo>
                <a:lnTo>
                  <a:pt x="4768" y="870"/>
                </a:lnTo>
                <a:lnTo>
                  <a:pt x="3687" y="1740"/>
                </a:lnTo>
                <a:lnTo>
                  <a:pt x="0" y="1740"/>
                </a:lnTo>
                <a:lnTo>
                  <a:pt x="1081" y="870"/>
                </a:lnTo>
                <a:lnTo>
                  <a:pt x="0" y="0"/>
                </a:lnTo>
              </a:path>
            </a:pathLst>
          </a:custGeom>
          <a:solidFill>
            <a:srgbClr val="2A6099"/>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200" b="0" strike="noStrike" spc="-1">
                <a:solidFill>
                  <a:srgbClr val="FFFFFF"/>
                </a:solidFill>
                <a:latin typeface="Arial"/>
                <a:ea typeface="DejaVu Sans"/>
              </a:rPr>
              <a:t>Command &amp;</a:t>
            </a:r>
            <a:r>
              <a:t/>
            </a:r>
            <a:br/>
            <a:r>
              <a:rPr lang="en-US" sz="1200" b="0" strike="noStrike" spc="-1">
                <a:solidFill>
                  <a:srgbClr val="FFFFFF"/>
                </a:solidFill>
                <a:latin typeface="Arial"/>
                <a:ea typeface="DejaVu Sans"/>
              </a:rPr>
              <a:t>Control (C2)</a:t>
            </a:r>
            <a:endParaRPr lang="en-US" sz="1200" b="0" strike="noStrike" spc="-1">
              <a:latin typeface="Arial"/>
            </a:endParaRPr>
          </a:p>
        </p:txBody>
      </p:sp>
      <p:sp>
        <p:nvSpPr>
          <p:cNvPr id="422" name="CustomShape 9"/>
          <p:cNvSpPr/>
          <p:nvPr/>
        </p:nvSpPr>
        <p:spPr>
          <a:xfrm>
            <a:off x="9439560" y="4709520"/>
            <a:ext cx="1710000" cy="619920"/>
          </a:xfrm>
          <a:custGeom>
            <a:avLst/>
            <a:gdLst/>
            <a:ahLst/>
            <a:cxnLst/>
            <a:rect l="l" t="t" r="r" b="b"/>
            <a:pathLst>
              <a:path w="4769" h="1741">
                <a:moveTo>
                  <a:pt x="0" y="0"/>
                </a:moveTo>
                <a:lnTo>
                  <a:pt x="3687" y="0"/>
                </a:lnTo>
                <a:lnTo>
                  <a:pt x="4768" y="870"/>
                </a:lnTo>
                <a:lnTo>
                  <a:pt x="3687" y="1740"/>
                </a:lnTo>
                <a:lnTo>
                  <a:pt x="0" y="1740"/>
                </a:lnTo>
                <a:lnTo>
                  <a:pt x="1081" y="870"/>
                </a:lnTo>
                <a:lnTo>
                  <a:pt x="0" y="0"/>
                </a:lnTo>
              </a:path>
            </a:pathLst>
          </a:custGeom>
          <a:solidFill>
            <a:srgbClr val="6B5E9B"/>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200" b="0" strike="noStrike" spc="-1">
                <a:solidFill>
                  <a:srgbClr val="FFFFFF"/>
                </a:solidFill>
                <a:latin typeface="Arial"/>
                <a:ea typeface="DejaVu Sans"/>
              </a:rPr>
              <a:t>Actions on</a:t>
            </a:r>
            <a:endParaRPr lang="en-US" sz="1200" b="0" strike="noStrike" spc="-1">
              <a:latin typeface="Arial"/>
            </a:endParaRPr>
          </a:p>
          <a:p>
            <a:pPr algn="ctr">
              <a:lnSpc>
                <a:spcPct val="100000"/>
              </a:lnSpc>
            </a:pPr>
            <a:r>
              <a:rPr lang="en-US" sz="1200" b="0" strike="noStrike" spc="-1">
                <a:solidFill>
                  <a:srgbClr val="FFFFFF"/>
                </a:solidFill>
                <a:latin typeface="Arial"/>
                <a:ea typeface="DejaVu Sans"/>
              </a:rPr>
              <a:t>Objectives</a:t>
            </a:r>
            <a:endParaRPr lang="en-US" sz="1200" b="0" strike="noStrike" spc="-1">
              <a:latin typeface="Arial"/>
            </a:endParaRPr>
          </a:p>
        </p:txBody>
      </p:sp>
      <p:pic>
        <p:nvPicPr>
          <p:cNvPr id="423" name="Picture 422"/>
          <p:cNvPicPr/>
          <p:nvPr/>
        </p:nvPicPr>
        <p:blipFill>
          <a:blip r:embed="rId3"/>
          <a:stretch/>
        </p:blipFill>
        <p:spPr>
          <a:xfrm>
            <a:off x="2432520" y="2817360"/>
            <a:ext cx="233640" cy="233640"/>
          </a:xfrm>
          <a:prstGeom prst="rect">
            <a:avLst/>
          </a:prstGeom>
          <a:ln>
            <a:noFill/>
          </a:ln>
        </p:spPr>
      </p:pic>
      <p:pic>
        <p:nvPicPr>
          <p:cNvPr id="424" name="Picture 423"/>
          <p:cNvPicPr/>
          <p:nvPr/>
        </p:nvPicPr>
        <p:blipFill>
          <a:blip r:embed="rId3"/>
          <a:stretch/>
        </p:blipFill>
        <p:spPr>
          <a:xfrm>
            <a:off x="1266120" y="2195640"/>
            <a:ext cx="233640" cy="233640"/>
          </a:xfrm>
          <a:prstGeom prst="rect">
            <a:avLst/>
          </a:prstGeom>
          <a:ln>
            <a:noFill/>
          </a:ln>
        </p:spPr>
      </p:pic>
      <p:sp>
        <p:nvSpPr>
          <p:cNvPr id="425" name="Line 10"/>
          <p:cNvSpPr/>
          <p:nvPr/>
        </p:nvSpPr>
        <p:spPr>
          <a:xfrm flipV="1">
            <a:off x="1502640" y="1390320"/>
            <a:ext cx="692640" cy="805320"/>
          </a:xfrm>
          <a:prstGeom prst="line">
            <a:avLst/>
          </a:prstGeom>
          <a:ln w="29160" cap="rnd">
            <a:solidFill>
              <a:srgbClr val="800080"/>
            </a:solidFill>
            <a:custDash>
              <a:ds d="300000" sp="143000"/>
              <a:ds d="300000" sp="143000"/>
              <a:ds d="300000" sp="143000"/>
              <a:ds d="49000" sp="143000"/>
              <a:ds d="49000" sp="143000"/>
            </a:custDash>
            <a:round/>
            <a:headEnd type="oval" w="lg" len="sm"/>
            <a:tailEnd type="triangle" w="med" len="med"/>
          </a:ln>
        </p:spPr>
        <p:style>
          <a:lnRef idx="0">
            <a:scrgbClr r="0" g="0" b="0"/>
          </a:lnRef>
          <a:fillRef idx="0">
            <a:scrgbClr r="0" g="0" b="0"/>
          </a:fillRef>
          <a:effectRef idx="0">
            <a:scrgbClr r="0" g="0" b="0"/>
          </a:effectRef>
          <a:fontRef idx="minor"/>
        </p:style>
      </p:sp>
      <p:sp>
        <p:nvSpPr>
          <p:cNvPr id="426" name="Line 11"/>
          <p:cNvSpPr/>
          <p:nvPr/>
        </p:nvSpPr>
        <p:spPr>
          <a:xfrm flipH="1" flipV="1">
            <a:off x="2348640" y="1420200"/>
            <a:ext cx="212400" cy="1323000"/>
          </a:xfrm>
          <a:prstGeom prst="line">
            <a:avLst/>
          </a:prstGeom>
          <a:ln w="29160" cap="rnd">
            <a:solidFill>
              <a:srgbClr val="800080"/>
            </a:solidFill>
            <a:custDash>
              <a:ds d="300000" sp="143000"/>
              <a:ds d="300000" sp="143000"/>
              <a:ds d="300000" sp="143000"/>
              <a:ds d="49000" sp="143000"/>
              <a:ds d="49000" sp="143000"/>
            </a:custDash>
            <a:round/>
            <a:headEnd type="oval" w="lg" len="sm"/>
            <a:tailEnd type="triangle" w="med" len="med"/>
          </a:ln>
        </p:spPr>
        <p:style>
          <a:lnRef idx="0">
            <a:scrgbClr r="0" g="0" b="0"/>
          </a:lnRef>
          <a:fillRef idx="0">
            <a:scrgbClr r="0" g="0" b="0"/>
          </a:fillRef>
          <a:effectRef idx="0">
            <a:scrgbClr r="0" g="0" b="0"/>
          </a:effectRef>
          <a:fontRef idx="minor"/>
        </p:style>
      </p:sp>
      <p:sp>
        <p:nvSpPr>
          <p:cNvPr id="427" name="CustomShape 12"/>
          <p:cNvSpPr/>
          <p:nvPr/>
        </p:nvSpPr>
        <p:spPr>
          <a:xfrm>
            <a:off x="55440" y="2121480"/>
            <a:ext cx="1021320" cy="2464920"/>
          </a:xfrm>
          <a:prstGeom prst="rect">
            <a:avLst/>
          </a:prstGeom>
          <a:solidFill>
            <a:srgbClr val="FFFFF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800" b="0" u="sng" strike="noStrike" spc="-1">
                <a:solidFill>
                  <a:srgbClr val="000000"/>
                </a:solidFill>
                <a:uFillTx/>
                <a:latin typeface="Arial"/>
                <a:ea typeface="DejaVu Sans"/>
              </a:rPr>
              <a:t>Key</a:t>
            </a: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p:txBody>
      </p:sp>
      <p:sp>
        <p:nvSpPr>
          <p:cNvPr id="428" name="CustomShape 13"/>
          <p:cNvSpPr/>
          <p:nvPr/>
        </p:nvSpPr>
        <p:spPr>
          <a:xfrm>
            <a:off x="74880" y="2468880"/>
            <a:ext cx="1001880" cy="222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Arial"/>
                <a:ea typeface="DejaVu Sans"/>
              </a:rPr>
              <a:t>Compromised Host</a:t>
            </a:r>
            <a:endParaRPr lang="en-US" sz="1000" b="0" strike="noStrike" spc="-1">
              <a:latin typeface="Arial"/>
            </a:endParaRPr>
          </a:p>
          <a:p>
            <a:pPr>
              <a:lnSpc>
                <a:spcPct val="100000"/>
              </a:lnSpc>
            </a:pPr>
            <a:endParaRPr lang="en-US" sz="1000" b="0" strike="noStrike" spc="-1">
              <a:latin typeface="Arial"/>
            </a:endParaRPr>
          </a:p>
          <a:p>
            <a:pPr>
              <a:lnSpc>
                <a:spcPct val="100000"/>
              </a:lnSpc>
            </a:pPr>
            <a:endParaRPr lang="en-US" sz="1000" b="0" strike="noStrike" spc="-1">
              <a:latin typeface="Arial"/>
            </a:endParaRPr>
          </a:p>
          <a:p>
            <a:pPr>
              <a:lnSpc>
                <a:spcPct val="100000"/>
              </a:lnSpc>
            </a:pPr>
            <a:endParaRPr lang="en-US" sz="1000" b="0" strike="noStrike" spc="-1">
              <a:latin typeface="Arial"/>
            </a:endParaRPr>
          </a:p>
          <a:p>
            <a:pPr>
              <a:lnSpc>
                <a:spcPct val="100000"/>
              </a:lnSpc>
            </a:pPr>
            <a:r>
              <a:rPr lang="en-US" sz="1000" b="0" strike="noStrike" spc="-1">
                <a:solidFill>
                  <a:srgbClr val="000000"/>
                </a:solidFill>
                <a:latin typeface="Arial"/>
                <a:ea typeface="DejaVu Sans"/>
              </a:rPr>
              <a:t>Likely Incursion</a:t>
            </a:r>
            <a:endParaRPr lang="en-US" sz="1000" b="0" strike="noStrike" spc="-1">
              <a:latin typeface="Arial"/>
            </a:endParaRPr>
          </a:p>
          <a:p>
            <a:pPr>
              <a:lnSpc>
                <a:spcPct val="100000"/>
              </a:lnSpc>
            </a:pPr>
            <a:endParaRPr lang="en-US" sz="1000" b="0" strike="noStrike" spc="-1">
              <a:latin typeface="Arial"/>
            </a:endParaRPr>
          </a:p>
          <a:p>
            <a:pPr>
              <a:lnSpc>
                <a:spcPct val="100000"/>
              </a:lnSpc>
            </a:pPr>
            <a:endParaRPr lang="en-US" sz="1000" b="0" strike="noStrike" spc="-1">
              <a:latin typeface="Arial"/>
            </a:endParaRPr>
          </a:p>
          <a:p>
            <a:pPr>
              <a:lnSpc>
                <a:spcPct val="100000"/>
              </a:lnSpc>
            </a:pPr>
            <a:endParaRPr lang="en-US" sz="1000" b="0" strike="noStrike" spc="-1">
              <a:latin typeface="Arial"/>
            </a:endParaRPr>
          </a:p>
          <a:p>
            <a:pPr>
              <a:lnSpc>
                <a:spcPct val="100000"/>
              </a:lnSpc>
            </a:pPr>
            <a:r>
              <a:rPr lang="en-US" sz="1000" b="0" strike="noStrike" spc="-1">
                <a:solidFill>
                  <a:srgbClr val="000000"/>
                </a:solidFill>
                <a:latin typeface="Arial"/>
                <a:ea typeface="DejaVu Sans"/>
              </a:rPr>
              <a:t>Beacon</a:t>
            </a:r>
            <a:endParaRPr lang="en-US" sz="1000" b="0" strike="noStrike" spc="-1">
              <a:latin typeface="Arial"/>
            </a:endParaRPr>
          </a:p>
          <a:p>
            <a:pPr>
              <a:lnSpc>
                <a:spcPct val="100000"/>
              </a:lnSpc>
            </a:pPr>
            <a:endParaRPr lang="en-US" sz="1000" b="0" strike="noStrike" spc="-1">
              <a:latin typeface="Arial"/>
            </a:endParaRPr>
          </a:p>
          <a:p>
            <a:pPr>
              <a:lnSpc>
                <a:spcPct val="100000"/>
              </a:lnSpc>
            </a:pPr>
            <a:endParaRPr lang="en-US" sz="1000" b="0" strike="noStrike" spc="-1">
              <a:latin typeface="Arial"/>
            </a:endParaRPr>
          </a:p>
          <a:p>
            <a:pPr>
              <a:lnSpc>
                <a:spcPct val="100000"/>
              </a:lnSpc>
            </a:pPr>
            <a:endParaRPr lang="en-US" sz="1000" b="0" strike="noStrike" spc="-1">
              <a:latin typeface="Arial"/>
            </a:endParaRPr>
          </a:p>
        </p:txBody>
      </p:sp>
      <p:pic>
        <p:nvPicPr>
          <p:cNvPr id="429" name="Picture 428"/>
          <p:cNvPicPr/>
          <p:nvPr/>
        </p:nvPicPr>
        <p:blipFill>
          <a:blip r:embed="rId3"/>
          <a:stretch/>
        </p:blipFill>
        <p:spPr>
          <a:xfrm>
            <a:off x="128160" y="2890080"/>
            <a:ext cx="233640" cy="233640"/>
          </a:xfrm>
          <a:prstGeom prst="rect">
            <a:avLst/>
          </a:prstGeom>
          <a:ln>
            <a:noFill/>
          </a:ln>
        </p:spPr>
      </p:pic>
      <p:sp>
        <p:nvSpPr>
          <p:cNvPr id="430" name="Line 14"/>
          <p:cNvSpPr/>
          <p:nvPr/>
        </p:nvSpPr>
        <p:spPr>
          <a:xfrm>
            <a:off x="166320" y="4278240"/>
            <a:ext cx="806400" cy="0"/>
          </a:xfrm>
          <a:prstGeom prst="line">
            <a:avLst/>
          </a:prstGeom>
          <a:ln w="29160" cap="rnd">
            <a:solidFill>
              <a:srgbClr val="800080"/>
            </a:solidFill>
            <a:custDash>
              <a:ds d="300000" sp="143000"/>
              <a:ds d="300000" sp="143000"/>
              <a:ds d="300000" sp="143000"/>
              <a:ds d="49000" sp="143000"/>
              <a:ds d="49000" sp="143000"/>
            </a:custDash>
            <a:round/>
            <a:headEnd type="oval" w="lg" len="sm"/>
            <a:tailEnd type="triangle" w="med" len="med"/>
          </a:ln>
        </p:spPr>
        <p:style>
          <a:lnRef idx="0">
            <a:scrgbClr r="0" g="0" b="0"/>
          </a:lnRef>
          <a:fillRef idx="0">
            <a:scrgbClr r="0" g="0" b="0"/>
          </a:fillRef>
          <a:effectRef idx="0">
            <a:scrgbClr r="0" g="0" b="0"/>
          </a:effectRef>
          <a:fontRef idx="minor"/>
        </p:style>
      </p:sp>
      <p:sp>
        <p:nvSpPr>
          <p:cNvPr id="431" name="Line 15"/>
          <p:cNvSpPr/>
          <p:nvPr/>
        </p:nvSpPr>
        <p:spPr>
          <a:xfrm>
            <a:off x="166320" y="3638160"/>
            <a:ext cx="839520" cy="0"/>
          </a:xfrm>
          <a:prstGeom prst="line">
            <a:avLst/>
          </a:prstGeom>
          <a:ln w="38160">
            <a:solidFill>
              <a:srgbClr val="FF0000"/>
            </a:solidFill>
            <a:round/>
            <a:tailEnd type="triangle" w="med" len="med"/>
          </a:ln>
        </p:spPr>
        <p:style>
          <a:lnRef idx="0">
            <a:scrgbClr r="0" g="0" b="0"/>
          </a:lnRef>
          <a:fillRef idx="0">
            <a:scrgbClr r="0" g="0" b="0"/>
          </a:fillRef>
          <a:effectRef idx="0">
            <a:scrgbClr r="0" g="0" b="0"/>
          </a:effectRef>
          <a:fontRef idx="minor"/>
        </p:style>
      </p:sp>
      <p:pic>
        <p:nvPicPr>
          <p:cNvPr id="432" name="Picture 431"/>
          <p:cNvPicPr/>
          <p:nvPr/>
        </p:nvPicPr>
        <p:blipFill>
          <a:blip r:embed="rId4"/>
          <a:srcRect l="12082" t="19554" r="19020" b="18215"/>
          <a:stretch/>
        </p:blipFill>
        <p:spPr>
          <a:xfrm>
            <a:off x="113760" y="1133280"/>
            <a:ext cx="1010520" cy="910080"/>
          </a:xfrm>
          <a:prstGeom prst="rect">
            <a:avLst/>
          </a:prstGeom>
          <a:ln>
            <a:noFill/>
          </a:ln>
        </p:spPr>
      </p:pic>
      <p:pic>
        <p:nvPicPr>
          <p:cNvPr id="433" name="Picture 432"/>
          <p:cNvPicPr/>
          <p:nvPr/>
        </p:nvPicPr>
        <p:blipFill>
          <a:blip r:embed="rId3"/>
          <a:stretch/>
        </p:blipFill>
        <p:spPr>
          <a:xfrm>
            <a:off x="5906880" y="2103120"/>
            <a:ext cx="233640" cy="233640"/>
          </a:xfrm>
          <a:prstGeom prst="rect">
            <a:avLst/>
          </a:prstGeom>
          <a:ln>
            <a:noFill/>
          </a:ln>
        </p:spPr>
      </p:pic>
      <p:pic>
        <p:nvPicPr>
          <p:cNvPr id="434" name="Picture 433"/>
          <p:cNvPicPr/>
          <p:nvPr/>
        </p:nvPicPr>
        <p:blipFill>
          <a:blip r:embed="rId3"/>
          <a:stretch/>
        </p:blipFill>
        <p:spPr>
          <a:xfrm>
            <a:off x="5312520" y="2103120"/>
            <a:ext cx="233640" cy="233640"/>
          </a:xfrm>
          <a:prstGeom prst="rect">
            <a:avLst/>
          </a:prstGeom>
          <a:ln>
            <a:noFill/>
          </a:ln>
        </p:spPr>
      </p:pic>
      <p:sp>
        <p:nvSpPr>
          <p:cNvPr id="435" name="CustomShape 16"/>
          <p:cNvSpPr/>
          <p:nvPr/>
        </p:nvSpPr>
        <p:spPr>
          <a:xfrm>
            <a:off x="5805000" y="1992600"/>
            <a:ext cx="454320" cy="454320"/>
          </a:xfrm>
          <a:prstGeom prst="ellipse">
            <a:avLst/>
          </a:prstGeom>
          <a:noFill/>
          <a:ln w="19080">
            <a:solidFill>
              <a:srgbClr val="C9211E"/>
            </a:solidFill>
            <a:round/>
          </a:ln>
        </p:spPr>
        <p:style>
          <a:lnRef idx="0">
            <a:scrgbClr r="0" g="0" b="0"/>
          </a:lnRef>
          <a:fillRef idx="0">
            <a:scrgbClr r="0" g="0" b="0"/>
          </a:fillRef>
          <a:effectRef idx="0">
            <a:scrgbClr r="0" g="0" b="0"/>
          </a:effectRef>
          <a:fontRef idx="minor"/>
        </p:style>
      </p:sp>
      <p:sp>
        <p:nvSpPr>
          <p:cNvPr id="436" name="CustomShape 17"/>
          <p:cNvSpPr/>
          <p:nvPr/>
        </p:nvSpPr>
        <p:spPr>
          <a:xfrm>
            <a:off x="5193360" y="1992960"/>
            <a:ext cx="454320" cy="454320"/>
          </a:xfrm>
          <a:prstGeom prst="ellipse">
            <a:avLst/>
          </a:prstGeom>
          <a:noFill/>
          <a:ln w="19080">
            <a:solidFill>
              <a:srgbClr val="C9211E"/>
            </a:solidFill>
            <a:round/>
          </a:ln>
        </p:spPr>
        <p:style>
          <a:lnRef idx="0">
            <a:scrgbClr r="0" g="0" b="0"/>
          </a:lnRef>
          <a:fillRef idx="0">
            <a:scrgbClr r="0" g="0" b="0"/>
          </a:fillRef>
          <a:effectRef idx="0">
            <a:scrgbClr r="0" g="0" b="0"/>
          </a:effectRef>
          <a:fontRef idx="minor"/>
        </p:style>
      </p:sp>
      <p:sp>
        <p:nvSpPr>
          <p:cNvPr id="437" name="CustomShape 18"/>
          <p:cNvSpPr/>
          <p:nvPr/>
        </p:nvSpPr>
        <p:spPr>
          <a:xfrm>
            <a:off x="8028720" y="0"/>
            <a:ext cx="2648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1800" b="0" strike="noStrike" spc="-1">
                <a:solidFill>
                  <a:srgbClr val="000000"/>
                </a:solidFill>
                <a:latin typeface="Arial"/>
                <a:ea typeface="DejaVu Sans"/>
              </a:rPr>
              <a:t>Day 3</a:t>
            </a:r>
            <a:endParaRPr lang="en-US" sz="1800" b="0" strike="noStrike" spc="-1">
              <a:latin typeface="Arial"/>
            </a:endParaRPr>
          </a:p>
        </p:txBody>
      </p:sp>
      <p:sp>
        <p:nvSpPr>
          <p:cNvPr id="438" name="CustomShape 19"/>
          <p:cNvSpPr/>
          <p:nvPr/>
        </p:nvSpPr>
        <p:spPr>
          <a:xfrm>
            <a:off x="2413440" y="2798640"/>
            <a:ext cx="271440" cy="271440"/>
          </a:xfrm>
          <a:custGeom>
            <a:avLst/>
            <a:gdLst/>
            <a:ahLst/>
            <a:cxnLst/>
            <a:rect l="l" t="t" r="r" b="b"/>
            <a:pathLst>
              <a:path w="764" h="764">
                <a:moveTo>
                  <a:pt x="763" y="382"/>
                </a:moveTo>
                <a:cubicBezTo>
                  <a:pt x="763" y="448"/>
                  <a:pt x="745" y="514"/>
                  <a:pt x="712" y="572"/>
                </a:cubicBezTo>
                <a:cubicBezTo>
                  <a:pt x="678" y="630"/>
                  <a:pt x="630" y="678"/>
                  <a:pt x="572" y="712"/>
                </a:cubicBezTo>
                <a:cubicBezTo>
                  <a:pt x="514" y="745"/>
                  <a:pt x="448" y="763"/>
                  <a:pt x="382" y="763"/>
                </a:cubicBezTo>
                <a:cubicBezTo>
                  <a:pt x="315" y="763"/>
                  <a:pt x="249" y="745"/>
                  <a:pt x="191" y="712"/>
                </a:cubicBezTo>
                <a:cubicBezTo>
                  <a:pt x="133" y="678"/>
                  <a:pt x="85" y="630"/>
                  <a:pt x="51" y="572"/>
                </a:cubicBezTo>
                <a:cubicBezTo>
                  <a:pt x="18" y="514"/>
                  <a:pt x="0" y="448"/>
                  <a:pt x="0" y="382"/>
                </a:cubicBezTo>
                <a:cubicBezTo>
                  <a:pt x="0" y="315"/>
                  <a:pt x="18" y="249"/>
                  <a:pt x="51" y="191"/>
                </a:cubicBezTo>
                <a:cubicBezTo>
                  <a:pt x="85" y="133"/>
                  <a:pt x="133" y="85"/>
                  <a:pt x="191" y="51"/>
                </a:cubicBezTo>
                <a:cubicBezTo>
                  <a:pt x="249" y="18"/>
                  <a:pt x="315" y="0"/>
                  <a:pt x="382" y="0"/>
                </a:cubicBezTo>
                <a:cubicBezTo>
                  <a:pt x="448" y="0"/>
                  <a:pt x="514" y="18"/>
                  <a:pt x="572" y="51"/>
                </a:cubicBezTo>
                <a:cubicBezTo>
                  <a:pt x="630" y="85"/>
                  <a:pt x="678" y="133"/>
                  <a:pt x="712" y="191"/>
                </a:cubicBezTo>
                <a:cubicBezTo>
                  <a:pt x="745" y="249"/>
                  <a:pt x="763" y="315"/>
                  <a:pt x="763" y="382"/>
                </a:cubicBezTo>
                <a:moveTo>
                  <a:pt x="148" y="215"/>
                </a:moveTo>
                <a:lnTo>
                  <a:pt x="140" y="227"/>
                </a:lnTo>
                <a:lnTo>
                  <a:pt x="133" y="239"/>
                </a:lnTo>
                <a:lnTo>
                  <a:pt x="126" y="252"/>
                </a:lnTo>
                <a:lnTo>
                  <a:pt x="120" y="265"/>
                </a:lnTo>
                <a:lnTo>
                  <a:pt x="114" y="278"/>
                </a:lnTo>
                <a:lnTo>
                  <a:pt x="109" y="292"/>
                </a:lnTo>
                <a:lnTo>
                  <a:pt x="105" y="305"/>
                </a:lnTo>
                <a:lnTo>
                  <a:pt x="102" y="319"/>
                </a:lnTo>
                <a:lnTo>
                  <a:pt x="99" y="333"/>
                </a:lnTo>
                <a:lnTo>
                  <a:pt x="97" y="347"/>
                </a:lnTo>
                <a:lnTo>
                  <a:pt x="96" y="362"/>
                </a:lnTo>
                <a:lnTo>
                  <a:pt x="95" y="376"/>
                </a:lnTo>
                <a:lnTo>
                  <a:pt x="95" y="390"/>
                </a:lnTo>
                <a:lnTo>
                  <a:pt x="96" y="405"/>
                </a:lnTo>
                <a:lnTo>
                  <a:pt x="98" y="419"/>
                </a:lnTo>
                <a:lnTo>
                  <a:pt x="100" y="433"/>
                </a:lnTo>
                <a:lnTo>
                  <a:pt x="103" y="447"/>
                </a:lnTo>
                <a:lnTo>
                  <a:pt x="106" y="461"/>
                </a:lnTo>
                <a:lnTo>
                  <a:pt x="111" y="475"/>
                </a:lnTo>
                <a:lnTo>
                  <a:pt x="116" y="488"/>
                </a:lnTo>
                <a:lnTo>
                  <a:pt x="122" y="501"/>
                </a:lnTo>
                <a:lnTo>
                  <a:pt x="128" y="514"/>
                </a:lnTo>
                <a:lnTo>
                  <a:pt x="135" y="527"/>
                </a:lnTo>
                <a:lnTo>
                  <a:pt x="143" y="539"/>
                </a:lnTo>
                <a:lnTo>
                  <a:pt x="151" y="551"/>
                </a:lnTo>
                <a:lnTo>
                  <a:pt x="160" y="562"/>
                </a:lnTo>
                <a:lnTo>
                  <a:pt x="169" y="573"/>
                </a:lnTo>
                <a:lnTo>
                  <a:pt x="179" y="583"/>
                </a:lnTo>
                <a:lnTo>
                  <a:pt x="189" y="593"/>
                </a:lnTo>
                <a:lnTo>
                  <a:pt x="200" y="602"/>
                </a:lnTo>
                <a:lnTo>
                  <a:pt x="211" y="611"/>
                </a:lnTo>
                <a:lnTo>
                  <a:pt x="223" y="619"/>
                </a:lnTo>
                <a:lnTo>
                  <a:pt x="235" y="627"/>
                </a:lnTo>
                <a:lnTo>
                  <a:pt x="248" y="634"/>
                </a:lnTo>
                <a:lnTo>
                  <a:pt x="261" y="640"/>
                </a:lnTo>
                <a:lnTo>
                  <a:pt x="274" y="646"/>
                </a:lnTo>
                <a:lnTo>
                  <a:pt x="287" y="651"/>
                </a:lnTo>
                <a:lnTo>
                  <a:pt x="301" y="656"/>
                </a:lnTo>
                <a:lnTo>
                  <a:pt x="315" y="659"/>
                </a:lnTo>
                <a:lnTo>
                  <a:pt x="329" y="662"/>
                </a:lnTo>
                <a:lnTo>
                  <a:pt x="343" y="664"/>
                </a:lnTo>
                <a:lnTo>
                  <a:pt x="357" y="666"/>
                </a:lnTo>
                <a:lnTo>
                  <a:pt x="372" y="667"/>
                </a:lnTo>
                <a:lnTo>
                  <a:pt x="386" y="667"/>
                </a:lnTo>
                <a:lnTo>
                  <a:pt x="400" y="666"/>
                </a:lnTo>
                <a:lnTo>
                  <a:pt x="415" y="665"/>
                </a:lnTo>
                <a:lnTo>
                  <a:pt x="429" y="663"/>
                </a:lnTo>
                <a:lnTo>
                  <a:pt x="443" y="660"/>
                </a:lnTo>
                <a:lnTo>
                  <a:pt x="457" y="657"/>
                </a:lnTo>
                <a:lnTo>
                  <a:pt x="470" y="653"/>
                </a:lnTo>
                <a:lnTo>
                  <a:pt x="484" y="648"/>
                </a:lnTo>
                <a:lnTo>
                  <a:pt x="497" y="642"/>
                </a:lnTo>
                <a:lnTo>
                  <a:pt x="510" y="636"/>
                </a:lnTo>
                <a:lnTo>
                  <a:pt x="523" y="629"/>
                </a:lnTo>
                <a:lnTo>
                  <a:pt x="535" y="622"/>
                </a:lnTo>
                <a:lnTo>
                  <a:pt x="547" y="614"/>
                </a:lnTo>
                <a:lnTo>
                  <a:pt x="148" y="215"/>
                </a:lnTo>
                <a:moveTo>
                  <a:pt x="614" y="547"/>
                </a:moveTo>
                <a:lnTo>
                  <a:pt x="622" y="535"/>
                </a:lnTo>
                <a:lnTo>
                  <a:pt x="629" y="523"/>
                </a:lnTo>
                <a:lnTo>
                  <a:pt x="636" y="510"/>
                </a:lnTo>
                <a:lnTo>
                  <a:pt x="642" y="497"/>
                </a:lnTo>
                <a:lnTo>
                  <a:pt x="648" y="484"/>
                </a:lnTo>
                <a:lnTo>
                  <a:pt x="653" y="470"/>
                </a:lnTo>
                <a:lnTo>
                  <a:pt x="657" y="457"/>
                </a:lnTo>
                <a:lnTo>
                  <a:pt x="660" y="443"/>
                </a:lnTo>
                <a:lnTo>
                  <a:pt x="663" y="429"/>
                </a:lnTo>
                <a:lnTo>
                  <a:pt x="665" y="415"/>
                </a:lnTo>
                <a:lnTo>
                  <a:pt x="666" y="400"/>
                </a:lnTo>
                <a:lnTo>
                  <a:pt x="667" y="386"/>
                </a:lnTo>
                <a:lnTo>
                  <a:pt x="667" y="372"/>
                </a:lnTo>
                <a:lnTo>
                  <a:pt x="666" y="357"/>
                </a:lnTo>
                <a:lnTo>
                  <a:pt x="664" y="343"/>
                </a:lnTo>
                <a:lnTo>
                  <a:pt x="662" y="329"/>
                </a:lnTo>
                <a:lnTo>
                  <a:pt x="659" y="315"/>
                </a:lnTo>
                <a:lnTo>
                  <a:pt x="656" y="301"/>
                </a:lnTo>
                <a:lnTo>
                  <a:pt x="651" y="287"/>
                </a:lnTo>
                <a:lnTo>
                  <a:pt x="646" y="274"/>
                </a:lnTo>
                <a:lnTo>
                  <a:pt x="640" y="261"/>
                </a:lnTo>
                <a:lnTo>
                  <a:pt x="634" y="248"/>
                </a:lnTo>
                <a:lnTo>
                  <a:pt x="627" y="235"/>
                </a:lnTo>
                <a:lnTo>
                  <a:pt x="619" y="223"/>
                </a:lnTo>
                <a:lnTo>
                  <a:pt x="611" y="211"/>
                </a:lnTo>
                <a:lnTo>
                  <a:pt x="602" y="200"/>
                </a:lnTo>
                <a:lnTo>
                  <a:pt x="593" y="189"/>
                </a:lnTo>
                <a:lnTo>
                  <a:pt x="583" y="179"/>
                </a:lnTo>
                <a:lnTo>
                  <a:pt x="573" y="169"/>
                </a:lnTo>
                <a:lnTo>
                  <a:pt x="562" y="160"/>
                </a:lnTo>
                <a:lnTo>
                  <a:pt x="551" y="151"/>
                </a:lnTo>
                <a:lnTo>
                  <a:pt x="539" y="143"/>
                </a:lnTo>
                <a:lnTo>
                  <a:pt x="527" y="135"/>
                </a:lnTo>
                <a:lnTo>
                  <a:pt x="514" y="128"/>
                </a:lnTo>
                <a:lnTo>
                  <a:pt x="501" y="122"/>
                </a:lnTo>
                <a:lnTo>
                  <a:pt x="488" y="116"/>
                </a:lnTo>
                <a:lnTo>
                  <a:pt x="475" y="111"/>
                </a:lnTo>
                <a:lnTo>
                  <a:pt x="461" y="106"/>
                </a:lnTo>
                <a:lnTo>
                  <a:pt x="447" y="103"/>
                </a:lnTo>
                <a:lnTo>
                  <a:pt x="433" y="100"/>
                </a:lnTo>
                <a:lnTo>
                  <a:pt x="419" y="98"/>
                </a:lnTo>
                <a:lnTo>
                  <a:pt x="405" y="96"/>
                </a:lnTo>
                <a:lnTo>
                  <a:pt x="390" y="95"/>
                </a:lnTo>
                <a:lnTo>
                  <a:pt x="376" y="95"/>
                </a:lnTo>
                <a:lnTo>
                  <a:pt x="362" y="96"/>
                </a:lnTo>
                <a:lnTo>
                  <a:pt x="347" y="97"/>
                </a:lnTo>
                <a:lnTo>
                  <a:pt x="333" y="99"/>
                </a:lnTo>
                <a:lnTo>
                  <a:pt x="319" y="102"/>
                </a:lnTo>
                <a:lnTo>
                  <a:pt x="305" y="105"/>
                </a:lnTo>
                <a:lnTo>
                  <a:pt x="292" y="109"/>
                </a:lnTo>
                <a:lnTo>
                  <a:pt x="278" y="114"/>
                </a:lnTo>
                <a:lnTo>
                  <a:pt x="265" y="120"/>
                </a:lnTo>
                <a:lnTo>
                  <a:pt x="252" y="126"/>
                </a:lnTo>
                <a:lnTo>
                  <a:pt x="239" y="133"/>
                </a:lnTo>
                <a:lnTo>
                  <a:pt x="227" y="140"/>
                </a:lnTo>
                <a:lnTo>
                  <a:pt x="215" y="148"/>
                </a:lnTo>
                <a:lnTo>
                  <a:pt x="614" y="547"/>
                </a:lnTo>
              </a:path>
            </a:pathLst>
          </a:custGeom>
          <a:solidFill>
            <a:srgbClr val="C9211E"/>
          </a:solidFill>
          <a:ln>
            <a:solidFill>
              <a:srgbClr val="C9211E"/>
            </a:solidFill>
          </a:ln>
        </p:spPr>
        <p:style>
          <a:lnRef idx="0">
            <a:scrgbClr r="0" g="0" b="0"/>
          </a:lnRef>
          <a:fillRef idx="0">
            <a:scrgbClr r="0" g="0" b="0"/>
          </a:fillRef>
          <a:effectRef idx="0">
            <a:scrgbClr r="0" g="0" b="0"/>
          </a:effectRef>
          <a:fontRef idx="minor"/>
        </p:style>
      </p:sp>
      <p:sp>
        <p:nvSpPr>
          <p:cNvPr id="439" name="CustomShape 20"/>
          <p:cNvSpPr/>
          <p:nvPr/>
        </p:nvSpPr>
        <p:spPr>
          <a:xfrm>
            <a:off x="1243440" y="2176200"/>
            <a:ext cx="271440" cy="271440"/>
          </a:xfrm>
          <a:custGeom>
            <a:avLst/>
            <a:gdLst/>
            <a:ahLst/>
            <a:cxnLst/>
            <a:rect l="l" t="t" r="r" b="b"/>
            <a:pathLst>
              <a:path w="764" h="764">
                <a:moveTo>
                  <a:pt x="763" y="382"/>
                </a:moveTo>
                <a:cubicBezTo>
                  <a:pt x="763" y="448"/>
                  <a:pt x="745" y="514"/>
                  <a:pt x="712" y="572"/>
                </a:cubicBezTo>
                <a:cubicBezTo>
                  <a:pt x="678" y="630"/>
                  <a:pt x="630" y="678"/>
                  <a:pt x="572" y="712"/>
                </a:cubicBezTo>
                <a:cubicBezTo>
                  <a:pt x="514" y="745"/>
                  <a:pt x="448" y="763"/>
                  <a:pt x="382" y="763"/>
                </a:cubicBezTo>
                <a:cubicBezTo>
                  <a:pt x="315" y="763"/>
                  <a:pt x="249" y="745"/>
                  <a:pt x="191" y="712"/>
                </a:cubicBezTo>
                <a:cubicBezTo>
                  <a:pt x="133" y="678"/>
                  <a:pt x="85" y="630"/>
                  <a:pt x="51" y="572"/>
                </a:cubicBezTo>
                <a:cubicBezTo>
                  <a:pt x="18" y="514"/>
                  <a:pt x="0" y="448"/>
                  <a:pt x="0" y="382"/>
                </a:cubicBezTo>
                <a:cubicBezTo>
                  <a:pt x="0" y="315"/>
                  <a:pt x="18" y="249"/>
                  <a:pt x="51" y="191"/>
                </a:cubicBezTo>
                <a:cubicBezTo>
                  <a:pt x="85" y="133"/>
                  <a:pt x="133" y="85"/>
                  <a:pt x="191" y="51"/>
                </a:cubicBezTo>
                <a:cubicBezTo>
                  <a:pt x="249" y="18"/>
                  <a:pt x="315" y="0"/>
                  <a:pt x="381" y="0"/>
                </a:cubicBezTo>
                <a:cubicBezTo>
                  <a:pt x="448" y="0"/>
                  <a:pt x="514" y="18"/>
                  <a:pt x="572" y="51"/>
                </a:cubicBezTo>
                <a:cubicBezTo>
                  <a:pt x="630" y="85"/>
                  <a:pt x="678" y="133"/>
                  <a:pt x="712" y="191"/>
                </a:cubicBezTo>
                <a:cubicBezTo>
                  <a:pt x="745" y="249"/>
                  <a:pt x="763" y="315"/>
                  <a:pt x="763" y="382"/>
                </a:cubicBezTo>
                <a:moveTo>
                  <a:pt x="148" y="215"/>
                </a:moveTo>
                <a:lnTo>
                  <a:pt x="140" y="227"/>
                </a:lnTo>
                <a:lnTo>
                  <a:pt x="133" y="239"/>
                </a:lnTo>
                <a:lnTo>
                  <a:pt x="126" y="252"/>
                </a:lnTo>
                <a:lnTo>
                  <a:pt x="120" y="265"/>
                </a:lnTo>
                <a:lnTo>
                  <a:pt x="114" y="278"/>
                </a:lnTo>
                <a:lnTo>
                  <a:pt x="109" y="292"/>
                </a:lnTo>
                <a:lnTo>
                  <a:pt x="105" y="305"/>
                </a:lnTo>
                <a:lnTo>
                  <a:pt x="102" y="319"/>
                </a:lnTo>
                <a:lnTo>
                  <a:pt x="99" y="333"/>
                </a:lnTo>
                <a:lnTo>
                  <a:pt x="97" y="347"/>
                </a:lnTo>
                <a:lnTo>
                  <a:pt x="96" y="362"/>
                </a:lnTo>
                <a:lnTo>
                  <a:pt x="95" y="376"/>
                </a:lnTo>
                <a:lnTo>
                  <a:pt x="95" y="390"/>
                </a:lnTo>
                <a:lnTo>
                  <a:pt x="96" y="405"/>
                </a:lnTo>
                <a:lnTo>
                  <a:pt x="98" y="419"/>
                </a:lnTo>
                <a:lnTo>
                  <a:pt x="100" y="433"/>
                </a:lnTo>
                <a:lnTo>
                  <a:pt x="103" y="447"/>
                </a:lnTo>
                <a:lnTo>
                  <a:pt x="106" y="461"/>
                </a:lnTo>
                <a:lnTo>
                  <a:pt x="111" y="475"/>
                </a:lnTo>
                <a:lnTo>
                  <a:pt x="116" y="488"/>
                </a:lnTo>
                <a:lnTo>
                  <a:pt x="122" y="501"/>
                </a:lnTo>
                <a:lnTo>
                  <a:pt x="128" y="514"/>
                </a:lnTo>
                <a:lnTo>
                  <a:pt x="135" y="527"/>
                </a:lnTo>
                <a:lnTo>
                  <a:pt x="143" y="539"/>
                </a:lnTo>
                <a:lnTo>
                  <a:pt x="151" y="551"/>
                </a:lnTo>
                <a:lnTo>
                  <a:pt x="160" y="562"/>
                </a:lnTo>
                <a:lnTo>
                  <a:pt x="169" y="573"/>
                </a:lnTo>
                <a:lnTo>
                  <a:pt x="179" y="583"/>
                </a:lnTo>
                <a:lnTo>
                  <a:pt x="189" y="593"/>
                </a:lnTo>
                <a:lnTo>
                  <a:pt x="200" y="602"/>
                </a:lnTo>
                <a:lnTo>
                  <a:pt x="211" y="611"/>
                </a:lnTo>
                <a:lnTo>
                  <a:pt x="223" y="619"/>
                </a:lnTo>
                <a:lnTo>
                  <a:pt x="235" y="627"/>
                </a:lnTo>
                <a:lnTo>
                  <a:pt x="248" y="634"/>
                </a:lnTo>
                <a:lnTo>
                  <a:pt x="261" y="640"/>
                </a:lnTo>
                <a:lnTo>
                  <a:pt x="274" y="646"/>
                </a:lnTo>
                <a:lnTo>
                  <a:pt x="287" y="651"/>
                </a:lnTo>
                <a:lnTo>
                  <a:pt x="301" y="656"/>
                </a:lnTo>
                <a:lnTo>
                  <a:pt x="315" y="659"/>
                </a:lnTo>
                <a:lnTo>
                  <a:pt x="329" y="662"/>
                </a:lnTo>
                <a:lnTo>
                  <a:pt x="343" y="664"/>
                </a:lnTo>
                <a:lnTo>
                  <a:pt x="357" y="666"/>
                </a:lnTo>
                <a:lnTo>
                  <a:pt x="372" y="667"/>
                </a:lnTo>
                <a:lnTo>
                  <a:pt x="386" y="667"/>
                </a:lnTo>
                <a:lnTo>
                  <a:pt x="400" y="666"/>
                </a:lnTo>
                <a:lnTo>
                  <a:pt x="415" y="665"/>
                </a:lnTo>
                <a:lnTo>
                  <a:pt x="429" y="663"/>
                </a:lnTo>
                <a:lnTo>
                  <a:pt x="443" y="660"/>
                </a:lnTo>
                <a:lnTo>
                  <a:pt x="457" y="657"/>
                </a:lnTo>
                <a:lnTo>
                  <a:pt x="470" y="653"/>
                </a:lnTo>
                <a:lnTo>
                  <a:pt x="484" y="648"/>
                </a:lnTo>
                <a:lnTo>
                  <a:pt x="497" y="642"/>
                </a:lnTo>
                <a:lnTo>
                  <a:pt x="510" y="636"/>
                </a:lnTo>
                <a:lnTo>
                  <a:pt x="523" y="629"/>
                </a:lnTo>
                <a:lnTo>
                  <a:pt x="535" y="622"/>
                </a:lnTo>
                <a:lnTo>
                  <a:pt x="547" y="614"/>
                </a:lnTo>
                <a:lnTo>
                  <a:pt x="148" y="215"/>
                </a:lnTo>
                <a:moveTo>
                  <a:pt x="614" y="547"/>
                </a:moveTo>
                <a:lnTo>
                  <a:pt x="622" y="535"/>
                </a:lnTo>
                <a:lnTo>
                  <a:pt x="629" y="523"/>
                </a:lnTo>
                <a:lnTo>
                  <a:pt x="636" y="510"/>
                </a:lnTo>
                <a:lnTo>
                  <a:pt x="642" y="497"/>
                </a:lnTo>
                <a:lnTo>
                  <a:pt x="648" y="484"/>
                </a:lnTo>
                <a:lnTo>
                  <a:pt x="653" y="470"/>
                </a:lnTo>
                <a:lnTo>
                  <a:pt x="657" y="457"/>
                </a:lnTo>
                <a:lnTo>
                  <a:pt x="660" y="443"/>
                </a:lnTo>
                <a:lnTo>
                  <a:pt x="663" y="429"/>
                </a:lnTo>
                <a:lnTo>
                  <a:pt x="665" y="415"/>
                </a:lnTo>
                <a:lnTo>
                  <a:pt x="666" y="400"/>
                </a:lnTo>
                <a:lnTo>
                  <a:pt x="667" y="386"/>
                </a:lnTo>
                <a:lnTo>
                  <a:pt x="667" y="372"/>
                </a:lnTo>
                <a:lnTo>
                  <a:pt x="666" y="357"/>
                </a:lnTo>
                <a:lnTo>
                  <a:pt x="664" y="343"/>
                </a:lnTo>
                <a:lnTo>
                  <a:pt x="662" y="329"/>
                </a:lnTo>
                <a:lnTo>
                  <a:pt x="659" y="315"/>
                </a:lnTo>
                <a:lnTo>
                  <a:pt x="656" y="301"/>
                </a:lnTo>
                <a:lnTo>
                  <a:pt x="651" y="287"/>
                </a:lnTo>
                <a:lnTo>
                  <a:pt x="646" y="274"/>
                </a:lnTo>
                <a:lnTo>
                  <a:pt x="640" y="261"/>
                </a:lnTo>
                <a:lnTo>
                  <a:pt x="634" y="248"/>
                </a:lnTo>
                <a:lnTo>
                  <a:pt x="627" y="235"/>
                </a:lnTo>
                <a:lnTo>
                  <a:pt x="619" y="223"/>
                </a:lnTo>
                <a:lnTo>
                  <a:pt x="611" y="211"/>
                </a:lnTo>
                <a:lnTo>
                  <a:pt x="602" y="200"/>
                </a:lnTo>
                <a:lnTo>
                  <a:pt x="593" y="189"/>
                </a:lnTo>
                <a:lnTo>
                  <a:pt x="583" y="179"/>
                </a:lnTo>
                <a:lnTo>
                  <a:pt x="573" y="169"/>
                </a:lnTo>
                <a:lnTo>
                  <a:pt x="562" y="160"/>
                </a:lnTo>
                <a:lnTo>
                  <a:pt x="551" y="151"/>
                </a:lnTo>
                <a:lnTo>
                  <a:pt x="539" y="143"/>
                </a:lnTo>
                <a:lnTo>
                  <a:pt x="527" y="135"/>
                </a:lnTo>
                <a:lnTo>
                  <a:pt x="514" y="128"/>
                </a:lnTo>
                <a:lnTo>
                  <a:pt x="501" y="122"/>
                </a:lnTo>
                <a:lnTo>
                  <a:pt x="488" y="116"/>
                </a:lnTo>
                <a:lnTo>
                  <a:pt x="475" y="111"/>
                </a:lnTo>
                <a:lnTo>
                  <a:pt x="461" y="106"/>
                </a:lnTo>
                <a:lnTo>
                  <a:pt x="447" y="103"/>
                </a:lnTo>
                <a:lnTo>
                  <a:pt x="433" y="100"/>
                </a:lnTo>
                <a:lnTo>
                  <a:pt x="419" y="98"/>
                </a:lnTo>
                <a:lnTo>
                  <a:pt x="405" y="96"/>
                </a:lnTo>
                <a:lnTo>
                  <a:pt x="390" y="95"/>
                </a:lnTo>
                <a:lnTo>
                  <a:pt x="376" y="95"/>
                </a:lnTo>
                <a:lnTo>
                  <a:pt x="362" y="96"/>
                </a:lnTo>
                <a:lnTo>
                  <a:pt x="347" y="97"/>
                </a:lnTo>
                <a:lnTo>
                  <a:pt x="333" y="99"/>
                </a:lnTo>
                <a:lnTo>
                  <a:pt x="319" y="102"/>
                </a:lnTo>
                <a:lnTo>
                  <a:pt x="305" y="105"/>
                </a:lnTo>
                <a:lnTo>
                  <a:pt x="292" y="109"/>
                </a:lnTo>
                <a:lnTo>
                  <a:pt x="278" y="114"/>
                </a:lnTo>
                <a:lnTo>
                  <a:pt x="265" y="120"/>
                </a:lnTo>
                <a:lnTo>
                  <a:pt x="252" y="126"/>
                </a:lnTo>
                <a:lnTo>
                  <a:pt x="239" y="133"/>
                </a:lnTo>
                <a:lnTo>
                  <a:pt x="227" y="140"/>
                </a:lnTo>
                <a:lnTo>
                  <a:pt x="215" y="148"/>
                </a:lnTo>
                <a:lnTo>
                  <a:pt x="614" y="547"/>
                </a:lnTo>
              </a:path>
            </a:pathLst>
          </a:custGeom>
          <a:solidFill>
            <a:srgbClr val="C9211E"/>
          </a:solidFill>
          <a:ln>
            <a:solidFill>
              <a:srgbClr val="C9211E"/>
            </a:solidFill>
          </a:ln>
        </p:spPr>
        <p:style>
          <a:lnRef idx="0">
            <a:scrgbClr r="0" g="0" b="0"/>
          </a:lnRef>
          <a:fillRef idx="0">
            <a:scrgbClr r="0" g="0" b="0"/>
          </a:fillRef>
          <a:effectRef idx="0">
            <a:scrgbClr r="0" g="0" b="0"/>
          </a:effectRef>
          <a:fontRef idx="minor"/>
        </p:style>
      </p:sp>
      <p:sp>
        <p:nvSpPr>
          <p:cNvPr id="440" name="CustomShape 21"/>
          <p:cNvSpPr/>
          <p:nvPr/>
        </p:nvSpPr>
        <p:spPr>
          <a:xfrm>
            <a:off x="1828800" y="1555200"/>
            <a:ext cx="271440" cy="271440"/>
          </a:xfrm>
          <a:custGeom>
            <a:avLst/>
            <a:gdLst/>
            <a:ahLst/>
            <a:cxnLst/>
            <a:rect l="l" t="t" r="r" b="b"/>
            <a:pathLst>
              <a:path w="764" h="764">
                <a:moveTo>
                  <a:pt x="763" y="382"/>
                </a:moveTo>
                <a:cubicBezTo>
                  <a:pt x="763" y="448"/>
                  <a:pt x="745" y="514"/>
                  <a:pt x="712" y="572"/>
                </a:cubicBezTo>
                <a:cubicBezTo>
                  <a:pt x="678" y="630"/>
                  <a:pt x="630" y="678"/>
                  <a:pt x="572" y="712"/>
                </a:cubicBezTo>
                <a:cubicBezTo>
                  <a:pt x="514" y="745"/>
                  <a:pt x="448" y="763"/>
                  <a:pt x="382" y="763"/>
                </a:cubicBezTo>
                <a:cubicBezTo>
                  <a:pt x="315" y="763"/>
                  <a:pt x="249" y="745"/>
                  <a:pt x="191" y="712"/>
                </a:cubicBezTo>
                <a:cubicBezTo>
                  <a:pt x="133" y="678"/>
                  <a:pt x="85" y="630"/>
                  <a:pt x="51" y="572"/>
                </a:cubicBezTo>
                <a:cubicBezTo>
                  <a:pt x="18" y="514"/>
                  <a:pt x="0" y="448"/>
                  <a:pt x="0" y="382"/>
                </a:cubicBezTo>
                <a:cubicBezTo>
                  <a:pt x="0" y="315"/>
                  <a:pt x="18" y="249"/>
                  <a:pt x="51" y="191"/>
                </a:cubicBezTo>
                <a:cubicBezTo>
                  <a:pt x="85" y="133"/>
                  <a:pt x="133" y="85"/>
                  <a:pt x="191" y="51"/>
                </a:cubicBezTo>
                <a:cubicBezTo>
                  <a:pt x="249" y="18"/>
                  <a:pt x="315" y="0"/>
                  <a:pt x="381" y="0"/>
                </a:cubicBezTo>
                <a:cubicBezTo>
                  <a:pt x="448" y="0"/>
                  <a:pt x="514" y="18"/>
                  <a:pt x="572" y="51"/>
                </a:cubicBezTo>
                <a:cubicBezTo>
                  <a:pt x="630" y="85"/>
                  <a:pt x="678" y="133"/>
                  <a:pt x="712" y="191"/>
                </a:cubicBezTo>
                <a:cubicBezTo>
                  <a:pt x="745" y="249"/>
                  <a:pt x="763" y="315"/>
                  <a:pt x="763" y="382"/>
                </a:cubicBezTo>
                <a:moveTo>
                  <a:pt x="148" y="215"/>
                </a:moveTo>
                <a:lnTo>
                  <a:pt x="140" y="227"/>
                </a:lnTo>
                <a:lnTo>
                  <a:pt x="133" y="239"/>
                </a:lnTo>
                <a:lnTo>
                  <a:pt x="126" y="252"/>
                </a:lnTo>
                <a:lnTo>
                  <a:pt x="120" y="265"/>
                </a:lnTo>
                <a:lnTo>
                  <a:pt x="114" y="278"/>
                </a:lnTo>
                <a:lnTo>
                  <a:pt x="109" y="292"/>
                </a:lnTo>
                <a:lnTo>
                  <a:pt x="105" y="305"/>
                </a:lnTo>
                <a:lnTo>
                  <a:pt x="102" y="319"/>
                </a:lnTo>
                <a:lnTo>
                  <a:pt x="99" y="333"/>
                </a:lnTo>
                <a:lnTo>
                  <a:pt x="97" y="347"/>
                </a:lnTo>
                <a:lnTo>
                  <a:pt x="96" y="362"/>
                </a:lnTo>
                <a:lnTo>
                  <a:pt x="95" y="376"/>
                </a:lnTo>
                <a:lnTo>
                  <a:pt x="95" y="390"/>
                </a:lnTo>
                <a:lnTo>
                  <a:pt x="96" y="405"/>
                </a:lnTo>
                <a:lnTo>
                  <a:pt x="98" y="419"/>
                </a:lnTo>
                <a:lnTo>
                  <a:pt x="100" y="433"/>
                </a:lnTo>
                <a:lnTo>
                  <a:pt x="103" y="447"/>
                </a:lnTo>
                <a:lnTo>
                  <a:pt x="106" y="461"/>
                </a:lnTo>
                <a:lnTo>
                  <a:pt x="111" y="475"/>
                </a:lnTo>
                <a:lnTo>
                  <a:pt x="116" y="488"/>
                </a:lnTo>
                <a:lnTo>
                  <a:pt x="122" y="501"/>
                </a:lnTo>
                <a:lnTo>
                  <a:pt x="128" y="514"/>
                </a:lnTo>
                <a:lnTo>
                  <a:pt x="135" y="527"/>
                </a:lnTo>
                <a:lnTo>
                  <a:pt x="143" y="539"/>
                </a:lnTo>
                <a:lnTo>
                  <a:pt x="151" y="551"/>
                </a:lnTo>
                <a:lnTo>
                  <a:pt x="160" y="562"/>
                </a:lnTo>
                <a:lnTo>
                  <a:pt x="169" y="573"/>
                </a:lnTo>
                <a:lnTo>
                  <a:pt x="179" y="583"/>
                </a:lnTo>
                <a:lnTo>
                  <a:pt x="189" y="593"/>
                </a:lnTo>
                <a:lnTo>
                  <a:pt x="200" y="602"/>
                </a:lnTo>
                <a:lnTo>
                  <a:pt x="211" y="611"/>
                </a:lnTo>
                <a:lnTo>
                  <a:pt x="223" y="619"/>
                </a:lnTo>
                <a:lnTo>
                  <a:pt x="235" y="627"/>
                </a:lnTo>
                <a:lnTo>
                  <a:pt x="248" y="634"/>
                </a:lnTo>
                <a:lnTo>
                  <a:pt x="261" y="640"/>
                </a:lnTo>
                <a:lnTo>
                  <a:pt x="274" y="646"/>
                </a:lnTo>
                <a:lnTo>
                  <a:pt x="287" y="651"/>
                </a:lnTo>
                <a:lnTo>
                  <a:pt x="301" y="656"/>
                </a:lnTo>
                <a:lnTo>
                  <a:pt x="315" y="659"/>
                </a:lnTo>
                <a:lnTo>
                  <a:pt x="329" y="662"/>
                </a:lnTo>
                <a:lnTo>
                  <a:pt x="343" y="664"/>
                </a:lnTo>
                <a:lnTo>
                  <a:pt x="357" y="666"/>
                </a:lnTo>
                <a:lnTo>
                  <a:pt x="372" y="667"/>
                </a:lnTo>
                <a:lnTo>
                  <a:pt x="386" y="667"/>
                </a:lnTo>
                <a:lnTo>
                  <a:pt x="400" y="666"/>
                </a:lnTo>
                <a:lnTo>
                  <a:pt x="415" y="665"/>
                </a:lnTo>
                <a:lnTo>
                  <a:pt x="429" y="663"/>
                </a:lnTo>
                <a:lnTo>
                  <a:pt x="443" y="660"/>
                </a:lnTo>
                <a:lnTo>
                  <a:pt x="457" y="657"/>
                </a:lnTo>
                <a:lnTo>
                  <a:pt x="470" y="653"/>
                </a:lnTo>
                <a:lnTo>
                  <a:pt x="484" y="648"/>
                </a:lnTo>
                <a:lnTo>
                  <a:pt x="497" y="642"/>
                </a:lnTo>
                <a:lnTo>
                  <a:pt x="510" y="636"/>
                </a:lnTo>
                <a:lnTo>
                  <a:pt x="523" y="629"/>
                </a:lnTo>
                <a:lnTo>
                  <a:pt x="535" y="622"/>
                </a:lnTo>
                <a:lnTo>
                  <a:pt x="547" y="614"/>
                </a:lnTo>
                <a:lnTo>
                  <a:pt x="148" y="215"/>
                </a:lnTo>
                <a:moveTo>
                  <a:pt x="614" y="547"/>
                </a:moveTo>
                <a:lnTo>
                  <a:pt x="622" y="535"/>
                </a:lnTo>
                <a:lnTo>
                  <a:pt x="629" y="523"/>
                </a:lnTo>
                <a:lnTo>
                  <a:pt x="636" y="510"/>
                </a:lnTo>
                <a:lnTo>
                  <a:pt x="642" y="497"/>
                </a:lnTo>
                <a:lnTo>
                  <a:pt x="648" y="484"/>
                </a:lnTo>
                <a:lnTo>
                  <a:pt x="653" y="470"/>
                </a:lnTo>
                <a:lnTo>
                  <a:pt x="657" y="457"/>
                </a:lnTo>
                <a:lnTo>
                  <a:pt x="660" y="443"/>
                </a:lnTo>
                <a:lnTo>
                  <a:pt x="663" y="429"/>
                </a:lnTo>
                <a:lnTo>
                  <a:pt x="665" y="415"/>
                </a:lnTo>
                <a:lnTo>
                  <a:pt x="666" y="400"/>
                </a:lnTo>
                <a:lnTo>
                  <a:pt x="667" y="386"/>
                </a:lnTo>
                <a:lnTo>
                  <a:pt x="667" y="372"/>
                </a:lnTo>
                <a:lnTo>
                  <a:pt x="666" y="357"/>
                </a:lnTo>
                <a:lnTo>
                  <a:pt x="664" y="343"/>
                </a:lnTo>
                <a:lnTo>
                  <a:pt x="662" y="329"/>
                </a:lnTo>
                <a:lnTo>
                  <a:pt x="659" y="315"/>
                </a:lnTo>
                <a:lnTo>
                  <a:pt x="656" y="301"/>
                </a:lnTo>
                <a:lnTo>
                  <a:pt x="651" y="287"/>
                </a:lnTo>
                <a:lnTo>
                  <a:pt x="646" y="274"/>
                </a:lnTo>
                <a:lnTo>
                  <a:pt x="640" y="261"/>
                </a:lnTo>
                <a:lnTo>
                  <a:pt x="634" y="248"/>
                </a:lnTo>
                <a:lnTo>
                  <a:pt x="627" y="235"/>
                </a:lnTo>
                <a:lnTo>
                  <a:pt x="619" y="223"/>
                </a:lnTo>
                <a:lnTo>
                  <a:pt x="611" y="211"/>
                </a:lnTo>
                <a:lnTo>
                  <a:pt x="602" y="200"/>
                </a:lnTo>
                <a:lnTo>
                  <a:pt x="593" y="189"/>
                </a:lnTo>
                <a:lnTo>
                  <a:pt x="583" y="179"/>
                </a:lnTo>
                <a:lnTo>
                  <a:pt x="573" y="169"/>
                </a:lnTo>
                <a:lnTo>
                  <a:pt x="562" y="160"/>
                </a:lnTo>
                <a:lnTo>
                  <a:pt x="551" y="151"/>
                </a:lnTo>
                <a:lnTo>
                  <a:pt x="539" y="143"/>
                </a:lnTo>
                <a:lnTo>
                  <a:pt x="527" y="135"/>
                </a:lnTo>
                <a:lnTo>
                  <a:pt x="514" y="128"/>
                </a:lnTo>
                <a:lnTo>
                  <a:pt x="501" y="122"/>
                </a:lnTo>
                <a:lnTo>
                  <a:pt x="488" y="116"/>
                </a:lnTo>
                <a:lnTo>
                  <a:pt x="475" y="111"/>
                </a:lnTo>
                <a:lnTo>
                  <a:pt x="461" y="106"/>
                </a:lnTo>
                <a:lnTo>
                  <a:pt x="447" y="103"/>
                </a:lnTo>
                <a:lnTo>
                  <a:pt x="433" y="100"/>
                </a:lnTo>
                <a:lnTo>
                  <a:pt x="419" y="98"/>
                </a:lnTo>
                <a:lnTo>
                  <a:pt x="405" y="96"/>
                </a:lnTo>
                <a:lnTo>
                  <a:pt x="390" y="95"/>
                </a:lnTo>
                <a:lnTo>
                  <a:pt x="376" y="95"/>
                </a:lnTo>
                <a:lnTo>
                  <a:pt x="362" y="96"/>
                </a:lnTo>
                <a:lnTo>
                  <a:pt x="347" y="97"/>
                </a:lnTo>
                <a:lnTo>
                  <a:pt x="333" y="99"/>
                </a:lnTo>
                <a:lnTo>
                  <a:pt x="319" y="102"/>
                </a:lnTo>
                <a:lnTo>
                  <a:pt x="305" y="105"/>
                </a:lnTo>
                <a:lnTo>
                  <a:pt x="292" y="109"/>
                </a:lnTo>
                <a:lnTo>
                  <a:pt x="278" y="114"/>
                </a:lnTo>
                <a:lnTo>
                  <a:pt x="265" y="120"/>
                </a:lnTo>
                <a:lnTo>
                  <a:pt x="252" y="126"/>
                </a:lnTo>
                <a:lnTo>
                  <a:pt x="239" y="133"/>
                </a:lnTo>
                <a:lnTo>
                  <a:pt x="227" y="140"/>
                </a:lnTo>
                <a:lnTo>
                  <a:pt x="215" y="148"/>
                </a:lnTo>
                <a:lnTo>
                  <a:pt x="614" y="547"/>
                </a:lnTo>
              </a:path>
            </a:pathLst>
          </a:custGeom>
          <a:solidFill>
            <a:srgbClr val="C9211E"/>
          </a:solidFill>
          <a:ln>
            <a:solidFill>
              <a:srgbClr val="C9211E"/>
            </a:solidFill>
          </a:ln>
        </p:spPr>
        <p:style>
          <a:lnRef idx="0">
            <a:scrgbClr r="0" g="0" b="0"/>
          </a:lnRef>
          <a:fillRef idx="0">
            <a:scrgbClr r="0" g="0" b="0"/>
          </a:fillRef>
          <a:effectRef idx="0">
            <a:scrgbClr r="0" g="0" b="0"/>
          </a:effectRef>
          <a:fontRef idx="minor"/>
        </p:style>
      </p:sp>
      <p:sp>
        <p:nvSpPr>
          <p:cNvPr id="441" name="CustomShape 22"/>
          <p:cNvSpPr/>
          <p:nvPr/>
        </p:nvSpPr>
        <p:spPr>
          <a:xfrm>
            <a:off x="1243440" y="2176200"/>
            <a:ext cx="271440" cy="271440"/>
          </a:xfrm>
          <a:custGeom>
            <a:avLst/>
            <a:gdLst/>
            <a:ahLst/>
            <a:cxnLst/>
            <a:rect l="l" t="t" r="r" b="b"/>
            <a:pathLst>
              <a:path w="764" h="764">
                <a:moveTo>
                  <a:pt x="763" y="382"/>
                </a:moveTo>
                <a:cubicBezTo>
                  <a:pt x="763" y="448"/>
                  <a:pt x="745" y="514"/>
                  <a:pt x="712" y="572"/>
                </a:cubicBezTo>
                <a:cubicBezTo>
                  <a:pt x="678" y="630"/>
                  <a:pt x="630" y="678"/>
                  <a:pt x="572" y="712"/>
                </a:cubicBezTo>
                <a:cubicBezTo>
                  <a:pt x="514" y="745"/>
                  <a:pt x="448" y="763"/>
                  <a:pt x="382" y="763"/>
                </a:cubicBezTo>
                <a:cubicBezTo>
                  <a:pt x="315" y="763"/>
                  <a:pt x="249" y="745"/>
                  <a:pt x="191" y="712"/>
                </a:cubicBezTo>
                <a:cubicBezTo>
                  <a:pt x="133" y="678"/>
                  <a:pt x="85" y="630"/>
                  <a:pt x="51" y="572"/>
                </a:cubicBezTo>
                <a:cubicBezTo>
                  <a:pt x="18" y="514"/>
                  <a:pt x="0" y="448"/>
                  <a:pt x="0" y="382"/>
                </a:cubicBezTo>
                <a:cubicBezTo>
                  <a:pt x="0" y="315"/>
                  <a:pt x="18" y="249"/>
                  <a:pt x="51" y="191"/>
                </a:cubicBezTo>
                <a:cubicBezTo>
                  <a:pt x="85" y="133"/>
                  <a:pt x="133" y="85"/>
                  <a:pt x="191" y="51"/>
                </a:cubicBezTo>
                <a:cubicBezTo>
                  <a:pt x="249" y="18"/>
                  <a:pt x="315" y="0"/>
                  <a:pt x="381" y="0"/>
                </a:cubicBezTo>
                <a:cubicBezTo>
                  <a:pt x="448" y="0"/>
                  <a:pt x="514" y="18"/>
                  <a:pt x="572" y="51"/>
                </a:cubicBezTo>
                <a:cubicBezTo>
                  <a:pt x="630" y="85"/>
                  <a:pt x="678" y="133"/>
                  <a:pt x="712" y="191"/>
                </a:cubicBezTo>
                <a:cubicBezTo>
                  <a:pt x="745" y="249"/>
                  <a:pt x="763" y="315"/>
                  <a:pt x="763" y="382"/>
                </a:cubicBezTo>
                <a:moveTo>
                  <a:pt x="148" y="215"/>
                </a:moveTo>
                <a:lnTo>
                  <a:pt x="140" y="227"/>
                </a:lnTo>
                <a:lnTo>
                  <a:pt x="133" y="239"/>
                </a:lnTo>
                <a:lnTo>
                  <a:pt x="126" y="252"/>
                </a:lnTo>
                <a:lnTo>
                  <a:pt x="120" y="265"/>
                </a:lnTo>
                <a:lnTo>
                  <a:pt x="114" y="278"/>
                </a:lnTo>
                <a:lnTo>
                  <a:pt x="109" y="292"/>
                </a:lnTo>
                <a:lnTo>
                  <a:pt x="105" y="305"/>
                </a:lnTo>
                <a:lnTo>
                  <a:pt x="102" y="319"/>
                </a:lnTo>
                <a:lnTo>
                  <a:pt x="99" y="333"/>
                </a:lnTo>
                <a:lnTo>
                  <a:pt x="97" y="347"/>
                </a:lnTo>
                <a:lnTo>
                  <a:pt x="96" y="362"/>
                </a:lnTo>
                <a:lnTo>
                  <a:pt x="95" y="376"/>
                </a:lnTo>
                <a:lnTo>
                  <a:pt x="95" y="390"/>
                </a:lnTo>
                <a:lnTo>
                  <a:pt x="96" y="405"/>
                </a:lnTo>
                <a:lnTo>
                  <a:pt x="98" y="419"/>
                </a:lnTo>
                <a:lnTo>
                  <a:pt x="100" y="433"/>
                </a:lnTo>
                <a:lnTo>
                  <a:pt x="103" y="447"/>
                </a:lnTo>
                <a:lnTo>
                  <a:pt x="106" y="461"/>
                </a:lnTo>
                <a:lnTo>
                  <a:pt x="111" y="475"/>
                </a:lnTo>
                <a:lnTo>
                  <a:pt x="116" y="488"/>
                </a:lnTo>
                <a:lnTo>
                  <a:pt x="122" y="501"/>
                </a:lnTo>
                <a:lnTo>
                  <a:pt x="128" y="514"/>
                </a:lnTo>
                <a:lnTo>
                  <a:pt x="135" y="527"/>
                </a:lnTo>
                <a:lnTo>
                  <a:pt x="143" y="539"/>
                </a:lnTo>
                <a:lnTo>
                  <a:pt x="151" y="551"/>
                </a:lnTo>
                <a:lnTo>
                  <a:pt x="160" y="562"/>
                </a:lnTo>
                <a:lnTo>
                  <a:pt x="169" y="573"/>
                </a:lnTo>
                <a:lnTo>
                  <a:pt x="179" y="583"/>
                </a:lnTo>
                <a:lnTo>
                  <a:pt x="189" y="593"/>
                </a:lnTo>
                <a:lnTo>
                  <a:pt x="200" y="602"/>
                </a:lnTo>
                <a:lnTo>
                  <a:pt x="211" y="611"/>
                </a:lnTo>
                <a:lnTo>
                  <a:pt x="223" y="619"/>
                </a:lnTo>
                <a:lnTo>
                  <a:pt x="235" y="627"/>
                </a:lnTo>
                <a:lnTo>
                  <a:pt x="248" y="634"/>
                </a:lnTo>
                <a:lnTo>
                  <a:pt x="261" y="640"/>
                </a:lnTo>
                <a:lnTo>
                  <a:pt x="274" y="646"/>
                </a:lnTo>
                <a:lnTo>
                  <a:pt x="287" y="651"/>
                </a:lnTo>
                <a:lnTo>
                  <a:pt x="301" y="656"/>
                </a:lnTo>
                <a:lnTo>
                  <a:pt x="315" y="659"/>
                </a:lnTo>
                <a:lnTo>
                  <a:pt x="329" y="662"/>
                </a:lnTo>
                <a:lnTo>
                  <a:pt x="343" y="664"/>
                </a:lnTo>
                <a:lnTo>
                  <a:pt x="357" y="666"/>
                </a:lnTo>
                <a:lnTo>
                  <a:pt x="372" y="667"/>
                </a:lnTo>
                <a:lnTo>
                  <a:pt x="386" y="667"/>
                </a:lnTo>
                <a:lnTo>
                  <a:pt x="400" y="666"/>
                </a:lnTo>
                <a:lnTo>
                  <a:pt x="415" y="665"/>
                </a:lnTo>
                <a:lnTo>
                  <a:pt x="429" y="663"/>
                </a:lnTo>
                <a:lnTo>
                  <a:pt x="443" y="660"/>
                </a:lnTo>
                <a:lnTo>
                  <a:pt x="457" y="657"/>
                </a:lnTo>
                <a:lnTo>
                  <a:pt x="470" y="653"/>
                </a:lnTo>
                <a:lnTo>
                  <a:pt x="484" y="648"/>
                </a:lnTo>
                <a:lnTo>
                  <a:pt x="497" y="642"/>
                </a:lnTo>
                <a:lnTo>
                  <a:pt x="510" y="636"/>
                </a:lnTo>
                <a:lnTo>
                  <a:pt x="523" y="629"/>
                </a:lnTo>
                <a:lnTo>
                  <a:pt x="535" y="622"/>
                </a:lnTo>
                <a:lnTo>
                  <a:pt x="547" y="614"/>
                </a:lnTo>
                <a:lnTo>
                  <a:pt x="148" y="215"/>
                </a:lnTo>
                <a:moveTo>
                  <a:pt x="614" y="547"/>
                </a:moveTo>
                <a:lnTo>
                  <a:pt x="622" y="535"/>
                </a:lnTo>
                <a:lnTo>
                  <a:pt x="629" y="523"/>
                </a:lnTo>
                <a:lnTo>
                  <a:pt x="636" y="510"/>
                </a:lnTo>
                <a:lnTo>
                  <a:pt x="642" y="497"/>
                </a:lnTo>
                <a:lnTo>
                  <a:pt x="648" y="484"/>
                </a:lnTo>
                <a:lnTo>
                  <a:pt x="653" y="470"/>
                </a:lnTo>
                <a:lnTo>
                  <a:pt x="657" y="457"/>
                </a:lnTo>
                <a:lnTo>
                  <a:pt x="660" y="443"/>
                </a:lnTo>
                <a:lnTo>
                  <a:pt x="663" y="429"/>
                </a:lnTo>
                <a:lnTo>
                  <a:pt x="665" y="415"/>
                </a:lnTo>
                <a:lnTo>
                  <a:pt x="666" y="400"/>
                </a:lnTo>
                <a:lnTo>
                  <a:pt x="667" y="386"/>
                </a:lnTo>
                <a:lnTo>
                  <a:pt x="667" y="372"/>
                </a:lnTo>
                <a:lnTo>
                  <a:pt x="666" y="357"/>
                </a:lnTo>
                <a:lnTo>
                  <a:pt x="664" y="343"/>
                </a:lnTo>
                <a:lnTo>
                  <a:pt x="662" y="329"/>
                </a:lnTo>
                <a:lnTo>
                  <a:pt x="659" y="315"/>
                </a:lnTo>
                <a:lnTo>
                  <a:pt x="656" y="301"/>
                </a:lnTo>
                <a:lnTo>
                  <a:pt x="651" y="287"/>
                </a:lnTo>
                <a:lnTo>
                  <a:pt x="646" y="274"/>
                </a:lnTo>
                <a:lnTo>
                  <a:pt x="640" y="261"/>
                </a:lnTo>
                <a:lnTo>
                  <a:pt x="634" y="248"/>
                </a:lnTo>
                <a:lnTo>
                  <a:pt x="627" y="235"/>
                </a:lnTo>
                <a:lnTo>
                  <a:pt x="619" y="223"/>
                </a:lnTo>
                <a:lnTo>
                  <a:pt x="611" y="211"/>
                </a:lnTo>
                <a:lnTo>
                  <a:pt x="602" y="200"/>
                </a:lnTo>
                <a:lnTo>
                  <a:pt x="593" y="189"/>
                </a:lnTo>
                <a:lnTo>
                  <a:pt x="583" y="179"/>
                </a:lnTo>
                <a:lnTo>
                  <a:pt x="573" y="169"/>
                </a:lnTo>
                <a:lnTo>
                  <a:pt x="562" y="160"/>
                </a:lnTo>
                <a:lnTo>
                  <a:pt x="551" y="151"/>
                </a:lnTo>
                <a:lnTo>
                  <a:pt x="539" y="143"/>
                </a:lnTo>
                <a:lnTo>
                  <a:pt x="527" y="135"/>
                </a:lnTo>
                <a:lnTo>
                  <a:pt x="514" y="128"/>
                </a:lnTo>
                <a:lnTo>
                  <a:pt x="501" y="122"/>
                </a:lnTo>
                <a:lnTo>
                  <a:pt x="488" y="116"/>
                </a:lnTo>
                <a:lnTo>
                  <a:pt x="475" y="111"/>
                </a:lnTo>
                <a:lnTo>
                  <a:pt x="461" y="106"/>
                </a:lnTo>
                <a:lnTo>
                  <a:pt x="447" y="103"/>
                </a:lnTo>
                <a:lnTo>
                  <a:pt x="433" y="100"/>
                </a:lnTo>
                <a:lnTo>
                  <a:pt x="419" y="98"/>
                </a:lnTo>
                <a:lnTo>
                  <a:pt x="405" y="96"/>
                </a:lnTo>
                <a:lnTo>
                  <a:pt x="390" y="95"/>
                </a:lnTo>
                <a:lnTo>
                  <a:pt x="376" y="95"/>
                </a:lnTo>
                <a:lnTo>
                  <a:pt x="362" y="96"/>
                </a:lnTo>
                <a:lnTo>
                  <a:pt x="347" y="97"/>
                </a:lnTo>
                <a:lnTo>
                  <a:pt x="333" y="99"/>
                </a:lnTo>
                <a:lnTo>
                  <a:pt x="319" y="102"/>
                </a:lnTo>
                <a:lnTo>
                  <a:pt x="305" y="105"/>
                </a:lnTo>
                <a:lnTo>
                  <a:pt x="292" y="109"/>
                </a:lnTo>
                <a:lnTo>
                  <a:pt x="278" y="114"/>
                </a:lnTo>
                <a:lnTo>
                  <a:pt x="265" y="120"/>
                </a:lnTo>
                <a:lnTo>
                  <a:pt x="252" y="126"/>
                </a:lnTo>
                <a:lnTo>
                  <a:pt x="239" y="133"/>
                </a:lnTo>
                <a:lnTo>
                  <a:pt x="227" y="140"/>
                </a:lnTo>
                <a:lnTo>
                  <a:pt x="215" y="148"/>
                </a:lnTo>
                <a:lnTo>
                  <a:pt x="614" y="547"/>
                </a:lnTo>
              </a:path>
            </a:pathLst>
          </a:custGeom>
          <a:solidFill>
            <a:srgbClr val="C9211E"/>
          </a:solidFill>
          <a:ln>
            <a:solidFill>
              <a:srgbClr val="C9211E"/>
            </a:solidFill>
          </a:ln>
        </p:spPr>
        <p:style>
          <a:lnRef idx="0">
            <a:scrgbClr r="0" g="0" b="0"/>
          </a:lnRef>
          <a:fillRef idx="0">
            <a:scrgbClr r="0" g="0" b="0"/>
          </a:fillRef>
          <a:effectRef idx="0">
            <a:scrgbClr r="0" g="0" b="0"/>
          </a:effectRef>
          <a:fontRef idx="minor"/>
        </p:style>
      </p:sp>
      <p:sp>
        <p:nvSpPr>
          <p:cNvPr id="442" name="CustomShape 23"/>
          <p:cNvSpPr/>
          <p:nvPr/>
        </p:nvSpPr>
        <p:spPr>
          <a:xfrm>
            <a:off x="2286000" y="1555200"/>
            <a:ext cx="271440" cy="271440"/>
          </a:xfrm>
          <a:custGeom>
            <a:avLst/>
            <a:gdLst/>
            <a:ahLst/>
            <a:cxnLst/>
            <a:rect l="l" t="t" r="r" b="b"/>
            <a:pathLst>
              <a:path w="764" h="764">
                <a:moveTo>
                  <a:pt x="763" y="382"/>
                </a:moveTo>
                <a:cubicBezTo>
                  <a:pt x="763" y="448"/>
                  <a:pt x="745" y="514"/>
                  <a:pt x="712" y="572"/>
                </a:cubicBezTo>
                <a:cubicBezTo>
                  <a:pt x="678" y="630"/>
                  <a:pt x="630" y="678"/>
                  <a:pt x="572" y="712"/>
                </a:cubicBezTo>
                <a:cubicBezTo>
                  <a:pt x="514" y="745"/>
                  <a:pt x="448" y="763"/>
                  <a:pt x="382" y="763"/>
                </a:cubicBezTo>
                <a:cubicBezTo>
                  <a:pt x="315" y="763"/>
                  <a:pt x="249" y="745"/>
                  <a:pt x="191" y="712"/>
                </a:cubicBezTo>
                <a:cubicBezTo>
                  <a:pt x="133" y="678"/>
                  <a:pt x="85" y="630"/>
                  <a:pt x="51" y="572"/>
                </a:cubicBezTo>
                <a:cubicBezTo>
                  <a:pt x="18" y="514"/>
                  <a:pt x="0" y="448"/>
                  <a:pt x="0" y="382"/>
                </a:cubicBezTo>
                <a:cubicBezTo>
                  <a:pt x="0" y="315"/>
                  <a:pt x="18" y="249"/>
                  <a:pt x="51" y="191"/>
                </a:cubicBezTo>
                <a:cubicBezTo>
                  <a:pt x="85" y="133"/>
                  <a:pt x="133" y="85"/>
                  <a:pt x="191" y="51"/>
                </a:cubicBezTo>
                <a:cubicBezTo>
                  <a:pt x="249" y="18"/>
                  <a:pt x="315" y="0"/>
                  <a:pt x="381" y="0"/>
                </a:cubicBezTo>
                <a:cubicBezTo>
                  <a:pt x="448" y="0"/>
                  <a:pt x="514" y="18"/>
                  <a:pt x="572" y="51"/>
                </a:cubicBezTo>
                <a:cubicBezTo>
                  <a:pt x="630" y="85"/>
                  <a:pt x="678" y="133"/>
                  <a:pt x="712" y="191"/>
                </a:cubicBezTo>
                <a:cubicBezTo>
                  <a:pt x="745" y="249"/>
                  <a:pt x="763" y="315"/>
                  <a:pt x="763" y="382"/>
                </a:cubicBezTo>
                <a:moveTo>
                  <a:pt x="148" y="215"/>
                </a:moveTo>
                <a:lnTo>
                  <a:pt x="140" y="227"/>
                </a:lnTo>
                <a:lnTo>
                  <a:pt x="133" y="239"/>
                </a:lnTo>
                <a:lnTo>
                  <a:pt x="126" y="252"/>
                </a:lnTo>
                <a:lnTo>
                  <a:pt x="120" y="265"/>
                </a:lnTo>
                <a:lnTo>
                  <a:pt x="114" y="278"/>
                </a:lnTo>
                <a:lnTo>
                  <a:pt x="109" y="292"/>
                </a:lnTo>
                <a:lnTo>
                  <a:pt x="105" y="305"/>
                </a:lnTo>
                <a:lnTo>
                  <a:pt x="102" y="319"/>
                </a:lnTo>
                <a:lnTo>
                  <a:pt x="99" y="333"/>
                </a:lnTo>
                <a:lnTo>
                  <a:pt x="97" y="347"/>
                </a:lnTo>
                <a:lnTo>
                  <a:pt x="96" y="362"/>
                </a:lnTo>
                <a:lnTo>
                  <a:pt x="95" y="376"/>
                </a:lnTo>
                <a:lnTo>
                  <a:pt x="95" y="390"/>
                </a:lnTo>
                <a:lnTo>
                  <a:pt x="96" y="405"/>
                </a:lnTo>
                <a:lnTo>
                  <a:pt x="98" y="419"/>
                </a:lnTo>
                <a:lnTo>
                  <a:pt x="100" y="433"/>
                </a:lnTo>
                <a:lnTo>
                  <a:pt x="103" y="447"/>
                </a:lnTo>
                <a:lnTo>
                  <a:pt x="106" y="461"/>
                </a:lnTo>
                <a:lnTo>
                  <a:pt x="111" y="475"/>
                </a:lnTo>
                <a:lnTo>
                  <a:pt x="116" y="488"/>
                </a:lnTo>
                <a:lnTo>
                  <a:pt x="122" y="501"/>
                </a:lnTo>
                <a:lnTo>
                  <a:pt x="128" y="514"/>
                </a:lnTo>
                <a:lnTo>
                  <a:pt x="135" y="527"/>
                </a:lnTo>
                <a:lnTo>
                  <a:pt x="143" y="539"/>
                </a:lnTo>
                <a:lnTo>
                  <a:pt x="151" y="551"/>
                </a:lnTo>
                <a:lnTo>
                  <a:pt x="160" y="562"/>
                </a:lnTo>
                <a:lnTo>
                  <a:pt x="169" y="573"/>
                </a:lnTo>
                <a:lnTo>
                  <a:pt x="179" y="583"/>
                </a:lnTo>
                <a:lnTo>
                  <a:pt x="189" y="593"/>
                </a:lnTo>
                <a:lnTo>
                  <a:pt x="200" y="602"/>
                </a:lnTo>
                <a:lnTo>
                  <a:pt x="211" y="611"/>
                </a:lnTo>
                <a:lnTo>
                  <a:pt x="223" y="619"/>
                </a:lnTo>
                <a:lnTo>
                  <a:pt x="235" y="627"/>
                </a:lnTo>
                <a:lnTo>
                  <a:pt x="248" y="634"/>
                </a:lnTo>
                <a:lnTo>
                  <a:pt x="261" y="640"/>
                </a:lnTo>
                <a:lnTo>
                  <a:pt x="274" y="646"/>
                </a:lnTo>
                <a:lnTo>
                  <a:pt x="287" y="651"/>
                </a:lnTo>
                <a:lnTo>
                  <a:pt x="301" y="656"/>
                </a:lnTo>
                <a:lnTo>
                  <a:pt x="315" y="659"/>
                </a:lnTo>
                <a:lnTo>
                  <a:pt x="329" y="662"/>
                </a:lnTo>
                <a:lnTo>
                  <a:pt x="343" y="664"/>
                </a:lnTo>
                <a:lnTo>
                  <a:pt x="357" y="666"/>
                </a:lnTo>
                <a:lnTo>
                  <a:pt x="372" y="667"/>
                </a:lnTo>
                <a:lnTo>
                  <a:pt x="386" y="667"/>
                </a:lnTo>
                <a:lnTo>
                  <a:pt x="400" y="666"/>
                </a:lnTo>
                <a:lnTo>
                  <a:pt x="415" y="665"/>
                </a:lnTo>
                <a:lnTo>
                  <a:pt x="429" y="663"/>
                </a:lnTo>
                <a:lnTo>
                  <a:pt x="443" y="660"/>
                </a:lnTo>
                <a:lnTo>
                  <a:pt x="457" y="657"/>
                </a:lnTo>
                <a:lnTo>
                  <a:pt x="470" y="653"/>
                </a:lnTo>
                <a:lnTo>
                  <a:pt x="484" y="648"/>
                </a:lnTo>
                <a:lnTo>
                  <a:pt x="497" y="642"/>
                </a:lnTo>
                <a:lnTo>
                  <a:pt x="510" y="636"/>
                </a:lnTo>
                <a:lnTo>
                  <a:pt x="523" y="629"/>
                </a:lnTo>
                <a:lnTo>
                  <a:pt x="535" y="622"/>
                </a:lnTo>
                <a:lnTo>
                  <a:pt x="547" y="614"/>
                </a:lnTo>
                <a:lnTo>
                  <a:pt x="148" y="215"/>
                </a:lnTo>
                <a:moveTo>
                  <a:pt x="614" y="547"/>
                </a:moveTo>
                <a:lnTo>
                  <a:pt x="622" y="535"/>
                </a:lnTo>
                <a:lnTo>
                  <a:pt x="629" y="523"/>
                </a:lnTo>
                <a:lnTo>
                  <a:pt x="636" y="510"/>
                </a:lnTo>
                <a:lnTo>
                  <a:pt x="642" y="497"/>
                </a:lnTo>
                <a:lnTo>
                  <a:pt x="648" y="484"/>
                </a:lnTo>
                <a:lnTo>
                  <a:pt x="653" y="470"/>
                </a:lnTo>
                <a:lnTo>
                  <a:pt x="657" y="457"/>
                </a:lnTo>
                <a:lnTo>
                  <a:pt x="660" y="443"/>
                </a:lnTo>
                <a:lnTo>
                  <a:pt x="663" y="429"/>
                </a:lnTo>
                <a:lnTo>
                  <a:pt x="665" y="415"/>
                </a:lnTo>
                <a:lnTo>
                  <a:pt x="666" y="400"/>
                </a:lnTo>
                <a:lnTo>
                  <a:pt x="667" y="386"/>
                </a:lnTo>
                <a:lnTo>
                  <a:pt x="667" y="372"/>
                </a:lnTo>
                <a:lnTo>
                  <a:pt x="666" y="357"/>
                </a:lnTo>
                <a:lnTo>
                  <a:pt x="664" y="343"/>
                </a:lnTo>
                <a:lnTo>
                  <a:pt x="662" y="329"/>
                </a:lnTo>
                <a:lnTo>
                  <a:pt x="659" y="315"/>
                </a:lnTo>
                <a:lnTo>
                  <a:pt x="656" y="301"/>
                </a:lnTo>
                <a:lnTo>
                  <a:pt x="651" y="287"/>
                </a:lnTo>
                <a:lnTo>
                  <a:pt x="646" y="274"/>
                </a:lnTo>
                <a:lnTo>
                  <a:pt x="640" y="261"/>
                </a:lnTo>
                <a:lnTo>
                  <a:pt x="634" y="248"/>
                </a:lnTo>
                <a:lnTo>
                  <a:pt x="627" y="235"/>
                </a:lnTo>
                <a:lnTo>
                  <a:pt x="619" y="223"/>
                </a:lnTo>
                <a:lnTo>
                  <a:pt x="611" y="211"/>
                </a:lnTo>
                <a:lnTo>
                  <a:pt x="602" y="200"/>
                </a:lnTo>
                <a:lnTo>
                  <a:pt x="593" y="189"/>
                </a:lnTo>
                <a:lnTo>
                  <a:pt x="583" y="179"/>
                </a:lnTo>
                <a:lnTo>
                  <a:pt x="573" y="169"/>
                </a:lnTo>
                <a:lnTo>
                  <a:pt x="562" y="160"/>
                </a:lnTo>
                <a:lnTo>
                  <a:pt x="551" y="151"/>
                </a:lnTo>
                <a:lnTo>
                  <a:pt x="539" y="143"/>
                </a:lnTo>
                <a:lnTo>
                  <a:pt x="527" y="135"/>
                </a:lnTo>
                <a:lnTo>
                  <a:pt x="514" y="128"/>
                </a:lnTo>
                <a:lnTo>
                  <a:pt x="501" y="122"/>
                </a:lnTo>
                <a:lnTo>
                  <a:pt x="488" y="116"/>
                </a:lnTo>
                <a:lnTo>
                  <a:pt x="475" y="111"/>
                </a:lnTo>
                <a:lnTo>
                  <a:pt x="461" y="106"/>
                </a:lnTo>
                <a:lnTo>
                  <a:pt x="447" y="103"/>
                </a:lnTo>
                <a:lnTo>
                  <a:pt x="433" y="100"/>
                </a:lnTo>
                <a:lnTo>
                  <a:pt x="419" y="98"/>
                </a:lnTo>
                <a:lnTo>
                  <a:pt x="405" y="96"/>
                </a:lnTo>
                <a:lnTo>
                  <a:pt x="390" y="95"/>
                </a:lnTo>
                <a:lnTo>
                  <a:pt x="376" y="95"/>
                </a:lnTo>
                <a:lnTo>
                  <a:pt x="362" y="96"/>
                </a:lnTo>
                <a:lnTo>
                  <a:pt x="347" y="97"/>
                </a:lnTo>
                <a:lnTo>
                  <a:pt x="333" y="99"/>
                </a:lnTo>
                <a:lnTo>
                  <a:pt x="319" y="102"/>
                </a:lnTo>
                <a:lnTo>
                  <a:pt x="305" y="105"/>
                </a:lnTo>
                <a:lnTo>
                  <a:pt x="292" y="109"/>
                </a:lnTo>
                <a:lnTo>
                  <a:pt x="278" y="114"/>
                </a:lnTo>
                <a:lnTo>
                  <a:pt x="265" y="120"/>
                </a:lnTo>
                <a:lnTo>
                  <a:pt x="252" y="126"/>
                </a:lnTo>
                <a:lnTo>
                  <a:pt x="239" y="133"/>
                </a:lnTo>
                <a:lnTo>
                  <a:pt x="227" y="140"/>
                </a:lnTo>
                <a:lnTo>
                  <a:pt x="215" y="148"/>
                </a:lnTo>
                <a:lnTo>
                  <a:pt x="614" y="547"/>
                </a:lnTo>
              </a:path>
            </a:pathLst>
          </a:custGeom>
          <a:solidFill>
            <a:srgbClr val="C9211E"/>
          </a:solidFill>
          <a:ln>
            <a:solidFill>
              <a:srgbClr val="C9211E"/>
            </a:solidFill>
          </a:ln>
        </p:spPr>
        <p:style>
          <a:lnRef idx="0">
            <a:scrgbClr r="0" g="0" b="0"/>
          </a:lnRef>
          <a:fillRef idx="0">
            <a:scrgbClr r="0" g="0" b="0"/>
          </a:fillRef>
          <a:effectRef idx="0">
            <a:scrgbClr r="0" g="0" b="0"/>
          </a:effectRef>
          <a:fontRef idx="minor"/>
        </p:style>
      </p:sp>
      <p:sp>
        <p:nvSpPr>
          <p:cNvPr id="443" name="CustomShape 24"/>
          <p:cNvSpPr/>
          <p:nvPr/>
        </p:nvSpPr>
        <p:spPr>
          <a:xfrm>
            <a:off x="10149840" y="6547680"/>
            <a:ext cx="1460880" cy="27216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sp>
      <p:sp>
        <p:nvSpPr>
          <p:cNvPr id="444" name="CustomShape 25"/>
          <p:cNvSpPr/>
          <p:nvPr/>
        </p:nvSpPr>
        <p:spPr>
          <a:xfrm rot="19800">
            <a:off x="5393880" y="5706000"/>
            <a:ext cx="1140480" cy="229680"/>
          </a:xfrm>
          <a:prstGeom prst="rect">
            <a:avLst/>
          </a:prstGeom>
          <a:solidFill>
            <a:srgbClr val="FF0000">
              <a:alpha val="58000"/>
            </a:srgbClr>
          </a:solidFill>
          <a:ln w="29160">
            <a:solidFill>
              <a:srgbClr val="55308D"/>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1800" tIns="46800" rIns="91800" bIns="46800" anchor="ctr">
            <a:noAutofit/>
          </a:bodyPr>
          <a:lstStyle/>
          <a:p>
            <a:pPr algn="ctr">
              <a:lnSpc>
                <a:spcPct val="100000"/>
              </a:lnSpc>
            </a:pPr>
            <a:r>
              <a:rPr lang="en-US" sz="800" b="1" strike="noStrike" spc="-1">
                <a:solidFill>
                  <a:srgbClr val="000000"/>
                </a:solidFill>
                <a:latin typeface="Arial"/>
                <a:ea typeface="DejaVu Sans"/>
              </a:rPr>
              <a:t>Boot/Logon Script</a:t>
            </a:r>
            <a:endParaRPr lang="en-US" sz="800" b="0" strike="noStrike" spc="-1">
              <a:latin typeface="Arial"/>
            </a:endParaRPr>
          </a:p>
        </p:txBody>
      </p:sp>
      <p:sp>
        <p:nvSpPr>
          <p:cNvPr id="445" name="CustomShape 26"/>
          <p:cNvSpPr/>
          <p:nvPr/>
        </p:nvSpPr>
        <p:spPr>
          <a:xfrm>
            <a:off x="1231560" y="5419800"/>
            <a:ext cx="1131480" cy="235800"/>
          </a:xfrm>
          <a:prstGeom prst="rect">
            <a:avLst/>
          </a:prstGeom>
          <a:solidFill>
            <a:srgbClr val="FFFF00">
              <a:alpha val="58000"/>
            </a:srgbClr>
          </a:solidFill>
          <a:ln>
            <a:solidFill>
              <a:schemeClr val="tx1"/>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0000" tIns="45000" rIns="90000" bIns="45000" anchor="ctr">
            <a:noAutofit/>
          </a:bodyPr>
          <a:lstStyle/>
          <a:p>
            <a:pPr algn="ctr">
              <a:lnSpc>
                <a:spcPct val="100000"/>
              </a:lnSpc>
            </a:pPr>
            <a:r>
              <a:rPr lang="en-US" sz="800" b="1" strike="noStrike" spc="-1">
                <a:solidFill>
                  <a:srgbClr val="000000"/>
                </a:solidFill>
                <a:latin typeface="Arial"/>
                <a:ea typeface="DejaVu Sans"/>
              </a:rPr>
              <a:t>Scanning</a:t>
            </a:r>
            <a:endParaRPr lang="en-US" sz="800" b="0" strike="noStrike" spc="-1">
              <a:latin typeface="Arial"/>
            </a:endParaRPr>
          </a:p>
        </p:txBody>
      </p:sp>
      <p:sp>
        <p:nvSpPr>
          <p:cNvPr id="446" name="CustomShape 27"/>
          <p:cNvSpPr/>
          <p:nvPr/>
        </p:nvSpPr>
        <p:spPr>
          <a:xfrm>
            <a:off x="2576880" y="5419800"/>
            <a:ext cx="1140480" cy="235800"/>
          </a:xfrm>
          <a:prstGeom prst="rect">
            <a:avLst/>
          </a:prstGeom>
          <a:solidFill>
            <a:srgbClr val="FFFF00">
              <a:alpha val="58000"/>
            </a:srgbClr>
          </a:solidFill>
          <a:ln>
            <a:solidFill>
              <a:schemeClr val="tx1"/>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0000" tIns="45000" rIns="90000" bIns="45000" anchor="ctr">
            <a:noAutofit/>
          </a:bodyPr>
          <a:lstStyle/>
          <a:p>
            <a:pPr algn="ctr">
              <a:lnSpc>
                <a:spcPct val="100000"/>
              </a:lnSpc>
            </a:pPr>
            <a:r>
              <a:rPr lang="en-US" sz="800" b="1" strike="noStrike" spc="-1">
                <a:solidFill>
                  <a:srgbClr val="000000"/>
                </a:solidFill>
                <a:latin typeface="Arial"/>
                <a:ea typeface="DejaVu Sans"/>
              </a:rPr>
              <a:t>Script</a:t>
            </a:r>
            <a:endParaRPr lang="en-US" sz="800" b="0" strike="noStrike" spc="-1">
              <a:latin typeface="Arial"/>
            </a:endParaRPr>
          </a:p>
        </p:txBody>
      </p:sp>
      <p:sp>
        <p:nvSpPr>
          <p:cNvPr id="447" name="CustomShape 28"/>
          <p:cNvSpPr/>
          <p:nvPr/>
        </p:nvSpPr>
        <p:spPr>
          <a:xfrm>
            <a:off x="4076640" y="5419800"/>
            <a:ext cx="1093680" cy="235800"/>
          </a:xfrm>
          <a:prstGeom prst="rect">
            <a:avLst/>
          </a:prstGeom>
          <a:solidFill>
            <a:srgbClr val="FF0000">
              <a:alpha val="58000"/>
            </a:srgbClr>
          </a:solidFill>
          <a:ln w="29160">
            <a:solidFill>
              <a:srgbClr val="55308D"/>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1800" tIns="46800" rIns="91800" bIns="46800" anchor="ctr">
            <a:noAutofit/>
          </a:bodyPr>
          <a:lstStyle/>
          <a:p>
            <a:pPr algn="ctr">
              <a:lnSpc>
                <a:spcPct val="100000"/>
              </a:lnSpc>
            </a:pPr>
            <a:r>
              <a:rPr lang="en-US" sz="800" b="1" strike="noStrike" spc="-1">
                <a:solidFill>
                  <a:srgbClr val="000000"/>
                </a:solidFill>
                <a:latin typeface="Arial"/>
                <a:ea typeface="DejaVu Sans"/>
              </a:rPr>
              <a:t>Drive-by-Download</a:t>
            </a:r>
            <a:endParaRPr lang="en-US" sz="800" b="0" strike="noStrike" spc="-1">
              <a:latin typeface="Arial"/>
            </a:endParaRPr>
          </a:p>
        </p:txBody>
      </p:sp>
      <p:sp>
        <p:nvSpPr>
          <p:cNvPr id="448" name="CustomShape 29"/>
          <p:cNvSpPr/>
          <p:nvPr/>
        </p:nvSpPr>
        <p:spPr>
          <a:xfrm>
            <a:off x="5395320" y="5419800"/>
            <a:ext cx="1140480" cy="235800"/>
          </a:xfrm>
          <a:prstGeom prst="rect">
            <a:avLst/>
          </a:prstGeom>
          <a:solidFill>
            <a:srgbClr val="FF0000">
              <a:alpha val="58000"/>
            </a:srgbClr>
          </a:solidFill>
          <a:ln w="29160">
            <a:solidFill>
              <a:srgbClr val="55308D"/>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1800" tIns="46800" rIns="91800" bIns="46800" anchor="ctr">
            <a:noAutofit/>
          </a:bodyPr>
          <a:lstStyle/>
          <a:p>
            <a:pPr algn="ctr">
              <a:lnSpc>
                <a:spcPct val="100000"/>
              </a:lnSpc>
            </a:pPr>
            <a:r>
              <a:rPr lang="en-US" sz="800" b="1" strike="noStrike" spc="-1">
                <a:solidFill>
                  <a:srgbClr val="000000"/>
                </a:solidFill>
                <a:latin typeface="Arial"/>
                <a:ea typeface="DejaVu Sans"/>
              </a:rPr>
              <a:t>Malware</a:t>
            </a:r>
            <a:endParaRPr lang="en-US" sz="800" b="0" strike="noStrike" spc="-1">
              <a:latin typeface="Arial"/>
            </a:endParaRPr>
          </a:p>
        </p:txBody>
      </p:sp>
      <p:sp>
        <p:nvSpPr>
          <p:cNvPr id="449" name="CustomShape 30"/>
          <p:cNvSpPr/>
          <p:nvPr/>
        </p:nvSpPr>
        <p:spPr>
          <a:xfrm>
            <a:off x="8303400" y="5419800"/>
            <a:ext cx="1077120" cy="235800"/>
          </a:xfrm>
          <a:prstGeom prst="rect">
            <a:avLst/>
          </a:prstGeom>
          <a:solidFill>
            <a:srgbClr val="FF0000">
              <a:alpha val="58000"/>
            </a:srgbClr>
          </a:solidFill>
          <a:ln w="29160">
            <a:solidFill>
              <a:srgbClr val="55308D"/>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1800" tIns="46800" rIns="91800" bIns="46800" anchor="ctr">
            <a:noAutofit/>
          </a:bodyPr>
          <a:lstStyle/>
          <a:p>
            <a:pPr algn="ctr">
              <a:lnSpc>
                <a:spcPct val="100000"/>
              </a:lnSpc>
            </a:pPr>
            <a:r>
              <a:rPr lang="en-US" sz="800" b="1" strike="noStrike" spc="-1">
                <a:solidFill>
                  <a:srgbClr val="000000"/>
                </a:solidFill>
                <a:latin typeface="Arial"/>
                <a:ea typeface="DejaVu Sans"/>
              </a:rPr>
              <a:t>Beaconing</a:t>
            </a:r>
            <a:endParaRPr lang="en-US" sz="800" b="0" strike="noStrike" spc="-1">
              <a:latin typeface="Arial"/>
            </a:endParaRPr>
          </a:p>
        </p:txBody>
      </p:sp>
      <p:sp>
        <p:nvSpPr>
          <p:cNvPr id="450" name="CustomShape 31"/>
          <p:cNvSpPr/>
          <p:nvPr/>
        </p:nvSpPr>
        <p:spPr>
          <a:xfrm>
            <a:off x="6858720" y="5419800"/>
            <a:ext cx="1077120" cy="235800"/>
          </a:xfrm>
          <a:prstGeom prst="rect">
            <a:avLst/>
          </a:prstGeom>
          <a:solidFill>
            <a:srgbClr val="FF0000">
              <a:alpha val="58000"/>
            </a:srgbClr>
          </a:solidFill>
          <a:ln w="29160">
            <a:solidFill>
              <a:srgbClr val="55308D"/>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1800" tIns="46800" rIns="91800" bIns="46800" anchor="ctr">
            <a:noAutofit/>
          </a:bodyPr>
          <a:lstStyle/>
          <a:p>
            <a:pPr algn="ctr">
              <a:lnSpc>
                <a:spcPct val="100000"/>
              </a:lnSpc>
            </a:pPr>
            <a:r>
              <a:rPr lang="en-US" sz="800" b="1" strike="noStrike" spc="-1">
                <a:solidFill>
                  <a:srgbClr val="000000"/>
                </a:solidFill>
                <a:latin typeface="Arial"/>
                <a:ea typeface="DejaVu Sans"/>
              </a:rPr>
              <a:t>Beaconer</a:t>
            </a:r>
            <a:endParaRPr lang="en-US" sz="800" b="0" strike="noStrike" spc="-1">
              <a:latin typeface="Arial"/>
            </a:endParaRPr>
          </a:p>
        </p:txBody>
      </p:sp>
      <p:sp>
        <p:nvSpPr>
          <p:cNvPr id="451" name="CustomShape 32"/>
          <p:cNvSpPr/>
          <p:nvPr/>
        </p:nvSpPr>
        <p:spPr>
          <a:xfrm>
            <a:off x="6858720" y="5703120"/>
            <a:ext cx="1077120" cy="235800"/>
          </a:xfrm>
          <a:prstGeom prst="rect">
            <a:avLst/>
          </a:prstGeom>
          <a:solidFill>
            <a:srgbClr val="FF0000">
              <a:alpha val="58000"/>
            </a:srgbClr>
          </a:solidFill>
          <a:ln w="29160">
            <a:solidFill>
              <a:srgbClr val="55308D"/>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1800" tIns="46800" rIns="91800" bIns="46800" anchor="ctr">
            <a:noAutofit/>
          </a:bodyPr>
          <a:lstStyle/>
          <a:p>
            <a:pPr algn="ctr">
              <a:lnSpc>
                <a:spcPct val="100000"/>
              </a:lnSpc>
            </a:pPr>
            <a:r>
              <a:rPr lang="en-US" sz="800" b="1" strike="noStrike" spc="-1">
                <a:solidFill>
                  <a:srgbClr val="000000"/>
                </a:solidFill>
                <a:latin typeface="Arial"/>
                <a:ea typeface="DejaVu Sans"/>
              </a:rPr>
              <a:t>Scheduler</a:t>
            </a:r>
            <a:endParaRPr lang="en-US" sz="800" b="0" strike="noStrike" spc="-1">
              <a:latin typeface="Arial"/>
            </a:endParaRPr>
          </a:p>
        </p:txBody>
      </p:sp>
      <p:sp>
        <p:nvSpPr>
          <p:cNvPr id="452" name="CustomShape 33"/>
          <p:cNvSpPr/>
          <p:nvPr/>
        </p:nvSpPr>
        <p:spPr>
          <a:xfrm>
            <a:off x="6858720" y="5976000"/>
            <a:ext cx="1077120" cy="235800"/>
          </a:xfrm>
          <a:prstGeom prst="rect">
            <a:avLst/>
          </a:prstGeom>
          <a:solidFill>
            <a:srgbClr val="FF0000">
              <a:alpha val="58000"/>
            </a:srgbClr>
          </a:solidFill>
          <a:ln w="29160">
            <a:solidFill>
              <a:srgbClr val="FF0000"/>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1800" tIns="46800" rIns="91800" bIns="46800" anchor="ctr">
            <a:noAutofit/>
          </a:bodyPr>
          <a:lstStyle/>
          <a:p>
            <a:pPr algn="ctr">
              <a:lnSpc>
                <a:spcPct val="100000"/>
              </a:lnSpc>
            </a:pPr>
            <a:r>
              <a:rPr lang="en-US" sz="800" b="1" strike="noStrike" spc="-1">
                <a:solidFill>
                  <a:srgbClr val="000000"/>
                </a:solidFill>
                <a:latin typeface="Arial"/>
                <a:ea typeface="DejaVu Sans"/>
              </a:rPr>
              <a:t>Process Injection</a:t>
            </a:r>
            <a:endParaRPr lang="en-US" sz="800" b="0" strike="noStrike" spc="-1">
              <a:latin typeface="Arial"/>
            </a:endParaRPr>
          </a:p>
        </p:txBody>
      </p:sp>
      <p:sp>
        <p:nvSpPr>
          <p:cNvPr id="453" name="CustomShape 34"/>
          <p:cNvSpPr/>
          <p:nvPr/>
        </p:nvSpPr>
        <p:spPr>
          <a:xfrm>
            <a:off x="8303400" y="5703120"/>
            <a:ext cx="1077120" cy="235800"/>
          </a:xfrm>
          <a:prstGeom prst="rect">
            <a:avLst/>
          </a:prstGeom>
          <a:solidFill>
            <a:srgbClr val="FF0000">
              <a:alpha val="58000"/>
            </a:srgbClr>
          </a:solidFill>
          <a:ln w="29160">
            <a:solidFill>
              <a:srgbClr val="FF0000"/>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1800" tIns="46800" rIns="91800" bIns="46800" anchor="ctr">
            <a:noAutofit/>
          </a:bodyPr>
          <a:lstStyle/>
          <a:p>
            <a:pPr algn="ctr">
              <a:lnSpc>
                <a:spcPct val="100000"/>
              </a:lnSpc>
            </a:pPr>
            <a:r>
              <a:rPr lang="en-US" sz="800" b="1" strike="noStrike" spc="-1">
                <a:solidFill>
                  <a:srgbClr val="000000"/>
                </a:solidFill>
                <a:latin typeface="Arial"/>
                <a:ea typeface="DejaVu Sans"/>
              </a:rPr>
              <a:t>Lateral Movement</a:t>
            </a:r>
            <a:endParaRPr lang="en-US" sz="800" b="0" strike="noStrike" spc="-1">
              <a:latin typeface="Arial"/>
            </a:endParaRPr>
          </a:p>
        </p:txBody>
      </p:sp>
      <p:sp>
        <p:nvSpPr>
          <p:cNvPr id="454" name="CustomShape 35"/>
          <p:cNvSpPr/>
          <p:nvPr/>
        </p:nvSpPr>
        <p:spPr>
          <a:xfrm>
            <a:off x="9675000" y="5433840"/>
            <a:ext cx="1077120" cy="235800"/>
          </a:xfrm>
          <a:prstGeom prst="rect">
            <a:avLst/>
          </a:prstGeom>
          <a:solidFill>
            <a:srgbClr val="FF0000">
              <a:alpha val="58000"/>
            </a:srgbClr>
          </a:solidFill>
          <a:ln w="29160">
            <a:solidFill>
              <a:srgbClr val="FF0000"/>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1800" tIns="46800" rIns="91800" bIns="46800" anchor="ctr">
            <a:noAutofit/>
          </a:bodyPr>
          <a:lstStyle/>
          <a:p>
            <a:pPr algn="ctr">
              <a:lnSpc>
                <a:spcPct val="100000"/>
              </a:lnSpc>
            </a:pPr>
            <a:r>
              <a:rPr lang="en-US" sz="800" b="1" strike="noStrike" spc="-1">
                <a:solidFill>
                  <a:srgbClr val="000000"/>
                </a:solidFill>
                <a:latin typeface="Arial"/>
                <a:ea typeface="DejaVu Sans"/>
              </a:rPr>
              <a:t>Data Exfil</a:t>
            </a:r>
            <a:endParaRPr lang="en-US" sz="800" b="0" strike="noStrike" spc="-1">
              <a:latin typeface="Arial"/>
            </a:endParaRPr>
          </a:p>
        </p:txBody>
      </p:sp>
      <p:sp>
        <p:nvSpPr>
          <p:cNvPr id="455" name="CustomShape 36"/>
          <p:cNvSpPr/>
          <p:nvPr/>
        </p:nvSpPr>
        <p:spPr>
          <a:xfrm>
            <a:off x="1188720" y="0"/>
            <a:ext cx="2648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Arial"/>
                <a:ea typeface="DejaVu Sans"/>
              </a:rPr>
              <a:t>As of: 20191004:0800</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6" name="Picture 455"/>
          <p:cNvPicPr/>
          <p:nvPr/>
        </p:nvPicPr>
        <p:blipFill>
          <a:blip r:embed="rId2"/>
          <a:stretch/>
        </p:blipFill>
        <p:spPr>
          <a:xfrm>
            <a:off x="1129680" y="878400"/>
            <a:ext cx="6507360" cy="3828240"/>
          </a:xfrm>
          <a:prstGeom prst="rect">
            <a:avLst/>
          </a:prstGeom>
          <a:ln>
            <a:noFill/>
          </a:ln>
        </p:spPr>
      </p:pic>
      <p:sp>
        <p:nvSpPr>
          <p:cNvPr id="457" name="CustomShape 1"/>
          <p:cNvSpPr/>
          <p:nvPr/>
        </p:nvSpPr>
        <p:spPr>
          <a:xfrm>
            <a:off x="1582920" y="227160"/>
            <a:ext cx="9019080" cy="53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3600" b="1" strike="noStrike" spc="-1">
                <a:solidFill>
                  <a:srgbClr val="000000"/>
                </a:solidFill>
                <a:latin typeface="Arial"/>
                <a:ea typeface="DejaVu Sans"/>
              </a:rPr>
              <a:t>SITREP</a:t>
            </a:r>
            <a:endParaRPr lang="en-US" sz="3600" b="0" strike="noStrike" spc="-1">
              <a:latin typeface="Arial"/>
            </a:endParaRPr>
          </a:p>
        </p:txBody>
      </p:sp>
      <p:sp>
        <p:nvSpPr>
          <p:cNvPr id="458" name="CustomShape 2"/>
          <p:cNvSpPr/>
          <p:nvPr/>
        </p:nvSpPr>
        <p:spPr>
          <a:xfrm>
            <a:off x="7682040" y="954720"/>
            <a:ext cx="3800880" cy="180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200" b="1" strike="noStrike" spc="-1">
                <a:solidFill>
                  <a:srgbClr val="000000"/>
                </a:solidFill>
                <a:latin typeface="Arial"/>
                <a:ea typeface="DejaVu Sans"/>
              </a:rPr>
              <a:t>Intel</a:t>
            </a:r>
            <a:r>
              <a:rPr lang="en-US" sz="1000" b="1" strike="noStrike" spc="-1">
                <a:solidFill>
                  <a:srgbClr val="000000"/>
                </a:solidFill>
                <a:latin typeface="Arial"/>
                <a:ea typeface="DejaVu Sans"/>
              </a:rPr>
              <a:t> </a:t>
            </a:r>
            <a:endParaRPr lang="en-US" sz="1000" b="0" strike="noStrike" spc="-1">
              <a:latin typeface="Arial"/>
            </a:endParaRPr>
          </a:p>
          <a:p>
            <a:pPr>
              <a:lnSpc>
                <a:spcPct val="100000"/>
              </a:lnSpc>
            </a:pPr>
            <a:r>
              <a:rPr lang="en-US" sz="1000" b="0" strike="noStrike" spc="-1">
                <a:solidFill>
                  <a:srgbClr val="000000"/>
                </a:solidFill>
                <a:latin typeface="Arial"/>
                <a:ea typeface="DejaVu Sans"/>
              </a:rPr>
              <a:t>Threat actors established C2 on Domain Controllers.</a:t>
            </a:r>
            <a:endParaRPr lang="en-US" sz="1000" b="0" strike="noStrike" spc="-1">
              <a:latin typeface="Arial"/>
            </a:endParaRPr>
          </a:p>
          <a:p>
            <a:pPr>
              <a:lnSpc>
                <a:spcPct val="100000"/>
              </a:lnSpc>
            </a:pPr>
            <a:r>
              <a:rPr lang="en-US" sz="1050" b="1" strike="noStrike" spc="-1">
                <a:solidFill>
                  <a:srgbClr val="000000"/>
                </a:solidFill>
                <a:latin typeface="Arial"/>
                <a:ea typeface="DejaVu Sans"/>
              </a:rPr>
              <a:t>Evidence</a:t>
            </a:r>
            <a:endParaRPr lang="en-US" sz="1050" b="0" strike="noStrike" spc="-1">
              <a:latin typeface="Arial"/>
            </a:endParaRPr>
          </a:p>
          <a:p>
            <a:pPr marL="171360" indent="-164520">
              <a:lnSpc>
                <a:spcPct val="100000"/>
              </a:lnSpc>
              <a:buClr>
                <a:srgbClr val="000000"/>
              </a:buClr>
              <a:buSzPct val="55000"/>
              <a:buFont typeface="Wingdings" charset="2"/>
              <a:buChar char=""/>
            </a:pPr>
            <a:r>
              <a:rPr lang="en-US" sz="1000" b="0" strike="noStrike" spc="-1">
                <a:solidFill>
                  <a:srgbClr val="000000"/>
                </a:solidFill>
                <a:latin typeface="Arial"/>
                <a:ea typeface="DejaVu Sans"/>
              </a:rPr>
              <a:t>Process injection in VDS.exe connecting to identical remote IPs as CHOST.exe pointing to </a:t>
            </a:r>
            <a:r>
              <a:rPr lang="en-US" sz="1000" b="1" strike="noStrike" spc="-1">
                <a:solidFill>
                  <a:srgbClr val="000000"/>
                </a:solidFill>
                <a:latin typeface="Arial"/>
                <a:ea typeface="DejaVu Sans"/>
              </a:rPr>
              <a:t>C2</a:t>
            </a:r>
            <a:r>
              <a:rPr lang="en-US" sz="1000" b="0" strike="noStrike" spc="-1">
                <a:solidFill>
                  <a:srgbClr val="000000"/>
                </a:solidFill>
                <a:latin typeface="Arial"/>
                <a:ea typeface="DejaVu Sans"/>
              </a:rPr>
              <a:t> activity</a:t>
            </a:r>
            <a:endParaRPr lang="en-US" sz="1000" b="0" strike="noStrike" spc="-1">
              <a:latin typeface="Arial"/>
            </a:endParaRPr>
          </a:p>
          <a:p>
            <a:pPr marL="171360" indent="-164520">
              <a:lnSpc>
                <a:spcPct val="100000"/>
              </a:lnSpc>
              <a:buClr>
                <a:srgbClr val="000000"/>
              </a:buClr>
              <a:buSzPct val="55000"/>
              <a:buFont typeface="Wingdings" charset="2"/>
              <a:buChar char=""/>
            </a:pPr>
            <a:r>
              <a:rPr lang="en-US" sz="1000" b="0" strike="noStrike" spc="-1">
                <a:solidFill>
                  <a:srgbClr val="000000"/>
                </a:solidFill>
                <a:latin typeface="Arial"/>
                <a:ea typeface="DejaVu Sans"/>
              </a:rPr>
              <a:t>LSASS injection indicates </a:t>
            </a:r>
            <a:r>
              <a:rPr lang="en-US" sz="1000" b="1" strike="noStrike" spc="-1">
                <a:solidFill>
                  <a:srgbClr val="000000"/>
                </a:solidFill>
                <a:latin typeface="Arial"/>
                <a:ea typeface="DejaVu Sans"/>
              </a:rPr>
              <a:t>Pass the Hash</a:t>
            </a:r>
            <a:r>
              <a:rPr lang="en-US" sz="1000" b="0" strike="noStrike" spc="-1">
                <a:solidFill>
                  <a:srgbClr val="000000"/>
                </a:solidFill>
                <a:latin typeface="Arial"/>
                <a:ea typeface="DejaVu Sans"/>
              </a:rPr>
              <a:t> and use of MimiKatz</a:t>
            </a:r>
            <a:endParaRPr lang="en-US" sz="1000" b="0" strike="noStrike" spc="-1">
              <a:latin typeface="Arial"/>
            </a:endParaRPr>
          </a:p>
          <a:p>
            <a:pPr marL="171360" indent="-164520">
              <a:lnSpc>
                <a:spcPct val="100000"/>
              </a:lnSpc>
              <a:buClr>
                <a:srgbClr val="000000"/>
              </a:buClr>
              <a:buSzPct val="55000"/>
              <a:buFont typeface="Wingdings" charset="2"/>
              <a:buChar char=""/>
            </a:pPr>
            <a:r>
              <a:rPr lang="en-US" sz="1000" b="1" strike="noStrike" spc="-1">
                <a:solidFill>
                  <a:srgbClr val="000000"/>
                </a:solidFill>
                <a:latin typeface="Arial"/>
                <a:ea typeface="DejaVu Sans"/>
              </a:rPr>
              <a:t>Base64</a:t>
            </a:r>
            <a:r>
              <a:rPr lang="en-US" sz="1000" b="0" strike="noStrike" spc="-1">
                <a:solidFill>
                  <a:srgbClr val="000000"/>
                </a:solidFill>
                <a:latin typeface="Arial"/>
                <a:ea typeface="DejaVu Sans"/>
              </a:rPr>
              <a:t> Encoded string on DC01 indicates encoded use of Sysinternals PSEXEC and Powershell</a:t>
            </a:r>
            <a:endParaRPr lang="en-US" sz="1000" b="0" strike="noStrike" spc="-1">
              <a:latin typeface="Arial"/>
            </a:endParaRPr>
          </a:p>
          <a:p>
            <a:pPr>
              <a:lnSpc>
                <a:spcPct val="100000"/>
              </a:lnSpc>
            </a:pPr>
            <a:endParaRPr lang="en-US" sz="1000" b="0" strike="noStrike" spc="-1">
              <a:latin typeface="Arial"/>
            </a:endParaRPr>
          </a:p>
          <a:p>
            <a:pPr>
              <a:lnSpc>
                <a:spcPct val="100000"/>
              </a:lnSpc>
            </a:pPr>
            <a:endParaRPr lang="en-US" sz="1000" b="0" strike="noStrike" spc="-1">
              <a:latin typeface="Arial"/>
            </a:endParaRPr>
          </a:p>
        </p:txBody>
      </p:sp>
      <p:sp>
        <p:nvSpPr>
          <p:cNvPr id="459" name="CustomShape 3"/>
          <p:cNvSpPr/>
          <p:nvPr/>
        </p:nvSpPr>
        <p:spPr>
          <a:xfrm>
            <a:off x="1005840" y="4709520"/>
            <a:ext cx="1710000" cy="619920"/>
          </a:xfrm>
          <a:custGeom>
            <a:avLst/>
            <a:gdLst/>
            <a:ahLst/>
            <a:cxnLst/>
            <a:rect l="l" t="t" r="r" b="b"/>
            <a:pathLst>
              <a:path w="4769" h="1741">
                <a:moveTo>
                  <a:pt x="0" y="0"/>
                </a:moveTo>
                <a:lnTo>
                  <a:pt x="3687" y="0"/>
                </a:lnTo>
                <a:lnTo>
                  <a:pt x="4768" y="870"/>
                </a:lnTo>
                <a:lnTo>
                  <a:pt x="3687" y="1740"/>
                </a:lnTo>
                <a:lnTo>
                  <a:pt x="0" y="1740"/>
                </a:lnTo>
                <a:lnTo>
                  <a:pt x="1081" y="870"/>
                </a:lnTo>
                <a:lnTo>
                  <a:pt x="0" y="0"/>
                </a:lnTo>
              </a:path>
            </a:pathLst>
          </a:custGeom>
          <a:solidFill>
            <a:srgbClr val="E8F2A1"/>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200" b="0" strike="noStrike" spc="-1">
                <a:solidFill>
                  <a:srgbClr val="FFFFFF"/>
                </a:solidFill>
                <a:latin typeface="Arial"/>
                <a:ea typeface="DejaVu Sans"/>
              </a:rPr>
              <a:t>       </a:t>
            </a:r>
            <a:r>
              <a:rPr lang="en-US" sz="1200" b="0" strike="noStrike" spc="-1">
                <a:solidFill>
                  <a:srgbClr val="000000"/>
                </a:solidFill>
                <a:latin typeface="Arial"/>
                <a:ea typeface="DejaVu Sans"/>
              </a:rPr>
              <a:t>Reconnaissance</a:t>
            </a:r>
            <a:endParaRPr lang="en-US" sz="1200" b="0" strike="noStrike" spc="-1">
              <a:latin typeface="Arial"/>
            </a:endParaRPr>
          </a:p>
        </p:txBody>
      </p:sp>
      <p:sp>
        <p:nvSpPr>
          <p:cNvPr id="460" name="CustomShape 4"/>
          <p:cNvSpPr/>
          <p:nvPr/>
        </p:nvSpPr>
        <p:spPr>
          <a:xfrm>
            <a:off x="2411640" y="4709520"/>
            <a:ext cx="1710720" cy="619920"/>
          </a:xfrm>
          <a:custGeom>
            <a:avLst/>
            <a:gdLst/>
            <a:ahLst/>
            <a:cxnLst/>
            <a:rect l="l" t="t" r="r" b="b"/>
            <a:pathLst>
              <a:path w="4771" h="1741">
                <a:moveTo>
                  <a:pt x="0" y="0"/>
                </a:moveTo>
                <a:lnTo>
                  <a:pt x="3690" y="0"/>
                </a:lnTo>
                <a:lnTo>
                  <a:pt x="4770" y="870"/>
                </a:lnTo>
                <a:lnTo>
                  <a:pt x="3690" y="1740"/>
                </a:lnTo>
                <a:lnTo>
                  <a:pt x="0" y="1740"/>
                </a:lnTo>
                <a:lnTo>
                  <a:pt x="1079" y="870"/>
                </a:lnTo>
                <a:lnTo>
                  <a:pt x="0" y="0"/>
                </a:lnTo>
              </a:path>
            </a:pathLst>
          </a:custGeom>
          <a:solidFill>
            <a:srgbClr val="00A933"/>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200" b="0" strike="noStrike" spc="-1">
                <a:solidFill>
                  <a:srgbClr val="FFFFFF"/>
                </a:solidFill>
                <a:latin typeface="Arial"/>
                <a:ea typeface="DejaVu Sans"/>
              </a:rPr>
              <a:t>      Weaponization</a:t>
            </a:r>
            <a:endParaRPr lang="en-US" sz="1200" b="0" strike="noStrike" spc="-1">
              <a:latin typeface="Arial"/>
            </a:endParaRPr>
          </a:p>
        </p:txBody>
      </p:sp>
      <p:sp>
        <p:nvSpPr>
          <p:cNvPr id="461" name="CustomShape 5"/>
          <p:cNvSpPr/>
          <p:nvPr/>
        </p:nvSpPr>
        <p:spPr>
          <a:xfrm>
            <a:off x="3817800" y="4709520"/>
            <a:ext cx="1710000" cy="619920"/>
          </a:xfrm>
          <a:custGeom>
            <a:avLst/>
            <a:gdLst/>
            <a:ahLst/>
            <a:cxnLst/>
            <a:rect l="l" t="t" r="r" b="b"/>
            <a:pathLst>
              <a:path w="4769" h="1741">
                <a:moveTo>
                  <a:pt x="0" y="0"/>
                </a:moveTo>
                <a:lnTo>
                  <a:pt x="3687" y="0"/>
                </a:lnTo>
                <a:lnTo>
                  <a:pt x="4768" y="870"/>
                </a:lnTo>
                <a:lnTo>
                  <a:pt x="3687" y="1740"/>
                </a:lnTo>
                <a:lnTo>
                  <a:pt x="0" y="1740"/>
                </a:lnTo>
                <a:lnTo>
                  <a:pt x="1081" y="870"/>
                </a:lnTo>
                <a:lnTo>
                  <a:pt x="0" y="0"/>
                </a:lnTo>
              </a:path>
            </a:pathLst>
          </a:custGeom>
          <a:solidFill>
            <a:srgbClr val="81ACA6"/>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200" b="0" strike="noStrike" spc="-1">
                <a:solidFill>
                  <a:srgbClr val="FFFFFF"/>
                </a:solidFill>
                <a:latin typeface="Arial"/>
                <a:ea typeface="DejaVu Sans"/>
              </a:rPr>
              <a:t> </a:t>
            </a:r>
            <a:r>
              <a:rPr lang="en-US" sz="1200" b="0" strike="noStrike" spc="-1">
                <a:solidFill>
                  <a:srgbClr val="000000"/>
                </a:solidFill>
                <a:latin typeface="Arial"/>
                <a:ea typeface="DejaVu Sans"/>
              </a:rPr>
              <a:t>Delivery</a:t>
            </a:r>
            <a:endParaRPr lang="en-US" sz="1200" b="0" strike="noStrike" spc="-1">
              <a:latin typeface="Arial"/>
            </a:endParaRPr>
          </a:p>
        </p:txBody>
      </p:sp>
      <p:sp>
        <p:nvSpPr>
          <p:cNvPr id="462" name="CustomShape 6"/>
          <p:cNvSpPr/>
          <p:nvPr/>
        </p:nvSpPr>
        <p:spPr>
          <a:xfrm>
            <a:off x="5223600" y="4709520"/>
            <a:ext cx="1710000" cy="619920"/>
          </a:xfrm>
          <a:custGeom>
            <a:avLst/>
            <a:gdLst/>
            <a:ahLst/>
            <a:cxnLst/>
            <a:rect l="l" t="t" r="r" b="b"/>
            <a:pathLst>
              <a:path w="4769" h="1741">
                <a:moveTo>
                  <a:pt x="0" y="0"/>
                </a:moveTo>
                <a:lnTo>
                  <a:pt x="3687" y="0"/>
                </a:lnTo>
                <a:lnTo>
                  <a:pt x="4768" y="870"/>
                </a:lnTo>
                <a:lnTo>
                  <a:pt x="3687" y="1740"/>
                </a:lnTo>
                <a:lnTo>
                  <a:pt x="0" y="1740"/>
                </a:lnTo>
                <a:lnTo>
                  <a:pt x="1081" y="870"/>
                </a:lnTo>
                <a:lnTo>
                  <a:pt x="0" y="0"/>
                </a:lnTo>
              </a:path>
            </a:pathLst>
          </a:custGeom>
          <a:solidFill>
            <a:srgbClr val="B3CAC7"/>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200" b="0" strike="noStrike" spc="-1">
                <a:solidFill>
                  <a:srgbClr val="000000"/>
                </a:solidFill>
                <a:latin typeface="Arial"/>
                <a:ea typeface="DejaVu Sans"/>
              </a:rPr>
              <a:t>    Exploitation</a:t>
            </a:r>
            <a:endParaRPr lang="en-US" sz="1200" b="0" strike="noStrike" spc="-1">
              <a:latin typeface="Arial"/>
            </a:endParaRPr>
          </a:p>
        </p:txBody>
      </p:sp>
      <p:sp>
        <p:nvSpPr>
          <p:cNvPr id="463" name="CustomShape 7"/>
          <p:cNvSpPr/>
          <p:nvPr/>
        </p:nvSpPr>
        <p:spPr>
          <a:xfrm>
            <a:off x="6629400" y="4709520"/>
            <a:ext cx="1710000" cy="619920"/>
          </a:xfrm>
          <a:custGeom>
            <a:avLst/>
            <a:gdLst/>
            <a:ahLst/>
            <a:cxnLst/>
            <a:rect l="l" t="t" r="r" b="b"/>
            <a:pathLst>
              <a:path w="4769" h="1741">
                <a:moveTo>
                  <a:pt x="0" y="0"/>
                </a:moveTo>
                <a:lnTo>
                  <a:pt x="3687" y="0"/>
                </a:lnTo>
                <a:lnTo>
                  <a:pt x="4768" y="870"/>
                </a:lnTo>
                <a:lnTo>
                  <a:pt x="3687" y="1740"/>
                </a:lnTo>
                <a:lnTo>
                  <a:pt x="0" y="1740"/>
                </a:lnTo>
                <a:lnTo>
                  <a:pt x="1081" y="870"/>
                </a:lnTo>
                <a:lnTo>
                  <a:pt x="0" y="0"/>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200" b="0" strike="noStrike" spc="-1">
                <a:solidFill>
                  <a:srgbClr val="000000"/>
                </a:solidFill>
                <a:latin typeface="Arial"/>
                <a:ea typeface="DejaVu Sans"/>
              </a:rPr>
              <a:t>    Installation</a:t>
            </a:r>
            <a:endParaRPr lang="en-US" sz="1200" b="0" strike="noStrike" spc="-1">
              <a:latin typeface="Arial"/>
            </a:endParaRPr>
          </a:p>
        </p:txBody>
      </p:sp>
      <p:sp>
        <p:nvSpPr>
          <p:cNvPr id="464" name="CustomShape 8"/>
          <p:cNvSpPr/>
          <p:nvPr/>
        </p:nvSpPr>
        <p:spPr>
          <a:xfrm>
            <a:off x="8034840" y="4709520"/>
            <a:ext cx="1710000" cy="619920"/>
          </a:xfrm>
          <a:custGeom>
            <a:avLst/>
            <a:gdLst/>
            <a:ahLst/>
            <a:cxnLst/>
            <a:rect l="l" t="t" r="r" b="b"/>
            <a:pathLst>
              <a:path w="4769" h="1741">
                <a:moveTo>
                  <a:pt x="0" y="0"/>
                </a:moveTo>
                <a:lnTo>
                  <a:pt x="3687" y="0"/>
                </a:lnTo>
                <a:lnTo>
                  <a:pt x="4768" y="870"/>
                </a:lnTo>
                <a:lnTo>
                  <a:pt x="3687" y="1740"/>
                </a:lnTo>
                <a:lnTo>
                  <a:pt x="0" y="1740"/>
                </a:lnTo>
                <a:lnTo>
                  <a:pt x="1081" y="870"/>
                </a:lnTo>
                <a:lnTo>
                  <a:pt x="0" y="0"/>
                </a:lnTo>
              </a:path>
            </a:pathLst>
          </a:custGeom>
          <a:solidFill>
            <a:srgbClr val="2A6099"/>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200" b="0" strike="noStrike" spc="-1">
                <a:solidFill>
                  <a:srgbClr val="FFFFFF"/>
                </a:solidFill>
                <a:latin typeface="Arial"/>
                <a:ea typeface="DejaVu Sans"/>
              </a:rPr>
              <a:t>Command &amp;</a:t>
            </a:r>
            <a:r>
              <a:t/>
            </a:r>
            <a:br/>
            <a:r>
              <a:rPr lang="en-US" sz="1200" b="0" strike="noStrike" spc="-1">
                <a:solidFill>
                  <a:srgbClr val="FFFFFF"/>
                </a:solidFill>
                <a:latin typeface="Arial"/>
                <a:ea typeface="DejaVu Sans"/>
              </a:rPr>
              <a:t>Control (C2)</a:t>
            </a:r>
            <a:endParaRPr lang="en-US" sz="1200" b="0" strike="noStrike" spc="-1">
              <a:latin typeface="Arial"/>
            </a:endParaRPr>
          </a:p>
        </p:txBody>
      </p:sp>
      <p:sp>
        <p:nvSpPr>
          <p:cNvPr id="465" name="CustomShape 9"/>
          <p:cNvSpPr/>
          <p:nvPr/>
        </p:nvSpPr>
        <p:spPr>
          <a:xfrm>
            <a:off x="9439560" y="4709520"/>
            <a:ext cx="1710000" cy="619920"/>
          </a:xfrm>
          <a:custGeom>
            <a:avLst/>
            <a:gdLst/>
            <a:ahLst/>
            <a:cxnLst/>
            <a:rect l="l" t="t" r="r" b="b"/>
            <a:pathLst>
              <a:path w="4769" h="1741">
                <a:moveTo>
                  <a:pt x="0" y="0"/>
                </a:moveTo>
                <a:lnTo>
                  <a:pt x="3687" y="0"/>
                </a:lnTo>
                <a:lnTo>
                  <a:pt x="4768" y="870"/>
                </a:lnTo>
                <a:lnTo>
                  <a:pt x="3687" y="1740"/>
                </a:lnTo>
                <a:lnTo>
                  <a:pt x="0" y="1740"/>
                </a:lnTo>
                <a:lnTo>
                  <a:pt x="1081" y="870"/>
                </a:lnTo>
                <a:lnTo>
                  <a:pt x="0" y="0"/>
                </a:lnTo>
              </a:path>
            </a:pathLst>
          </a:custGeom>
          <a:solidFill>
            <a:srgbClr val="6B5E9B"/>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200" b="0" strike="noStrike" spc="-1">
                <a:solidFill>
                  <a:srgbClr val="FFFFFF"/>
                </a:solidFill>
                <a:latin typeface="Arial"/>
                <a:ea typeface="DejaVu Sans"/>
              </a:rPr>
              <a:t>Actions on</a:t>
            </a:r>
            <a:endParaRPr lang="en-US" sz="1200" b="0" strike="noStrike" spc="-1">
              <a:latin typeface="Arial"/>
            </a:endParaRPr>
          </a:p>
          <a:p>
            <a:pPr algn="ctr">
              <a:lnSpc>
                <a:spcPct val="100000"/>
              </a:lnSpc>
            </a:pPr>
            <a:r>
              <a:rPr lang="en-US" sz="1200" b="0" strike="noStrike" spc="-1">
                <a:solidFill>
                  <a:srgbClr val="FFFFFF"/>
                </a:solidFill>
                <a:latin typeface="Arial"/>
                <a:ea typeface="DejaVu Sans"/>
              </a:rPr>
              <a:t>Objectives</a:t>
            </a:r>
            <a:endParaRPr lang="en-US" sz="1200" b="0" strike="noStrike" spc="-1">
              <a:latin typeface="Arial"/>
            </a:endParaRPr>
          </a:p>
        </p:txBody>
      </p:sp>
      <p:pic>
        <p:nvPicPr>
          <p:cNvPr id="466" name="Picture 465"/>
          <p:cNvPicPr/>
          <p:nvPr/>
        </p:nvPicPr>
        <p:blipFill>
          <a:blip r:embed="rId3"/>
          <a:stretch/>
        </p:blipFill>
        <p:spPr>
          <a:xfrm>
            <a:off x="2432520" y="2817360"/>
            <a:ext cx="233640" cy="233640"/>
          </a:xfrm>
          <a:prstGeom prst="rect">
            <a:avLst/>
          </a:prstGeom>
          <a:ln>
            <a:noFill/>
          </a:ln>
        </p:spPr>
      </p:pic>
      <p:pic>
        <p:nvPicPr>
          <p:cNvPr id="467" name="Picture 466"/>
          <p:cNvPicPr/>
          <p:nvPr/>
        </p:nvPicPr>
        <p:blipFill>
          <a:blip r:embed="rId3"/>
          <a:stretch/>
        </p:blipFill>
        <p:spPr>
          <a:xfrm>
            <a:off x="1266120" y="2195640"/>
            <a:ext cx="233640" cy="233640"/>
          </a:xfrm>
          <a:prstGeom prst="rect">
            <a:avLst/>
          </a:prstGeom>
          <a:ln>
            <a:noFill/>
          </a:ln>
        </p:spPr>
      </p:pic>
      <p:sp>
        <p:nvSpPr>
          <p:cNvPr id="468" name="CustomShape 10"/>
          <p:cNvSpPr/>
          <p:nvPr/>
        </p:nvSpPr>
        <p:spPr>
          <a:xfrm>
            <a:off x="55440" y="2121480"/>
            <a:ext cx="1021320" cy="2464920"/>
          </a:xfrm>
          <a:prstGeom prst="rect">
            <a:avLst/>
          </a:prstGeom>
          <a:solidFill>
            <a:srgbClr val="FFFFF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800" b="0" u="sng" strike="noStrike" spc="-1">
                <a:solidFill>
                  <a:srgbClr val="000000"/>
                </a:solidFill>
                <a:uFillTx/>
                <a:latin typeface="Arial"/>
                <a:ea typeface="DejaVu Sans"/>
              </a:rPr>
              <a:t>Key</a:t>
            </a: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p:txBody>
      </p:sp>
      <p:sp>
        <p:nvSpPr>
          <p:cNvPr id="469" name="CustomShape 11"/>
          <p:cNvSpPr/>
          <p:nvPr/>
        </p:nvSpPr>
        <p:spPr>
          <a:xfrm>
            <a:off x="74880" y="2468880"/>
            <a:ext cx="1001880" cy="222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Arial"/>
                <a:ea typeface="DejaVu Sans"/>
              </a:rPr>
              <a:t>Compromised Host</a:t>
            </a:r>
            <a:endParaRPr lang="en-US" sz="1000" b="0" strike="noStrike" spc="-1">
              <a:latin typeface="Arial"/>
            </a:endParaRPr>
          </a:p>
          <a:p>
            <a:pPr>
              <a:lnSpc>
                <a:spcPct val="100000"/>
              </a:lnSpc>
            </a:pPr>
            <a:endParaRPr lang="en-US" sz="1000" b="0" strike="noStrike" spc="-1">
              <a:latin typeface="Arial"/>
            </a:endParaRPr>
          </a:p>
          <a:p>
            <a:pPr>
              <a:lnSpc>
                <a:spcPct val="100000"/>
              </a:lnSpc>
            </a:pPr>
            <a:endParaRPr lang="en-US" sz="1000" b="0" strike="noStrike" spc="-1">
              <a:latin typeface="Arial"/>
            </a:endParaRPr>
          </a:p>
          <a:p>
            <a:pPr>
              <a:lnSpc>
                <a:spcPct val="100000"/>
              </a:lnSpc>
            </a:pPr>
            <a:endParaRPr lang="en-US" sz="1000" b="0" strike="noStrike" spc="-1">
              <a:latin typeface="Arial"/>
            </a:endParaRPr>
          </a:p>
          <a:p>
            <a:pPr>
              <a:lnSpc>
                <a:spcPct val="100000"/>
              </a:lnSpc>
            </a:pPr>
            <a:r>
              <a:rPr lang="en-US" sz="1000" b="0" strike="noStrike" spc="-1">
                <a:solidFill>
                  <a:srgbClr val="000000"/>
                </a:solidFill>
                <a:latin typeface="Arial"/>
                <a:ea typeface="DejaVu Sans"/>
              </a:rPr>
              <a:t>Likely Incursion</a:t>
            </a:r>
            <a:endParaRPr lang="en-US" sz="1000" b="0" strike="noStrike" spc="-1">
              <a:latin typeface="Arial"/>
            </a:endParaRPr>
          </a:p>
          <a:p>
            <a:pPr>
              <a:lnSpc>
                <a:spcPct val="100000"/>
              </a:lnSpc>
            </a:pPr>
            <a:endParaRPr lang="en-US" sz="1000" b="0" strike="noStrike" spc="-1">
              <a:latin typeface="Arial"/>
            </a:endParaRPr>
          </a:p>
          <a:p>
            <a:pPr>
              <a:lnSpc>
                <a:spcPct val="100000"/>
              </a:lnSpc>
            </a:pPr>
            <a:r>
              <a:rPr lang="en-US" sz="1000" b="0" strike="noStrike" spc="-1">
                <a:solidFill>
                  <a:srgbClr val="000000"/>
                </a:solidFill>
                <a:latin typeface="Arial"/>
                <a:ea typeface="DejaVu Sans"/>
              </a:rPr>
              <a:t>Beacon</a:t>
            </a:r>
            <a:endParaRPr lang="en-US" sz="1000" b="0" strike="noStrike" spc="-1">
              <a:latin typeface="Arial"/>
            </a:endParaRPr>
          </a:p>
          <a:p>
            <a:pPr>
              <a:lnSpc>
                <a:spcPct val="100000"/>
              </a:lnSpc>
            </a:pPr>
            <a:endParaRPr lang="en-US" sz="1000" b="0" strike="noStrike" spc="-1">
              <a:latin typeface="Arial"/>
            </a:endParaRPr>
          </a:p>
          <a:p>
            <a:pPr>
              <a:lnSpc>
                <a:spcPct val="100000"/>
              </a:lnSpc>
            </a:pPr>
            <a:r>
              <a:rPr lang="en-US" sz="1000" b="0" strike="noStrike" spc="-1">
                <a:solidFill>
                  <a:srgbClr val="000000"/>
                </a:solidFill>
                <a:latin typeface="Arial"/>
                <a:ea typeface="DejaVu Sans"/>
              </a:rPr>
              <a:t>Suspected C2</a:t>
            </a:r>
            <a:endParaRPr lang="en-US" sz="1000" b="0" strike="noStrike" spc="-1">
              <a:latin typeface="Arial"/>
            </a:endParaRPr>
          </a:p>
          <a:p>
            <a:pPr>
              <a:lnSpc>
                <a:spcPct val="100000"/>
              </a:lnSpc>
            </a:pPr>
            <a:endParaRPr lang="en-US" sz="1000" b="0" strike="noStrike" spc="-1">
              <a:latin typeface="Arial"/>
            </a:endParaRPr>
          </a:p>
          <a:p>
            <a:pPr>
              <a:lnSpc>
                <a:spcPct val="100000"/>
              </a:lnSpc>
            </a:pPr>
            <a:endParaRPr lang="en-US" sz="1000" b="0" strike="noStrike" spc="-1">
              <a:latin typeface="Arial"/>
            </a:endParaRPr>
          </a:p>
          <a:p>
            <a:pPr>
              <a:lnSpc>
                <a:spcPct val="100000"/>
              </a:lnSpc>
            </a:pPr>
            <a:endParaRPr lang="en-US" sz="1000" b="0" strike="noStrike" spc="-1">
              <a:latin typeface="Arial"/>
            </a:endParaRPr>
          </a:p>
        </p:txBody>
      </p:sp>
      <p:pic>
        <p:nvPicPr>
          <p:cNvPr id="470" name="Picture 469"/>
          <p:cNvPicPr/>
          <p:nvPr/>
        </p:nvPicPr>
        <p:blipFill>
          <a:blip r:embed="rId3"/>
          <a:stretch/>
        </p:blipFill>
        <p:spPr>
          <a:xfrm>
            <a:off x="128160" y="2890080"/>
            <a:ext cx="233640" cy="233640"/>
          </a:xfrm>
          <a:prstGeom prst="rect">
            <a:avLst/>
          </a:prstGeom>
          <a:ln>
            <a:noFill/>
          </a:ln>
        </p:spPr>
      </p:pic>
      <p:sp>
        <p:nvSpPr>
          <p:cNvPr id="471" name="Line 12"/>
          <p:cNvSpPr/>
          <p:nvPr/>
        </p:nvSpPr>
        <p:spPr>
          <a:xfrm>
            <a:off x="166320" y="4278240"/>
            <a:ext cx="806400" cy="0"/>
          </a:xfrm>
          <a:prstGeom prst="line">
            <a:avLst/>
          </a:prstGeom>
          <a:ln w="29160" cap="rnd">
            <a:solidFill>
              <a:srgbClr val="2A6099"/>
            </a:solidFill>
            <a:prstDash val="sysDashDotDot"/>
            <a:round/>
            <a:headEnd type="oval" w="lg" len="sm"/>
            <a:tailEnd type="triangle" w="med" len="med"/>
          </a:ln>
        </p:spPr>
        <p:style>
          <a:lnRef idx="0">
            <a:scrgbClr r="0" g="0" b="0"/>
          </a:lnRef>
          <a:fillRef idx="0">
            <a:scrgbClr r="0" g="0" b="0"/>
          </a:fillRef>
          <a:effectRef idx="0">
            <a:scrgbClr r="0" g="0" b="0"/>
          </a:effectRef>
          <a:fontRef idx="minor"/>
        </p:style>
      </p:sp>
      <p:sp>
        <p:nvSpPr>
          <p:cNvPr id="472" name="Line 13"/>
          <p:cNvSpPr/>
          <p:nvPr/>
        </p:nvSpPr>
        <p:spPr>
          <a:xfrm>
            <a:off x="166320" y="3638160"/>
            <a:ext cx="839520" cy="0"/>
          </a:xfrm>
          <a:prstGeom prst="line">
            <a:avLst/>
          </a:prstGeom>
          <a:ln w="38160">
            <a:solidFill>
              <a:srgbClr val="FF0000"/>
            </a:solidFill>
            <a:round/>
            <a:tailEnd type="triangle" w="med" len="med"/>
          </a:ln>
        </p:spPr>
        <p:style>
          <a:lnRef idx="0">
            <a:scrgbClr r="0" g="0" b="0"/>
          </a:lnRef>
          <a:fillRef idx="0">
            <a:scrgbClr r="0" g="0" b="0"/>
          </a:fillRef>
          <a:effectRef idx="0">
            <a:scrgbClr r="0" g="0" b="0"/>
          </a:effectRef>
          <a:fontRef idx="minor"/>
        </p:style>
      </p:sp>
      <p:pic>
        <p:nvPicPr>
          <p:cNvPr id="473" name="Picture 472"/>
          <p:cNvPicPr/>
          <p:nvPr/>
        </p:nvPicPr>
        <p:blipFill>
          <a:blip r:embed="rId4"/>
          <a:srcRect l="12082" t="19554" r="19020" b="18215"/>
          <a:stretch/>
        </p:blipFill>
        <p:spPr>
          <a:xfrm>
            <a:off x="113760" y="1133280"/>
            <a:ext cx="1010520" cy="910080"/>
          </a:xfrm>
          <a:prstGeom prst="rect">
            <a:avLst/>
          </a:prstGeom>
          <a:ln>
            <a:noFill/>
          </a:ln>
        </p:spPr>
      </p:pic>
      <p:pic>
        <p:nvPicPr>
          <p:cNvPr id="474" name="Picture 473"/>
          <p:cNvPicPr/>
          <p:nvPr/>
        </p:nvPicPr>
        <p:blipFill>
          <a:blip r:embed="rId3"/>
          <a:stretch/>
        </p:blipFill>
        <p:spPr>
          <a:xfrm>
            <a:off x="5906880" y="2103120"/>
            <a:ext cx="233640" cy="233640"/>
          </a:xfrm>
          <a:prstGeom prst="rect">
            <a:avLst/>
          </a:prstGeom>
          <a:ln>
            <a:noFill/>
          </a:ln>
        </p:spPr>
      </p:pic>
      <p:pic>
        <p:nvPicPr>
          <p:cNvPr id="475" name="Picture 474"/>
          <p:cNvPicPr/>
          <p:nvPr/>
        </p:nvPicPr>
        <p:blipFill>
          <a:blip r:embed="rId3"/>
          <a:stretch/>
        </p:blipFill>
        <p:spPr>
          <a:xfrm>
            <a:off x="5312520" y="2103120"/>
            <a:ext cx="233640" cy="233640"/>
          </a:xfrm>
          <a:prstGeom prst="rect">
            <a:avLst/>
          </a:prstGeom>
          <a:ln>
            <a:noFill/>
          </a:ln>
        </p:spPr>
      </p:pic>
      <p:sp>
        <p:nvSpPr>
          <p:cNvPr id="476" name="CustomShape 14"/>
          <p:cNvSpPr/>
          <p:nvPr/>
        </p:nvSpPr>
        <p:spPr>
          <a:xfrm>
            <a:off x="5805000" y="1992600"/>
            <a:ext cx="454320" cy="454320"/>
          </a:xfrm>
          <a:prstGeom prst="ellipse">
            <a:avLst/>
          </a:prstGeom>
          <a:noFill/>
          <a:ln w="19080">
            <a:solidFill>
              <a:srgbClr val="C9211E"/>
            </a:solidFill>
            <a:round/>
          </a:ln>
        </p:spPr>
        <p:style>
          <a:lnRef idx="0">
            <a:scrgbClr r="0" g="0" b="0"/>
          </a:lnRef>
          <a:fillRef idx="0">
            <a:scrgbClr r="0" g="0" b="0"/>
          </a:fillRef>
          <a:effectRef idx="0">
            <a:scrgbClr r="0" g="0" b="0"/>
          </a:effectRef>
          <a:fontRef idx="minor"/>
        </p:style>
      </p:sp>
      <p:sp>
        <p:nvSpPr>
          <p:cNvPr id="477" name="CustomShape 15"/>
          <p:cNvSpPr/>
          <p:nvPr/>
        </p:nvSpPr>
        <p:spPr>
          <a:xfrm>
            <a:off x="5193360" y="1992960"/>
            <a:ext cx="454320" cy="454320"/>
          </a:xfrm>
          <a:prstGeom prst="ellipse">
            <a:avLst/>
          </a:prstGeom>
          <a:noFill/>
          <a:ln w="19080">
            <a:solidFill>
              <a:srgbClr val="C9211E"/>
            </a:solidFill>
            <a:round/>
          </a:ln>
        </p:spPr>
        <p:style>
          <a:lnRef idx="0">
            <a:scrgbClr r="0" g="0" b="0"/>
          </a:lnRef>
          <a:fillRef idx="0">
            <a:scrgbClr r="0" g="0" b="0"/>
          </a:fillRef>
          <a:effectRef idx="0">
            <a:scrgbClr r="0" g="0" b="0"/>
          </a:effectRef>
          <a:fontRef idx="minor"/>
        </p:style>
      </p:sp>
      <p:sp>
        <p:nvSpPr>
          <p:cNvPr id="478" name="CustomShape 16"/>
          <p:cNvSpPr/>
          <p:nvPr/>
        </p:nvSpPr>
        <p:spPr>
          <a:xfrm>
            <a:off x="8028720" y="0"/>
            <a:ext cx="2648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1800" b="0" strike="noStrike" spc="-1">
                <a:solidFill>
                  <a:srgbClr val="000000"/>
                </a:solidFill>
                <a:latin typeface="Arial"/>
                <a:ea typeface="DejaVu Sans"/>
              </a:rPr>
              <a:t>Day 3</a:t>
            </a:r>
            <a:endParaRPr lang="en-US" sz="1800" b="0" strike="noStrike" spc="-1">
              <a:latin typeface="Arial"/>
            </a:endParaRPr>
          </a:p>
        </p:txBody>
      </p:sp>
      <p:sp>
        <p:nvSpPr>
          <p:cNvPr id="479" name="CustomShape 17"/>
          <p:cNvSpPr/>
          <p:nvPr/>
        </p:nvSpPr>
        <p:spPr>
          <a:xfrm>
            <a:off x="2413440" y="2798640"/>
            <a:ext cx="271440" cy="271440"/>
          </a:xfrm>
          <a:custGeom>
            <a:avLst/>
            <a:gdLst/>
            <a:ahLst/>
            <a:cxnLst/>
            <a:rect l="l" t="t" r="r" b="b"/>
            <a:pathLst>
              <a:path w="764" h="764">
                <a:moveTo>
                  <a:pt x="763" y="382"/>
                </a:moveTo>
                <a:cubicBezTo>
                  <a:pt x="763" y="448"/>
                  <a:pt x="745" y="514"/>
                  <a:pt x="712" y="572"/>
                </a:cubicBezTo>
                <a:cubicBezTo>
                  <a:pt x="678" y="630"/>
                  <a:pt x="630" y="678"/>
                  <a:pt x="572" y="712"/>
                </a:cubicBezTo>
                <a:cubicBezTo>
                  <a:pt x="514" y="745"/>
                  <a:pt x="448" y="763"/>
                  <a:pt x="382" y="763"/>
                </a:cubicBezTo>
                <a:cubicBezTo>
                  <a:pt x="315" y="763"/>
                  <a:pt x="249" y="745"/>
                  <a:pt x="191" y="712"/>
                </a:cubicBezTo>
                <a:cubicBezTo>
                  <a:pt x="133" y="678"/>
                  <a:pt x="85" y="630"/>
                  <a:pt x="51" y="572"/>
                </a:cubicBezTo>
                <a:cubicBezTo>
                  <a:pt x="18" y="514"/>
                  <a:pt x="0" y="448"/>
                  <a:pt x="0" y="382"/>
                </a:cubicBezTo>
                <a:cubicBezTo>
                  <a:pt x="0" y="315"/>
                  <a:pt x="18" y="249"/>
                  <a:pt x="51" y="191"/>
                </a:cubicBezTo>
                <a:cubicBezTo>
                  <a:pt x="85" y="133"/>
                  <a:pt x="133" y="85"/>
                  <a:pt x="191" y="51"/>
                </a:cubicBezTo>
                <a:cubicBezTo>
                  <a:pt x="249" y="18"/>
                  <a:pt x="315" y="0"/>
                  <a:pt x="382" y="0"/>
                </a:cubicBezTo>
                <a:cubicBezTo>
                  <a:pt x="448" y="0"/>
                  <a:pt x="514" y="18"/>
                  <a:pt x="572" y="51"/>
                </a:cubicBezTo>
                <a:cubicBezTo>
                  <a:pt x="630" y="85"/>
                  <a:pt x="678" y="133"/>
                  <a:pt x="712" y="191"/>
                </a:cubicBezTo>
                <a:cubicBezTo>
                  <a:pt x="745" y="249"/>
                  <a:pt x="763" y="315"/>
                  <a:pt x="763" y="382"/>
                </a:cubicBezTo>
                <a:moveTo>
                  <a:pt x="148" y="215"/>
                </a:moveTo>
                <a:lnTo>
                  <a:pt x="140" y="227"/>
                </a:lnTo>
                <a:lnTo>
                  <a:pt x="133" y="239"/>
                </a:lnTo>
                <a:lnTo>
                  <a:pt x="126" y="252"/>
                </a:lnTo>
                <a:lnTo>
                  <a:pt x="120" y="265"/>
                </a:lnTo>
                <a:lnTo>
                  <a:pt x="114" y="278"/>
                </a:lnTo>
                <a:lnTo>
                  <a:pt x="109" y="292"/>
                </a:lnTo>
                <a:lnTo>
                  <a:pt x="105" y="305"/>
                </a:lnTo>
                <a:lnTo>
                  <a:pt x="102" y="319"/>
                </a:lnTo>
                <a:lnTo>
                  <a:pt x="99" y="333"/>
                </a:lnTo>
                <a:lnTo>
                  <a:pt x="97" y="347"/>
                </a:lnTo>
                <a:lnTo>
                  <a:pt x="96" y="362"/>
                </a:lnTo>
                <a:lnTo>
                  <a:pt x="95" y="376"/>
                </a:lnTo>
                <a:lnTo>
                  <a:pt x="95" y="390"/>
                </a:lnTo>
                <a:lnTo>
                  <a:pt x="96" y="405"/>
                </a:lnTo>
                <a:lnTo>
                  <a:pt x="98" y="419"/>
                </a:lnTo>
                <a:lnTo>
                  <a:pt x="100" y="433"/>
                </a:lnTo>
                <a:lnTo>
                  <a:pt x="103" y="447"/>
                </a:lnTo>
                <a:lnTo>
                  <a:pt x="106" y="461"/>
                </a:lnTo>
                <a:lnTo>
                  <a:pt x="111" y="475"/>
                </a:lnTo>
                <a:lnTo>
                  <a:pt x="116" y="488"/>
                </a:lnTo>
                <a:lnTo>
                  <a:pt x="122" y="501"/>
                </a:lnTo>
                <a:lnTo>
                  <a:pt x="128" y="514"/>
                </a:lnTo>
                <a:lnTo>
                  <a:pt x="135" y="527"/>
                </a:lnTo>
                <a:lnTo>
                  <a:pt x="143" y="539"/>
                </a:lnTo>
                <a:lnTo>
                  <a:pt x="151" y="551"/>
                </a:lnTo>
                <a:lnTo>
                  <a:pt x="160" y="562"/>
                </a:lnTo>
                <a:lnTo>
                  <a:pt x="169" y="573"/>
                </a:lnTo>
                <a:lnTo>
                  <a:pt x="179" y="583"/>
                </a:lnTo>
                <a:lnTo>
                  <a:pt x="189" y="593"/>
                </a:lnTo>
                <a:lnTo>
                  <a:pt x="200" y="602"/>
                </a:lnTo>
                <a:lnTo>
                  <a:pt x="211" y="611"/>
                </a:lnTo>
                <a:lnTo>
                  <a:pt x="223" y="619"/>
                </a:lnTo>
                <a:lnTo>
                  <a:pt x="235" y="627"/>
                </a:lnTo>
                <a:lnTo>
                  <a:pt x="248" y="634"/>
                </a:lnTo>
                <a:lnTo>
                  <a:pt x="261" y="640"/>
                </a:lnTo>
                <a:lnTo>
                  <a:pt x="274" y="646"/>
                </a:lnTo>
                <a:lnTo>
                  <a:pt x="287" y="651"/>
                </a:lnTo>
                <a:lnTo>
                  <a:pt x="301" y="656"/>
                </a:lnTo>
                <a:lnTo>
                  <a:pt x="315" y="659"/>
                </a:lnTo>
                <a:lnTo>
                  <a:pt x="329" y="662"/>
                </a:lnTo>
                <a:lnTo>
                  <a:pt x="343" y="664"/>
                </a:lnTo>
                <a:lnTo>
                  <a:pt x="357" y="666"/>
                </a:lnTo>
                <a:lnTo>
                  <a:pt x="372" y="667"/>
                </a:lnTo>
                <a:lnTo>
                  <a:pt x="386" y="667"/>
                </a:lnTo>
                <a:lnTo>
                  <a:pt x="400" y="666"/>
                </a:lnTo>
                <a:lnTo>
                  <a:pt x="415" y="665"/>
                </a:lnTo>
                <a:lnTo>
                  <a:pt x="429" y="663"/>
                </a:lnTo>
                <a:lnTo>
                  <a:pt x="443" y="660"/>
                </a:lnTo>
                <a:lnTo>
                  <a:pt x="457" y="657"/>
                </a:lnTo>
                <a:lnTo>
                  <a:pt x="470" y="653"/>
                </a:lnTo>
                <a:lnTo>
                  <a:pt x="484" y="648"/>
                </a:lnTo>
                <a:lnTo>
                  <a:pt x="497" y="642"/>
                </a:lnTo>
                <a:lnTo>
                  <a:pt x="510" y="636"/>
                </a:lnTo>
                <a:lnTo>
                  <a:pt x="523" y="629"/>
                </a:lnTo>
                <a:lnTo>
                  <a:pt x="535" y="622"/>
                </a:lnTo>
                <a:lnTo>
                  <a:pt x="547" y="614"/>
                </a:lnTo>
                <a:lnTo>
                  <a:pt x="148" y="215"/>
                </a:lnTo>
                <a:moveTo>
                  <a:pt x="614" y="547"/>
                </a:moveTo>
                <a:lnTo>
                  <a:pt x="622" y="535"/>
                </a:lnTo>
                <a:lnTo>
                  <a:pt x="629" y="523"/>
                </a:lnTo>
                <a:lnTo>
                  <a:pt x="636" y="510"/>
                </a:lnTo>
                <a:lnTo>
                  <a:pt x="642" y="497"/>
                </a:lnTo>
                <a:lnTo>
                  <a:pt x="648" y="484"/>
                </a:lnTo>
                <a:lnTo>
                  <a:pt x="653" y="470"/>
                </a:lnTo>
                <a:lnTo>
                  <a:pt x="657" y="457"/>
                </a:lnTo>
                <a:lnTo>
                  <a:pt x="660" y="443"/>
                </a:lnTo>
                <a:lnTo>
                  <a:pt x="663" y="429"/>
                </a:lnTo>
                <a:lnTo>
                  <a:pt x="665" y="415"/>
                </a:lnTo>
                <a:lnTo>
                  <a:pt x="666" y="400"/>
                </a:lnTo>
                <a:lnTo>
                  <a:pt x="667" y="386"/>
                </a:lnTo>
                <a:lnTo>
                  <a:pt x="667" y="372"/>
                </a:lnTo>
                <a:lnTo>
                  <a:pt x="666" y="357"/>
                </a:lnTo>
                <a:lnTo>
                  <a:pt x="664" y="343"/>
                </a:lnTo>
                <a:lnTo>
                  <a:pt x="662" y="329"/>
                </a:lnTo>
                <a:lnTo>
                  <a:pt x="659" y="315"/>
                </a:lnTo>
                <a:lnTo>
                  <a:pt x="656" y="301"/>
                </a:lnTo>
                <a:lnTo>
                  <a:pt x="651" y="287"/>
                </a:lnTo>
                <a:lnTo>
                  <a:pt x="646" y="274"/>
                </a:lnTo>
                <a:lnTo>
                  <a:pt x="640" y="261"/>
                </a:lnTo>
                <a:lnTo>
                  <a:pt x="634" y="248"/>
                </a:lnTo>
                <a:lnTo>
                  <a:pt x="627" y="235"/>
                </a:lnTo>
                <a:lnTo>
                  <a:pt x="619" y="223"/>
                </a:lnTo>
                <a:lnTo>
                  <a:pt x="611" y="211"/>
                </a:lnTo>
                <a:lnTo>
                  <a:pt x="602" y="200"/>
                </a:lnTo>
                <a:lnTo>
                  <a:pt x="593" y="189"/>
                </a:lnTo>
                <a:lnTo>
                  <a:pt x="583" y="179"/>
                </a:lnTo>
                <a:lnTo>
                  <a:pt x="573" y="169"/>
                </a:lnTo>
                <a:lnTo>
                  <a:pt x="562" y="160"/>
                </a:lnTo>
                <a:lnTo>
                  <a:pt x="551" y="151"/>
                </a:lnTo>
                <a:lnTo>
                  <a:pt x="539" y="143"/>
                </a:lnTo>
                <a:lnTo>
                  <a:pt x="527" y="135"/>
                </a:lnTo>
                <a:lnTo>
                  <a:pt x="514" y="128"/>
                </a:lnTo>
                <a:lnTo>
                  <a:pt x="501" y="122"/>
                </a:lnTo>
                <a:lnTo>
                  <a:pt x="488" y="116"/>
                </a:lnTo>
                <a:lnTo>
                  <a:pt x="475" y="111"/>
                </a:lnTo>
                <a:lnTo>
                  <a:pt x="461" y="106"/>
                </a:lnTo>
                <a:lnTo>
                  <a:pt x="447" y="103"/>
                </a:lnTo>
                <a:lnTo>
                  <a:pt x="433" y="100"/>
                </a:lnTo>
                <a:lnTo>
                  <a:pt x="419" y="98"/>
                </a:lnTo>
                <a:lnTo>
                  <a:pt x="405" y="96"/>
                </a:lnTo>
                <a:lnTo>
                  <a:pt x="390" y="95"/>
                </a:lnTo>
                <a:lnTo>
                  <a:pt x="376" y="95"/>
                </a:lnTo>
                <a:lnTo>
                  <a:pt x="362" y="96"/>
                </a:lnTo>
                <a:lnTo>
                  <a:pt x="347" y="97"/>
                </a:lnTo>
                <a:lnTo>
                  <a:pt x="333" y="99"/>
                </a:lnTo>
                <a:lnTo>
                  <a:pt x="319" y="102"/>
                </a:lnTo>
                <a:lnTo>
                  <a:pt x="305" y="105"/>
                </a:lnTo>
                <a:lnTo>
                  <a:pt x="292" y="109"/>
                </a:lnTo>
                <a:lnTo>
                  <a:pt x="278" y="114"/>
                </a:lnTo>
                <a:lnTo>
                  <a:pt x="265" y="120"/>
                </a:lnTo>
                <a:lnTo>
                  <a:pt x="252" y="126"/>
                </a:lnTo>
                <a:lnTo>
                  <a:pt x="239" y="133"/>
                </a:lnTo>
                <a:lnTo>
                  <a:pt x="227" y="140"/>
                </a:lnTo>
                <a:lnTo>
                  <a:pt x="215" y="148"/>
                </a:lnTo>
                <a:lnTo>
                  <a:pt x="614" y="547"/>
                </a:lnTo>
              </a:path>
            </a:pathLst>
          </a:custGeom>
          <a:solidFill>
            <a:srgbClr val="C9211E"/>
          </a:solidFill>
          <a:ln>
            <a:solidFill>
              <a:srgbClr val="C9211E"/>
            </a:solidFill>
          </a:ln>
        </p:spPr>
        <p:style>
          <a:lnRef idx="0">
            <a:scrgbClr r="0" g="0" b="0"/>
          </a:lnRef>
          <a:fillRef idx="0">
            <a:scrgbClr r="0" g="0" b="0"/>
          </a:fillRef>
          <a:effectRef idx="0">
            <a:scrgbClr r="0" g="0" b="0"/>
          </a:effectRef>
          <a:fontRef idx="minor"/>
        </p:style>
      </p:sp>
      <p:sp>
        <p:nvSpPr>
          <p:cNvPr id="480" name="CustomShape 18"/>
          <p:cNvSpPr/>
          <p:nvPr/>
        </p:nvSpPr>
        <p:spPr>
          <a:xfrm>
            <a:off x="1243440" y="2176200"/>
            <a:ext cx="271440" cy="271440"/>
          </a:xfrm>
          <a:custGeom>
            <a:avLst/>
            <a:gdLst/>
            <a:ahLst/>
            <a:cxnLst/>
            <a:rect l="l" t="t" r="r" b="b"/>
            <a:pathLst>
              <a:path w="764" h="764">
                <a:moveTo>
                  <a:pt x="763" y="382"/>
                </a:moveTo>
                <a:cubicBezTo>
                  <a:pt x="763" y="448"/>
                  <a:pt x="745" y="514"/>
                  <a:pt x="712" y="572"/>
                </a:cubicBezTo>
                <a:cubicBezTo>
                  <a:pt x="678" y="630"/>
                  <a:pt x="630" y="678"/>
                  <a:pt x="572" y="712"/>
                </a:cubicBezTo>
                <a:cubicBezTo>
                  <a:pt x="514" y="745"/>
                  <a:pt x="448" y="763"/>
                  <a:pt x="382" y="763"/>
                </a:cubicBezTo>
                <a:cubicBezTo>
                  <a:pt x="315" y="763"/>
                  <a:pt x="249" y="745"/>
                  <a:pt x="191" y="712"/>
                </a:cubicBezTo>
                <a:cubicBezTo>
                  <a:pt x="133" y="678"/>
                  <a:pt x="85" y="630"/>
                  <a:pt x="51" y="572"/>
                </a:cubicBezTo>
                <a:cubicBezTo>
                  <a:pt x="18" y="514"/>
                  <a:pt x="0" y="448"/>
                  <a:pt x="0" y="382"/>
                </a:cubicBezTo>
                <a:cubicBezTo>
                  <a:pt x="0" y="315"/>
                  <a:pt x="18" y="249"/>
                  <a:pt x="51" y="191"/>
                </a:cubicBezTo>
                <a:cubicBezTo>
                  <a:pt x="85" y="133"/>
                  <a:pt x="133" y="85"/>
                  <a:pt x="191" y="51"/>
                </a:cubicBezTo>
                <a:cubicBezTo>
                  <a:pt x="249" y="18"/>
                  <a:pt x="315" y="0"/>
                  <a:pt x="381" y="0"/>
                </a:cubicBezTo>
                <a:cubicBezTo>
                  <a:pt x="448" y="0"/>
                  <a:pt x="514" y="18"/>
                  <a:pt x="572" y="51"/>
                </a:cubicBezTo>
                <a:cubicBezTo>
                  <a:pt x="630" y="85"/>
                  <a:pt x="678" y="133"/>
                  <a:pt x="712" y="191"/>
                </a:cubicBezTo>
                <a:cubicBezTo>
                  <a:pt x="745" y="249"/>
                  <a:pt x="763" y="315"/>
                  <a:pt x="763" y="382"/>
                </a:cubicBezTo>
                <a:moveTo>
                  <a:pt x="148" y="215"/>
                </a:moveTo>
                <a:lnTo>
                  <a:pt x="140" y="227"/>
                </a:lnTo>
                <a:lnTo>
                  <a:pt x="133" y="239"/>
                </a:lnTo>
                <a:lnTo>
                  <a:pt x="126" y="252"/>
                </a:lnTo>
                <a:lnTo>
                  <a:pt x="120" y="265"/>
                </a:lnTo>
                <a:lnTo>
                  <a:pt x="114" y="278"/>
                </a:lnTo>
                <a:lnTo>
                  <a:pt x="109" y="292"/>
                </a:lnTo>
                <a:lnTo>
                  <a:pt x="105" y="305"/>
                </a:lnTo>
                <a:lnTo>
                  <a:pt x="102" y="319"/>
                </a:lnTo>
                <a:lnTo>
                  <a:pt x="99" y="333"/>
                </a:lnTo>
                <a:lnTo>
                  <a:pt x="97" y="347"/>
                </a:lnTo>
                <a:lnTo>
                  <a:pt x="96" y="362"/>
                </a:lnTo>
                <a:lnTo>
                  <a:pt x="95" y="376"/>
                </a:lnTo>
                <a:lnTo>
                  <a:pt x="95" y="390"/>
                </a:lnTo>
                <a:lnTo>
                  <a:pt x="96" y="405"/>
                </a:lnTo>
                <a:lnTo>
                  <a:pt x="98" y="419"/>
                </a:lnTo>
                <a:lnTo>
                  <a:pt x="100" y="433"/>
                </a:lnTo>
                <a:lnTo>
                  <a:pt x="103" y="447"/>
                </a:lnTo>
                <a:lnTo>
                  <a:pt x="106" y="461"/>
                </a:lnTo>
                <a:lnTo>
                  <a:pt x="111" y="475"/>
                </a:lnTo>
                <a:lnTo>
                  <a:pt x="116" y="488"/>
                </a:lnTo>
                <a:lnTo>
                  <a:pt x="122" y="501"/>
                </a:lnTo>
                <a:lnTo>
                  <a:pt x="128" y="514"/>
                </a:lnTo>
                <a:lnTo>
                  <a:pt x="135" y="527"/>
                </a:lnTo>
                <a:lnTo>
                  <a:pt x="143" y="539"/>
                </a:lnTo>
                <a:lnTo>
                  <a:pt x="151" y="551"/>
                </a:lnTo>
                <a:lnTo>
                  <a:pt x="160" y="562"/>
                </a:lnTo>
                <a:lnTo>
                  <a:pt x="169" y="573"/>
                </a:lnTo>
                <a:lnTo>
                  <a:pt x="179" y="583"/>
                </a:lnTo>
                <a:lnTo>
                  <a:pt x="189" y="593"/>
                </a:lnTo>
                <a:lnTo>
                  <a:pt x="200" y="602"/>
                </a:lnTo>
                <a:lnTo>
                  <a:pt x="211" y="611"/>
                </a:lnTo>
                <a:lnTo>
                  <a:pt x="223" y="619"/>
                </a:lnTo>
                <a:lnTo>
                  <a:pt x="235" y="627"/>
                </a:lnTo>
                <a:lnTo>
                  <a:pt x="248" y="634"/>
                </a:lnTo>
                <a:lnTo>
                  <a:pt x="261" y="640"/>
                </a:lnTo>
                <a:lnTo>
                  <a:pt x="274" y="646"/>
                </a:lnTo>
                <a:lnTo>
                  <a:pt x="287" y="651"/>
                </a:lnTo>
                <a:lnTo>
                  <a:pt x="301" y="656"/>
                </a:lnTo>
                <a:lnTo>
                  <a:pt x="315" y="659"/>
                </a:lnTo>
                <a:lnTo>
                  <a:pt x="329" y="662"/>
                </a:lnTo>
                <a:lnTo>
                  <a:pt x="343" y="664"/>
                </a:lnTo>
                <a:lnTo>
                  <a:pt x="357" y="666"/>
                </a:lnTo>
                <a:lnTo>
                  <a:pt x="372" y="667"/>
                </a:lnTo>
                <a:lnTo>
                  <a:pt x="386" y="667"/>
                </a:lnTo>
                <a:lnTo>
                  <a:pt x="400" y="666"/>
                </a:lnTo>
                <a:lnTo>
                  <a:pt x="415" y="665"/>
                </a:lnTo>
                <a:lnTo>
                  <a:pt x="429" y="663"/>
                </a:lnTo>
                <a:lnTo>
                  <a:pt x="443" y="660"/>
                </a:lnTo>
                <a:lnTo>
                  <a:pt x="457" y="657"/>
                </a:lnTo>
                <a:lnTo>
                  <a:pt x="470" y="653"/>
                </a:lnTo>
                <a:lnTo>
                  <a:pt x="484" y="648"/>
                </a:lnTo>
                <a:lnTo>
                  <a:pt x="497" y="642"/>
                </a:lnTo>
                <a:lnTo>
                  <a:pt x="510" y="636"/>
                </a:lnTo>
                <a:lnTo>
                  <a:pt x="523" y="629"/>
                </a:lnTo>
                <a:lnTo>
                  <a:pt x="535" y="622"/>
                </a:lnTo>
                <a:lnTo>
                  <a:pt x="547" y="614"/>
                </a:lnTo>
                <a:lnTo>
                  <a:pt x="148" y="215"/>
                </a:lnTo>
                <a:moveTo>
                  <a:pt x="614" y="547"/>
                </a:moveTo>
                <a:lnTo>
                  <a:pt x="622" y="535"/>
                </a:lnTo>
                <a:lnTo>
                  <a:pt x="629" y="523"/>
                </a:lnTo>
                <a:lnTo>
                  <a:pt x="636" y="510"/>
                </a:lnTo>
                <a:lnTo>
                  <a:pt x="642" y="497"/>
                </a:lnTo>
                <a:lnTo>
                  <a:pt x="648" y="484"/>
                </a:lnTo>
                <a:lnTo>
                  <a:pt x="653" y="470"/>
                </a:lnTo>
                <a:lnTo>
                  <a:pt x="657" y="457"/>
                </a:lnTo>
                <a:lnTo>
                  <a:pt x="660" y="443"/>
                </a:lnTo>
                <a:lnTo>
                  <a:pt x="663" y="429"/>
                </a:lnTo>
                <a:lnTo>
                  <a:pt x="665" y="415"/>
                </a:lnTo>
                <a:lnTo>
                  <a:pt x="666" y="400"/>
                </a:lnTo>
                <a:lnTo>
                  <a:pt x="667" y="386"/>
                </a:lnTo>
                <a:lnTo>
                  <a:pt x="667" y="372"/>
                </a:lnTo>
                <a:lnTo>
                  <a:pt x="666" y="357"/>
                </a:lnTo>
                <a:lnTo>
                  <a:pt x="664" y="343"/>
                </a:lnTo>
                <a:lnTo>
                  <a:pt x="662" y="329"/>
                </a:lnTo>
                <a:lnTo>
                  <a:pt x="659" y="315"/>
                </a:lnTo>
                <a:lnTo>
                  <a:pt x="656" y="301"/>
                </a:lnTo>
                <a:lnTo>
                  <a:pt x="651" y="287"/>
                </a:lnTo>
                <a:lnTo>
                  <a:pt x="646" y="274"/>
                </a:lnTo>
                <a:lnTo>
                  <a:pt x="640" y="261"/>
                </a:lnTo>
                <a:lnTo>
                  <a:pt x="634" y="248"/>
                </a:lnTo>
                <a:lnTo>
                  <a:pt x="627" y="235"/>
                </a:lnTo>
                <a:lnTo>
                  <a:pt x="619" y="223"/>
                </a:lnTo>
                <a:lnTo>
                  <a:pt x="611" y="211"/>
                </a:lnTo>
                <a:lnTo>
                  <a:pt x="602" y="200"/>
                </a:lnTo>
                <a:lnTo>
                  <a:pt x="593" y="189"/>
                </a:lnTo>
                <a:lnTo>
                  <a:pt x="583" y="179"/>
                </a:lnTo>
                <a:lnTo>
                  <a:pt x="573" y="169"/>
                </a:lnTo>
                <a:lnTo>
                  <a:pt x="562" y="160"/>
                </a:lnTo>
                <a:lnTo>
                  <a:pt x="551" y="151"/>
                </a:lnTo>
                <a:lnTo>
                  <a:pt x="539" y="143"/>
                </a:lnTo>
                <a:lnTo>
                  <a:pt x="527" y="135"/>
                </a:lnTo>
                <a:lnTo>
                  <a:pt x="514" y="128"/>
                </a:lnTo>
                <a:lnTo>
                  <a:pt x="501" y="122"/>
                </a:lnTo>
                <a:lnTo>
                  <a:pt x="488" y="116"/>
                </a:lnTo>
                <a:lnTo>
                  <a:pt x="475" y="111"/>
                </a:lnTo>
                <a:lnTo>
                  <a:pt x="461" y="106"/>
                </a:lnTo>
                <a:lnTo>
                  <a:pt x="447" y="103"/>
                </a:lnTo>
                <a:lnTo>
                  <a:pt x="433" y="100"/>
                </a:lnTo>
                <a:lnTo>
                  <a:pt x="419" y="98"/>
                </a:lnTo>
                <a:lnTo>
                  <a:pt x="405" y="96"/>
                </a:lnTo>
                <a:lnTo>
                  <a:pt x="390" y="95"/>
                </a:lnTo>
                <a:lnTo>
                  <a:pt x="376" y="95"/>
                </a:lnTo>
                <a:lnTo>
                  <a:pt x="362" y="96"/>
                </a:lnTo>
                <a:lnTo>
                  <a:pt x="347" y="97"/>
                </a:lnTo>
                <a:lnTo>
                  <a:pt x="333" y="99"/>
                </a:lnTo>
                <a:lnTo>
                  <a:pt x="319" y="102"/>
                </a:lnTo>
                <a:lnTo>
                  <a:pt x="305" y="105"/>
                </a:lnTo>
                <a:lnTo>
                  <a:pt x="292" y="109"/>
                </a:lnTo>
                <a:lnTo>
                  <a:pt x="278" y="114"/>
                </a:lnTo>
                <a:lnTo>
                  <a:pt x="265" y="120"/>
                </a:lnTo>
                <a:lnTo>
                  <a:pt x="252" y="126"/>
                </a:lnTo>
                <a:lnTo>
                  <a:pt x="239" y="133"/>
                </a:lnTo>
                <a:lnTo>
                  <a:pt x="227" y="140"/>
                </a:lnTo>
                <a:lnTo>
                  <a:pt x="215" y="148"/>
                </a:lnTo>
                <a:lnTo>
                  <a:pt x="614" y="547"/>
                </a:lnTo>
              </a:path>
            </a:pathLst>
          </a:custGeom>
          <a:solidFill>
            <a:srgbClr val="C9211E"/>
          </a:solidFill>
          <a:ln>
            <a:solidFill>
              <a:srgbClr val="C9211E"/>
            </a:solidFill>
          </a:ln>
        </p:spPr>
        <p:style>
          <a:lnRef idx="0">
            <a:scrgbClr r="0" g="0" b="0"/>
          </a:lnRef>
          <a:fillRef idx="0">
            <a:scrgbClr r="0" g="0" b="0"/>
          </a:fillRef>
          <a:effectRef idx="0">
            <a:scrgbClr r="0" g="0" b="0"/>
          </a:effectRef>
          <a:fontRef idx="minor"/>
        </p:style>
      </p:sp>
      <p:sp>
        <p:nvSpPr>
          <p:cNvPr id="481" name="CustomShape 19"/>
          <p:cNvSpPr/>
          <p:nvPr/>
        </p:nvSpPr>
        <p:spPr>
          <a:xfrm>
            <a:off x="1243440" y="2176200"/>
            <a:ext cx="271440" cy="271440"/>
          </a:xfrm>
          <a:custGeom>
            <a:avLst/>
            <a:gdLst/>
            <a:ahLst/>
            <a:cxnLst/>
            <a:rect l="l" t="t" r="r" b="b"/>
            <a:pathLst>
              <a:path w="764" h="764">
                <a:moveTo>
                  <a:pt x="763" y="382"/>
                </a:moveTo>
                <a:cubicBezTo>
                  <a:pt x="763" y="448"/>
                  <a:pt x="745" y="514"/>
                  <a:pt x="712" y="572"/>
                </a:cubicBezTo>
                <a:cubicBezTo>
                  <a:pt x="678" y="630"/>
                  <a:pt x="630" y="678"/>
                  <a:pt x="572" y="712"/>
                </a:cubicBezTo>
                <a:cubicBezTo>
                  <a:pt x="514" y="745"/>
                  <a:pt x="448" y="763"/>
                  <a:pt x="382" y="763"/>
                </a:cubicBezTo>
                <a:cubicBezTo>
                  <a:pt x="315" y="763"/>
                  <a:pt x="249" y="745"/>
                  <a:pt x="191" y="712"/>
                </a:cubicBezTo>
                <a:cubicBezTo>
                  <a:pt x="133" y="678"/>
                  <a:pt x="85" y="630"/>
                  <a:pt x="51" y="572"/>
                </a:cubicBezTo>
                <a:cubicBezTo>
                  <a:pt x="18" y="514"/>
                  <a:pt x="0" y="448"/>
                  <a:pt x="0" y="382"/>
                </a:cubicBezTo>
                <a:cubicBezTo>
                  <a:pt x="0" y="315"/>
                  <a:pt x="18" y="249"/>
                  <a:pt x="51" y="191"/>
                </a:cubicBezTo>
                <a:cubicBezTo>
                  <a:pt x="85" y="133"/>
                  <a:pt x="133" y="85"/>
                  <a:pt x="191" y="51"/>
                </a:cubicBezTo>
                <a:cubicBezTo>
                  <a:pt x="249" y="18"/>
                  <a:pt x="315" y="0"/>
                  <a:pt x="381" y="0"/>
                </a:cubicBezTo>
                <a:cubicBezTo>
                  <a:pt x="448" y="0"/>
                  <a:pt x="514" y="18"/>
                  <a:pt x="572" y="51"/>
                </a:cubicBezTo>
                <a:cubicBezTo>
                  <a:pt x="630" y="85"/>
                  <a:pt x="678" y="133"/>
                  <a:pt x="712" y="191"/>
                </a:cubicBezTo>
                <a:cubicBezTo>
                  <a:pt x="745" y="249"/>
                  <a:pt x="763" y="315"/>
                  <a:pt x="763" y="382"/>
                </a:cubicBezTo>
                <a:moveTo>
                  <a:pt x="148" y="215"/>
                </a:moveTo>
                <a:lnTo>
                  <a:pt x="140" y="227"/>
                </a:lnTo>
                <a:lnTo>
                  <a:pt x="133" y="239"/>
                </a:lnTo>
                <a:lnTo>
                  <a:pt x="126" y="252"/>
                </a:lnTo>
                <a:lnTo>
                  <a:pt x="120" y="265"/>
                </a:lnTo>
                <a:lnTo>
                  <a:pt x="114" y="278"/>
                </a:lnTo>
                <a:lnTo>
                  <a:pt x="109" y="292"/>
                </a:lnTo>
                <a:lnTo>
                  <a:pt x="105" y="305"/>
                </a:lnTo>
                <a:lnTo>
                  <a:pt x="102" y="319"/>
                </a:lnTo>
                <a:lnTo>
                  <a:pt x="99" y="333"/>
                </a:lnTo>
                <a:lnTo>
                  <a:pt x="97" y="347"/>
                </a:lnTo>
                <a:lnTo>
                  <a:pt x="96" y="362"/>
                </a:lnTo>
                <a:lnTo>
                  <a:pt x="95" y="376"/>
                </a:lnTo>
                <a:lnTo>
                  <a:pt x="95" y="390"/>
                </a:lnTo>
                <a:lnTo>
                  <a:pt x="96" y="405"/>
                </a:lnTo>
                <a:lnTo>
                  <a:pt x="98" y="419"/>
                </a:lnTo>
                <a:lnTo>
                  <a:pt x="100" y="433"/>
                </a:lnTo>
                <a:lnTo>
                  <a:pt x="103" y="447"/>
                </a:lnTo>
                <a:lnTo>
                  <a:pt x="106" y="461"/>
                </a:lnTo>
                <a:lnTo>
                  <a:pt x="111" y="475"/>
                </a:lnTo>
                <a:lnTo>
                  <a:pt x="116" y="488"/>
                </a:lnTo>
                <a:lnTo>
                  <a:pt x="122" y="501"/>
                </a:lnTo>
                <a:lnTo>
                  <a:pt x="128" y="514"/>
                </a:lnTo>
                <a:lnTo>
                  <a:pt x="135" y="527"/>
                </a:lnTo>
                <a:lnTo>
                  <a:pt x="143" y="539"/>
                </a:lnTo>
                <a:lnTo>
                  <a:pt x="151" y="551"/>
                </a:lnTo>
                <a:lnTo>
                  <a:pt x="160" y="562"/>
                </a:lnTo>
                <a:lnTo>
                  <a:pt x="169" y="573"/>
                </a:lnTo>
                <a:lnTo>
                  <a:pt x="179" y="583"/>
                </a:lnTo>
                <a:lnTo>
                  <a:pt x="189" y="593"/>
                </a:lnTo>
                <a:lnTo>
                  <a:pt x="200" y="602"/>
                </a:lnTo>
                <a:lnTo>
                  <a:pt x="211" y="611"/>
                </a:lnTo>
                <a:lnTo>
                  <a:pt x="223" y="619"/>
                </a:lnTo>
                <a:lnTo>
                  <a:pt x="235" y="627"/>
                </a:lnTo>
                <a:lnTo>
                  <a:pt x="248" y="634"/>
                </a:lnTo>
                <a:lnTo>
                  <a:pt x="261" y="640"/>
                </a:lnTo>
                <a:lnTo>
                  <a:pt x="274" y="646"/>
                </a:lnTo>
                <a:lnTo>
                  <a:pt x="287" y="651"/>
                </a:lnTo>
                <a:lnTo>
                  <a:pt x="301" y="656"/>
                </a:lnTo>
                <a:lnTo>
                  <a:pt x="315" y="659"/>
                </a:lnTo>
                <a:lnTo>
                  <a:pt x="329" y="662"/>
                </a:lnTo>
                <a:lnTo>
                  <a:pt x="343" y="664"/>
                </a:lnTo>
                <a:lnTo>
                  <a:pt x="357" y="666"/>
                </a:lnTo>
                <a:lnTo>
                  <a:pt x="372" y="667"/>
                </a:lnTo>
                <a:lnTo>
                  <a:pt x="386" y="667"/>
                </a:lnTo>
                <a:lnTo>
                  <a:pt x="400" y="666"/>
                </a:lnTo>
                <a:lnTo>
                  <a:pt x="415" y="665"/>
                </a:lnTo>
                <a:lnTo>
                  <a:pt x="429" y="663"/>
                </a:lnTo>
                <a:lnTo>
                  <a:pt x="443" y="660"/>
                </a:lnTo>
                <a:lnTo>
                  <a:pt x="457" y="657"/>
                </a:lnTo>
                <a:lnTo>
                  <a:pt x="470" y="653"/>
                </a:lnTo>
                <a:lnTo>
                  <a:pt x="484" y="648"/>
                </a:lnTo>
                <a:lnTo>
                  <a:pt x="497" y="642"/>
                </a:lnTo>
                <a:lnTo>
                  <a:pt x="510" y="636"/>
                </a:lnTo>
                <a:lnTo>
                  <a:pt x="523" y="629"/>
                </a:lnTo>
                <a:lnTo>
                  <a:pt x="535" y="622"/>
                </a:lnTo>
                <a:lnTo>
                  <a:pt x="547" y="614"/>
                </a:lnTo>
                <a:lnTo>
                  <a:pt x="148" y="215"/>
                </a:lnTo>
                <a:moveTo>
                  <a:pt x="614" y="547"/>
                </a:moveTo>
                <a:lnTo>
                  <a:pt x="622" y="535"/>
                </a:lnTo>
                <a:lnTo>
                  <a:pt x="629" y="523"/>
                </a:lnTo>
                <a:lnTo>
                  <a:pt x="636" y="510"/>
                </a:lnTo>
                <a:lnTo>
                  <a:pt x="642" y="497"/>
                </a:lnTo>
                <a:lnTo>
                  <a:pt x="648" y="484"/>
                </a:lnTo>
                <a:lnTo>
                  <a:pt x="653" y="470"/>
                </a:lnTo>
                <a:lnTo>
                  <a:pt x="657" y="457"/>
                </a:lnTo>
                <a:lnTo>
                  <a:pt x="660" y="443"/>
                </a:lnTo>
                <a:lnTo>
                  <a:pt x="663" y="429"/>
                </a:lnTo>
                <a:lnTo>
                  <a:pt x="665" y="415"/>
                </a:lnTo>
                <a:lnTo>
                  <a:pt x="666" y="400"/>
                </a:lnTo>
                <a:lnTo>
                  <a:pt x="667" y="386"/>
                </a:lnTo>
                <a:lnTo>
                  <a:pt x="667" y="372"/>
                </a:lnTo>
                <a:lnTo>
                  <a:pt x="666" y="357"/>
                </a:lnTo>
                <a:lnTo>
                  <a:pt x="664" y="343"/>
                </a:lnTo>
                <a:lnTo>
                  <a:pt x="662" y="329"/>
                </a:lnTo>
                <a:lnTo>
                  <a:pt x="659" y="315"/>
                </a:lnTo>
                <a:lnTo>
                  <a:pt x="656" y="301"/>
                </a:lnTo>
                <a:lnTo>
                  <a:pt x="651" y="287"/>
                </a:lnTo>
                <a:lnTo>
                  <a:pt x="646" y="274"/>
                </a:lnTo>
                <a:lnTo>
                  <a:pt x="640" y="261"/>
                </a:lnTo>
                <a:lnTo>
                  <a:pt x="634" y="248"/>
                </a:lnTo>
                <a:lnTo>
                  <a:pt x="627" y="235"/>
                </a:lnTo>
                <a:lnTo>
                  <a:pt x="619" y="223"/>
                </a:lnTo>
                <a:lnTo>
                  <a:pt x="611" y="211"/>
                </a:lnTo>
                <a:lnTo>
                  <a:pt x="602" y="200"/>
                </a:lnTo>
                <a:lnTo>
                  <a:pt x="593" y="189"/>
                </a:lnTo>
                <a:lnTo>
                  <a:pt x="583" y="179"/>
                </a:lnTo>
                <a:lnTo>
                  <a:pt x="573" y="169"/>
                </a:lnTo>
                <a:lnTo>
                  <a:pt x="562" y="160"/>
                </a:lnTo>
                <a:lnTo>
                  <a:pt x="551" y="151"/>
                </a:lnTo>
                <a:lnTo>
                  <a:pt x="539" y="143"/>
                </a:lnTo>
                <a:lnTo>
                  <a:pt x="527" y="135"/>
                </a:lnTo>
                <a:lnTo>
                  <a:pt x="514" y="128"/>
                </a:lnTo>
                <a:lnTo>
                  <a:pt x="501" y="122"/>
                </a:lnTo>
                <a:lnTo>
                  <a:pt x="488" y="116"/>
                </a:lnTo>
                <a:lnTo>
                  <a:pt x="475" y="111"/>
                </a:lnTo>
                <a:lnTo>
                  <a:pt x="461" y="106"/>
                </a:lnTo>
                <a:lnTo>
                  <a:pt x="447" y="103"/>
                </a:lnTo>
                <a:lnTo>
                  <a:pt x="433" y="100"/>
                </a:lnTo>
                <a:lnTo>
                  <a:pt x="419" y="98"/>
                </a:lnTo>
                <a:lnTo>
                  <a:pt x="405" y="96"/>
                </a:lnTo>
                <a:lnTo>
                  <a:pt x="390" y="95"/>
                </a:lnTo>
                <a:lnTo>
                  <a:pt x="376" y="95"/>
                </a:lnTo>
                <a:lnTo>
                  <a:pt x="362" y="96"/>
                </a:lnTo>
                <a:lnTo>
                  <a:pt x="347" y="97"/>
                </a:lnTo>
                <a:lnTo>
                  <a:pt x="333" y="99"/>
                </a:lnTo>
                <a:lnTo>
                  <a:pt x="319" y="102"/>
                </a:lnTo>
                <a:lnTo>
                  <a:pt x="305" y="105"/>
                </a:lnTo>
                <a:lnTo>
                  <a:pt x="292" y="109"/>
                </a:lnTo>
                <a:lnTo>
                  <a:pt x="278" y="114"/>
                </a:lnTo>
                <a:lnTo>
                  <a:pt x="265" y="120"/>
                </a:lnTo>
                <a:lnTo>
                  <a:pt x="252" y="126"/>
                </a:lnTo>
                <a:lnTo>
                  <a:pt x="239" y="133"/>
                </a:lnTo>
                <a:lnTo>
                  <a:pt x="227" y="140"/>
                </a:lnTo>
                <a:lnTo>
                  <a:pt x="215" y="148"/>
                </a:lnTo>
                <a:lnTo>
                  <a:pt x="614" y="547"/>
                </a:lnTo>
              </a:path>
            </a:pathLst>
          </a:custGeom>
          <a:solidFill>
            <a:srgbClr val="C9211E"/>
          </a:solidFill>
          <a:ln>
            <a:solidFill>
              <a:srgbClr val="C9211E"/>
            </a:solidFill>
          </a:ln>
        </p:spPr>
        <p:style>
          <a:lnRef idx="0">
            <a:scrgbClr r="0" g="0" b="0"/>
          </a:lnRef>
          <a:fillRef idx="0">
            <a:scrgbClr r="0" g="0" b="0"/>
          </a:fillRef>
          <a:effectRef idx="0">
            <a:scrgbClr r="0" g="0" b="0"/>
          </a:effectRef>
          <a:fontRef idx="minor"/>
        </p:style>
      </p:sp>
      <p:sp>
        <p:nvSpPr>
          <p:cNvPr id="482" name="CustomShape 20"/>
          <p:cNvSpPr/>
          <p:nvPr/>
        </p:nvSpPr>
        <p:spPr>
          <a:xfrm>
            <a:off x="10149840" y="6547680"/>
            <a:ext cx="1460880" cy="27216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sp>
      <p:sp>
        <p:nvSpPr>
          <p:cNvPr id="483" name="CustomShape 21"/>
          <p:cNvSpPr/>
          <p:nvPr/>
        </p:nvSpPr>
        <p:spPr>
          <a:xfrm rot="19800">
            <a:off x="5393880" y="5706000"/>
            <a:ext cx="1140480" cy="229680"/>
          </a:xfrm>
          <a:prstGeom prst="rect">
            <a:avLst/>
          </a:prstGeom>
          <a:solidFill>
            <a:srgbClr val="FF0000">
              <a:alpha val="58000"/>
            </a:srgbClr>
          </a:solidFill>
          <a:ln w="29160">
            <a:solidFill>
              <a:srgbClr val="55308D"/>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1800" tIns="46800" rIns="91800" bIns="46800" anchor="ctr">
            <a:noAutofit/>
          </a:bodyPr>
          <a:lstStyle/>
          <a:p>
            <a:pPr algn="ctr">
              <a:lnSpc>
                <a:spcPct val="100000"/>
              </a:lnSpc>
            </a:pPr>
            <a:r>
              <a:rPr lang="en-US" sz="800" b="1" strike="noStrike" spc="-1">
                <a:solidFill>
                  <a:srgbClr val="000000"/>
                </a:solidFill>
                <a:latin typeface="Arial"/>
                <a:ea typeface="DejaVu Sans"/>
              </a:rPr>
              <a:t>Boot/Logon Script</a:t>
            </a:r>
            <a:endParaRPr lang="en-US" sz="800" b="0" strike="noStrike" spc="-1">
              <a:latin typeface="Arial"/>
            </a:endParaRPr>
          </a:p>
        </p:txBody>
      </p:sp>
      <p:sp>
        <p:nvSpPr>
          <p:cNvPr id="484" name="CustomShape 22"/>
          <p:cNvSpPr/>
          <p:nvPr/>
        </p:nvSpPr>
        <p:spPr>
          <a:xfrm>
            <a:off x="1231560" y="5419800"/>
            <a:ext cx="1131480" cy="235800"/>
          </a:xfrm>
          <a:prstGeom prst="rect">
            <a:avLst/>
          </a:prstGeom>
          <a:solidFill>
            <a:srgbClr val="FFFF00">
              <a:alpha val="58000"/>
            </a:srgbClr>
          </a:solidFill>
          <a:ln>
            <a:solidFill>
              <a:schemeClr val="tx1"/>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0000" tIns="45000" rIns="90000" bIns="45000" anchor="ctr">
            <a:noAutofit/>
          </a:bodyPr>
          <a:lstStyle/>
          <a:p>
            <a:pPr algn="ctr">
              <a:lnSpc>
                <a:spcPct val="100000"/>
              </a:lnSpc>
            </a:pPr>
            <a:r>
              <a:rPr lang="en-US" sz="800" b="1" strike="noStrike" spc="-1">
                <a:solidFill>
                  <a:srgbClr val="000000"/>
                </a:solidFill>
                <a:latin typeface="Arial"/>
                <a:ea typeface="DejaVu Sans"/>
              </a:rPr>
              <a:t>Scanning</a:t>
            </a:r>
            <a:endParaRPr lang="en-US" sz="800" b="0" strike="noStrike" spc="-1">
              <a:latin typeface="Arial"/>
            </a:endParaRPr>
          </a:p>
        </p:txBody>
      </p:sp>
      <p:sp>
        <p:nvSpPr>
          <p:cNvPr id="485" name="CustomShape 23"/>
          <p:cNvSpPr/>
          <p:nvPr/>
        </p:nvSpPr>
        <p:spPr>
          <a:xfrm>
            <a:off x="2576880" y="5419800"/>
            <a:ext cx="1140480" cy="235800"/>
          </a:xfrm>
          <a:prstGeom prst="rect">
            <a:avLst/>
          </a:prstGeom>
          <a:solidFill>
            <a:srgbClr val="FFFF00">
              <a:alpha val="58000"/>
            </a:srgbClr>
          </a:solidFill>
          <a:ln>
            <a:solidFill>
              <a:schemeClr val="tx1"/>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0000" tIns="45000" rIns="90000" bIns="45000" anchor="ctr">
            <a:noAutofit/>
          </a:bodyPr>
          <a:lstStyle/>
          <a:p>
            <a:pPr algn="ctr">
              <a:lnSpc>
                <a:spcPct val="100000"/>
              </a:lnSpc>
            </a:pPr>
            <a:r>
              <a:rPr lang="en-US" sz="800" b="1" strike="noStrike" spc="-1">
                <a:solidFill>
                  <a:srgbClr val="000000"/>
                </a:solidFill>
                <a:latin typeface="Arial"/>
                <a:ea typeface="DejaVu Sans"/>
              </a:rPr>
              <a:t>Script</a:t>
            </a:r>
            <a:endParaRPr lang="en-US" sz="800" b="0" strike="noStrike" spc="-1">
              <a:latin typeface="Arial"/>
            </a:endParaRPr>
          </a:p>
        </p:txBody>
      </p:sp>
      <p:sp>
        <p:nvSpPr>
          <p:cNvPr id="486" name="CustomShape 24"/>
          <p:cNvSpPr/>
          <p:nvPr/>
        </p:nvSpPr>
        <p:spPr>
          <a:xfrm>
            <a:off x="4076640" y="5419800"/>
            <a:ext cx="1093680" cy="235800"/>
          </a:xfrm>
          <a:prstGeom prst="rect">
            <a:avLst/>
          </a:prstGeom>
          <a:solidFill>
            <a:srgbClr val="FF0000">
              <a:alpha val="58000"/>
            </a:srgbClr>
          </a:solidFill>
          <a:ln w="29160">
            <a:solidFill>
              <a:srgbClr val="55308D"/>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1800" tIns="46800" rIns="91800" bIns="46800" anchor="ctr">
            <a:noAutofit/>
          </a:bodyPr>
          <a:lstStyle/>
          <a:p>
            <a:pPr algn="ctr">
              <a:lnSpc>
                <a:spcPct val="100000"/>
              </a:lnSpc>
            </a:pPr>
            <a:r>
              <a:rPr lang="en-US" sz="800" b="1" strike="noStrike" spc="-1">
                <a:solidFill>
                  <a:srgbClr val="000000"/>
                </a:solidFill>
                <a:latin typeface="Arial"/>
                <a:ea typeface="DejaVu Sans"/>
              </a:rPr>
              <a:t>Drive-by-Download</a:t>
            </a:r>
            <a:endParaRPr lang="en-US" sz="800" b="0" strike="noStrike" spc="-1">
              <a:latin typeface="Arial"/>
            </a:endParaRPr>
          </a:p>
        </p:txBody>
      </p:sp>
      <p:sp>
        <p:nvSpPr>
          <p:cNvPr id="487" name="CustomShape 25"/>
          <p:cNvSpPr/>
          <p:nvPr/>
        </p:nvSpPr>
        <p:spPr>
          <a:xfrm>
            <a:off x="5395320" y="5419800"/>
            <a:ext cx="1140480" cy="235800"/>
          </a:xfrm>
          <a:prstGeom prst="rect">
            <a:avLst/>
          </a:prstGeom>
          <a:solidFill>
            <a:srgbClr val="FF0000">
              <a:alpha val="58000"/>
            </a:srgbClr>
          </a:solidFill>
          <a:ln w="29160">
            <a:solidFill>
              <a:srgbClr val="55308D"/>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1800" tIns="46800" rIns="91800" bIns="46800" anchor="ctr">
            <a:noAutofit/>
          </a:bodyPr>
          <a:lstStyle/>
          <a:p>
            <a:pPr algn="ctr">
              <a:lnSpc>
                <a:spcPct val="100000"/>
              </a:lnSpc>
            </a:pPr>
            <a:r>
              <a:rPr lang="en-US" sz="800" b="1" strike="noStrike" spc="-1">
                <a:solidFill>
                  <a:srgbClr val="000000"/>
                </a:solidFill>
                <a:latin typeface="Arial"/>
                <a:ea typeface="DejaVu Sans"/>
              </a:rPr>
              <a:t>Malware</a:t>
            </a:r>
            <a:endParaRPr lang="en-US" sz="800" b="0" strike="noStrike" spc="-1">
              <a:latin typeface="Arial"/>
            </a:endParaRPr>
          </a:p>
        </p:txBody>
      </p:sp>
      <p:sp>
        <p:nvSpPr>
          <p:cNvPr id="488" name="CustomShape 26"/>
          <p:cNvSpPr/>
          <p:nvPr/>
        </p:nvSpPr>
        <p:spPr>
          <a:xfrm>
            <a:off x="8303400" y="5419800"/>
            <a:ext cx="1077120" cy="235800"/>
          </a:xfrm>
          <a:prstGeom prst="rect">
            <a:avLst/>
          </a:prstGeom>
          <a:solidFill>
            <a:srgbClr val="FF0000">
              <a:alpha val="58000"/>
            </a:srgbClr>
          </a:solidFill>
          <a:ln w="29160">
            <a:solidFill>
              <a:srgbClr val="800080"/>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1800" tIns="46800" rIns="91800" bIns="46800" anchor="ctr">
            <a:noAutofit/>
          </a:bodyPr>
          <a:lstStyle/>
          <a:p>
            <a:pPr algn="ctr">
              <a:lnSpc>
                <a:spcPct val="100000"/>
              </a:lnSpc>
            </a:pPr>
            <a:r>
              <a:rPr lang="en-US" sz="800" b="1" strike="noStrike" spc="-1">
                <a:solidFill>
                  <a:srgbClr val="000000"/>
                </a:solidFill>
                <a:latin typeface="Arial"/>
                <a:ea typeface="DejaVu Sans"/>
              </a:rPr>
              <a:t>Beaconing</a:t>
            </a:r>
            <a:endParaRPr lang="en-US" sz="800" b="0" strike="noStrike" spc="-1">
              <a:latin typeface="Arial"/>
            </a:endParaRPr>
          </a:p>
        </p:txBody>
      </p:sp>
      <p:sp>
        <p:nvSpPr>
          <p:cNvPr id="489" name="CustomShape 27"/>
          <p:cNvSpPr/>
          <p:nvPr/>
        </p:nvSpPr>
        <p:spPr>
          <a:xfrm>
            <a:off x="6858720" y="5419800"/>
            <a:ext cx="1077120" cy="235800"/>
          </a:xfrm>
          <a:prstGeom prst="rect">
            <a:avLst/>
          </a:prstGeom>
          <a:solidFill>
            <a:srgbClr val="FF0000">
              <a:alpha val="58000"/>
            </a:srgbClr>
          </a:solidFill>
          <a:ln w="29160">
            <a:solidFill>
              <a:srgbClr val="800080"/>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1800" tIns="46800" rIns="91800" bIns="46800" anchor="ctr">
            <a:noAutofit/>
          </a:bodyPr>
          <a:lstStyle/>
          <a:p>
            <a:pPr algn="ctr">
              <a:lnSpc>
                <a:spcPct val="100000"/>
              </a:lnSpc>
            </a:pPr>
            <a:r>
              <a:rPr lang="en-US" sz="800" b="1" strike="noStrike" spc="-1">
                <a:solidFill>
                  <a:srgbClr val="000000"/>
                </a:solidFill>
                <a:latin typeface="Arial"/>
                <a:ea typeface="DejaVu Sans"/>
              </a:rPr>
              <a:t>Beaconer</a:t>
            </a:r>
            <a:endParaRPr lang="en-US" sz="800" b="0" strike="noStrike" spc="-1">
              <a:latin typeface="Arial"/>
            </a:endParaRPr>
          </a:p>
        </p:txBody>
      </p:sp>
      <p:sp>
        <p:nvSpPr>
          <p:cNvPr id="490" name="CustomShape 28"/>
          <p:cNvSpPr/>
          <p:nvPr/>
        </p:nvSpPr>
        <p:spPr>
          <a:xfrm>
            <a:off x="6858720" y="5703120"/>
            <a:ext cx="1077120" cy="235800"/>
          </a:xfrm>
          <a:prstGeom prst="rect">
            <a:avLst/>
          </a:prstGeom>
          <a:solidFill>
            <a:srgbClr val="FF0000">
              <a:alpha val="58000"/>
            </a:srgbClr>
          </a:solidFill>
          <a:ln w="29160">
            <a:solidFill>
              <a:srgbClr val="800080"/>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1800" tIns="46800" rIns="91800" bIns="46800" anchor="ctr">
            <a:noAutofit/>
          </a:bodyPr>
          <a:lstStyle/>
          <a:p>
            <a:pPr algn="ctr">
              <a:lnSpc>
                <a:spcPct val="100000"/>
              </a:lnSpc>
            </a:pPr>
            <a:r>
              <a:rPr lang="en-US" sz="800" b="1" strike="noStrike" spc="-1">
                <a:solidFill>
                  <a:srgbClr val="000000"/>
                </a:solidFill>
                <a:latin typeface="Arial"/>
                <a:ea typeface="DejaVu Sans"/>
              </a:rPr>
              <a:t>Scheduler</a:t>
            </a:r>
            <a:endParaRPr lang="en-US" sz="800" b="0" strike="noStrike" spc="-1">
              <a:latin typeface="Arial"/>
            </a:endParaRPr>
          </a:p>
        </p:txBody>
      </p:sp>
      <p:sp>
        <p:nvSpPr>
          <p:cNvPr id="491" name="CustomShape 29"/>
          <p:cNvSpPr/>
          <p:nvPr/>
        </p:nvSpPr>
        <p:spPr>
          <a:xfrm>
            <a:off x="6858720" y="5976000"/>
            <a:ext cx="1077120" cy="235800"/>
          </a:xfrm>
          <a:prstGeom prst="rect">
            <a:avLst/>
          </a:prstGeom>
          <a:solidFill>
            <a:srgbClr val="FF0000">
              <a:alpha val="58000"/>
            </a:srgbClr>
          </a:solidFill>
          <a:ln w="29160">
            <a:solidFill>
              <a:srgbClr val="800080"/>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1800" tIns="46800" rIns="91800" bIns="46800" anchor="ctr">
            <a:noAutofit/>
          </a:bodyPr>
          <a:lstStyle/>
          <a:p>
            <a:pPr algn="ctr">
              <a:lnSpc>
                <a:spcPct val="100000"/>
              </a:lnSpc>
            </a:pPr>
            <a:r>
              <a:rPr lang="en-US" sz="800" b="1" strike="noStrike" spc="-1">
                <a:solidFill>
                  <a:srgbClr val="000000"/>
                </a:solidFill>
                <a:latin typeface="Arial"/>
                <a:ea typeface="DejaVu Sans"/>
              </a:rPr>
              <a:t>Process Injection</a:t>
            </a:r>
            <a:endParaRPr lang="en-US" sz="800" b="0" strike="noStrike" spc="-1">
              <a:latin typeface="Arial"/>
            </a:endParaRPr>
          </a:p>
        </p:txBody>
      </p:sp>
      <p:sp>
        <p:nvSpPr>
          <p:cNvPr id="492" name="CustomShape 30"/>
          <p:cNvSpPr/>
          <p:nvPr/>
        </p:nvSpPr>
        <p:spPr>
          <a:xfrm>
            <a:off x="8303400" y="5703120"/>
            <a:ext cx="1077120" cy="235800"/>
          </a:xfrm>
          <a:prstGeom prst="rect">
            <a:avLst/>
          </a:prstGeom>
          <a:solidFill>
            <a:srgbClr val="FF0000">
              <a:alpha val="58000"/>
            </a:srgbClr>
          </a:solidFill>
          <a:ln w="29160">
            <a:solidFill>
              <a:srgbClr val="800080"/>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1800" tIns="46800" rIns="91800" bIns="46800" anchor="ctr">
            <a:noAutofit/>
          </a:bodyPr>
          <a:lstStyle/>
          <a:p>
            <a:pPr algn="ctr">
              <a:lnSpc>
                <a:spcPct val="100000"/>
              </a:lnSpc>
            </a:pPr>
            <a:r>
              <a:rPr lang="en-US" sz="800" b="1" strike="noStrike" spc="-1">
                <a:solidFill>
                  <a:srgbClr val="000000"/>
                </a:solidFill>
                <a:latin typeface="Arial"/>
                <a:ea typeface="DejaVu Sans"/>
              </a:rPr>
              <a:t>Lateral Movement</a:t>
            </a:r>
            <a:endParaRPr lang="en-US" sz="800" b="0" strike="noStrike" spc="-1">
              <a:latin typeface="Arial"/>
            </a:endParaRPr>
          </a:p>
        </p:txBody>
      </p:sp>
      <p:sp>
        <p:nvSpPr>
          <p:cNvPr id="493" name="CustomShape 31"/>
          <p:cNvSpPr/>
          <p:nvPr/>
        </p:nvSpPr>
        <p:spPr>
          <a:xfrm>
            <a:off x="9675000" y="5419800"/>
            <a:ext cx="1077120" cy="235800"/>
          </a:xfrm>
          <a:prstGeom prst="rect">
            <a:avLst/>
          </a:prstGeom>
          <a:solidFill>
            <a:srgbClr val="FF0000">
              <a:alpha val="58000"/>
            </a:srgbClr>
          </a:solidFill>
          <a:ln w="29160">
            <a:solidFill>
              <a:srgbClr val="800080"/>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1800" tIns="46800" rIns="91800" bIns="46800" anchor="ctr">
            <a:noAutofit/>
          </a:bodyPr>
          <a:lstStyle/>
          <a:p>
            <a:pPr algn="ctr">
              <a:lnSpc>
                <a:spcPct val="100000"/>
              </a:lnSpc>
            </a:pPr>
            <a:r>
              <a:rPr lang="en-US" sz="800" b="1" strike="noStrike" spc="-1">
                <a:solidFill>
                  <a:srgbClr val="000000"/>
                </a:solidFill>
                <a:latin typeface="Arial"/>
                <a:ea typeface="DejaVu Sans"/>
              </a:rPr>
              <a:t>Data Exfil</a:t>
            </a:r>
            <a:endParaRPr lang="en-US" sz="800" b="0" strike="noStrike" spc="-1">
              <a:latin typeface="Arial"/>
            </a:endParaRPr>
          </a:p>
        </p:txBody>
      </p:sp>
      <p:sp>
        <p:nvSpPr>
          <p:cNvPr id="494" name="Line 32"/>
          <p:cNvSpPr/>
          <p:nvPr/>
        </p:nvSpPr>
        <p:spPr>
          <a:xfrm>
            <a:off x="151920" y="3990240"/>
            <a:ext cx="806400" cy="0"/>
          </a:xfrm>
          <a:prstGeom prst="line">
            <a:avLst/>
          </a:prstGeom>
          <a:ln w="29160" cap="rnd">
            <a:solidFill>
              <a:srgbClr val="800080"/>
            </a:solidFill>
            <a:custDash>
              <a:ds d="300000" sp="143000"/>
              <a:ds d="300000" sp="143000"/>
              <a:ds d="300000" sp="143000"/>
              <a:ds d="49000" sp="143000"/>
              <a:ds d="49000" sp="143000"/>
            </a:custDash>
            <a:round/>
            <a:headEnd type="oval" w="lg" len="sm"/>
            <a:tailEnd type="triangle" w="med" len="med"/>
          </a:ln>
        </p:spPr>
        <p:style>
          <a:lnRef idx="0">
            <a:scrgbClr r="0" g="0" b="0"/>
          </a:lnRef>
          <a:fillRef idx="0">
            <a:scrgbClr r="0" g="0" b="0"/>
          </a:fillRef>
          <a:effectRef idx="0">
            <a:scrgbClr r="0" g="0" b="0"/>
          </a:effectRef>
          <a:fontRef idx="minor"/>
        </p:style>
      </p:sp>
      <p:sp>
        <p:nvSpPr>
          <p:cNvPr id="495" name="Line 33"/>
          <p:cNvSpPr/>
          <p:nvPr/>
        </p:nvSpPr>
        <p:spPr>
          <a:xfrm flipH="1" flipV="1">
            <a:off x="2651760" y="1371600"/>
            <a:ext cx="2541600" cy="731520"/>
          </a:xfrm>
          <a:prstGeom prst="line">
            <a:avLst/>
          </a:prstGeom>
          <a:ln w="29160" cap="rnd">
            <a:solidFill>
              <a:srgbClr val="2A6099"/>
            </a:solidFill>
            <a:prstDash val="sysDashDotDot"/>
            <a:round/>
            <a:headEnd type="oval" w="lg" len="sm"/>
            <a:tailEnd type="triangle" w="med" len="med"/>
          </a:ln>
        </p:spPr>
        <p:style>
          <a:lnRef idx="0">
            <a:scrgbClr r="0" g="0" b="0"/>
          </a:lnRef>
          <a:fillRef idx="0">
            <a:scrgbClr r="0" g="0" b="0"/>
          </a:fillRef>
          <a:effectRef idx="0">
            <a:scrgbClr r="0" g="0" b="0"/>
          </a:effectRef>
          <a:fontRef idx="minor"/>
        </p:style>
      </p:sp>
      <p:sp>
        <p:nvSpPr>
          <p:cNvPr id="496" name="CustomShape 34"/>
          <p:cNvSpPr/>
          <p:nvPr/>
        </p:nvSpPr>
        <p:spPr>
          <a:xfrm>
            <a:off x="1188720" y="0"/>
            <a:ext cx="2648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Arial"/>
                <a:ea typeface="DejaVu Sans"/>
              </a:rPr>
              <a:t>As of: 20191004:0800</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7" name="Picture 496"/>
          <p:cNvPicPr/>
          <p:nvPr/>
        </p:nvPicPr>
        <p:blipFill>
          <a:blip r:embed="rId2"/>
          <a:stretch/>
        </p:blipFill>
        <p:spPr>
          <a:xfrm>
            <a:off x="1129680" y="878400"/>
            <a:ext cx="6507360" cy="3828240"/>
          </a:xfrm>
          <a:prstGeom prst="rect">
            <a:avLst/>
          </a:prstGeom>
          <a:ln>
            <a:noFill/>
          </a:ln>
        </p:spPr>
      </p:pic>
      <p:sp>
        <p:nvSpPr>
          <p:cNvPr id="498" name="CustomShape 1"/>
          <p:cNvSpPr/>
          <p:nvPr/>
        </p:nvSpPr>
        <p:spPr>
          <a:xfrm>
            <a:off x="1582920" y="227160"/>
            <a:ext cx="9019080" cy="53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3600" b="1" strike="noStrike" spc="-1">
                <a:solidFill>
                  <a:srgbClr val="000000"/>
                </a:solidFill>
                <a:latin typeface="Arial"/>
                <a:ea typeface="DejaVu Sans"/>
              </a:rPr>
              <a:t>SITREP</a:t>
            </a:r>
            <a:endParaRPr lang="en-US" sz="3600" b="0" strike="noStrike" spc="-1">
              <a:latin typeface="Arial"/>
            </a:endParaRPr>
          </a:p>
        </p:txBody>
      </p:sp>
      <p:sp>
        <p:nvSpPr>
          <p:cNvPr id="499" name="CustomShape 2"/>
          <p:cNvSpPr/>
          <p:nvPr/>
        </p:nvSpPr>
        <p:spPr>
          <a:xfrm>
            <a:off x="7682040" y="954720"/>
            <a:ext cx="3800880" cy="3020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200" b="1" strike="noStrike" spc="-1">
                <a:solidFill>
                  <a:srgbClr val="000000"/>
                </a:solidFill>
                <a:latin typeface="Arial"/>
                <a:ea typeface="DejaVu Sans"/>
              </a:rPr>
              <a:t>Attribution</a:t>
            </a:r>
            <a:r>
              <a:rPr lang="en-US" sz="1000" b="1" strike="noStrike" spc="-1">
                <a:solidFill>
                  <a:srgbClr val="000000"/>
                </a:solidFill>
                <a:latin typeface="Arial"/>
                <a:ea typeface="DejaVu Sans"/>
              </a:rPr>
              <a:t> </a:t>
            </a:r>
            <a:endParaRPr lang="en-US" sz="1000" b="0" strike="noStrike" spc="-1">
              <a:latin typeface="Arial"/>
            </a:endParaRPr>
          </a:p>
          <a:p>
            <a:pPr>
              <a:lnSpc>
                <a:spcPct val="100000"/>
              </a:lnSpc>
            </a:pPr>
            <a:r>
              <a:rPr lang="en-US" sz="1000" b="0" strike="noStrike" spc="-1">
                <a:solidFill>
                  <a:srgbClr val="000000"/>
                </a:solidFill>
                <a:latin typeface="Arial"/>
                <a:ea typeface="DejaVu Sans"/>
              </a:rPr>
              <a:t>Threat actors believed to be using </a:t>
            </a:r>
            <a:r>
              <a:rPr lang="en-US" sz="1000" b="1" i="1" strike="noStrike" spc="-1">
                <a:solidFill>
                  <a:srgbClr val="2A6099"/>
                </a:solidFill>
                <a:latin typeface="Arial"/>
                <a:ea typeface="DejaVu Sans"/>
              </a:rPr>
              <a:t>Cobalt Strike</a:t>
            </a:r>
            <a:r>
              <a:rPr lang="en-US" sz="1000" b="0" strike="noStrike" spc="-1">
                <a:solidFill>
                  <a:srgbClr val="000000"/>
                </a:solidFill>
                <a:latin typeface="Arial"/>
                <a:ea typeface="DejaVu Sans"/>
              </a:rPr>
              <a:t> or similar tool.</a:t>
            </a:r>
            <a:endParaRPr lang="en-US" sz="1000" b="0" strike="noStrike" spc="-1">
              <a:latin typeface="Arial"/>
            </a:endParaRPr>
          </a:p>
          <a:p>
            <a:pPr>
              <a:lnSpc>
                <a:spcPct val="100000"/>
              </a:lnSpc>
            </a:pPr>
            <a:r>
              <a:rPr lang="en-US" sz="1050" b="1" strike="noStrike" spc="-1">
                <a:solidFill>
                  <a:srgbClr val="000000"/>
                </a:solidFill>
                <a:latin typeface="Arial"/>
                <a:ea typeface="DejaVu Sans"/>
              </a:rPr>
              <a:t>Supporting Evidence for </a:t>
            </a:r>
            <a:r>
              <a:rPr lang="en-US" sz="1050" b="1" i="1" strike="noStrike" spc="-1">
                <a:solidFill>
                  <a:srgbClr val="2A6099"/>
                </a:solidFill>
                <a:latin typeface="Arial"/>
                <a:ea typeface="DejaVu Sans"/>
              </a:rPr>
              <a:t>Cobalt Strike</a:t>
            </a:r>
            <a:endParaRPr lang="en-US" sz="1050" b="0" strike="noStrike" spc="-1">
              <a:latin typeface="Arial"/>
            </a:endParaRPr>
          </a:p>
          <a:p>
            <a:pPr marL="171360" indent="-164520">
              <a:lnSpc>
                <a:spcPct val="100000"/>
              </a:lnSpc>
              <a:buClr>
                <a:srgbClr val="000000"/>
              </a:buClr>
              <a:buSzPct val="55000"/>
              <a:buFont typeface="Wingdings" charset="2"/>
              <a:buChar char=""/>
            </a:pPr>
            <a:r>
              <a:rPr lang="en-US" sz="1000" b="0" strike="noStrike" spc="-1">
                <a:solidFill>
                  <a:srgbClr val="000000"/>
                </a:solidFill>
                <a:latin typeface="Arial"/>
                <a:ea typeface="DejaVu Sans"/>
              </a:rPr>
              <a:t>Process injection in VDS.exe connecting to identical remote IPs as CHOST.exe pointing to C2 activity</a:t>
            </a:r>
            <a:endParaRPr lang="en-US" sz="1000" b="0" strike="noStrike" spc="-1">
              <a:latin typeface="Arial"/>
            </a:endParaRPr>
          </a:p>
          <a:p>
            <a:pPr marL="171360" indent="-164520">
              <a:lnSpc>
                <a:spcPct val="100000"/>
              </a:lnSpc>
              <a:buClr>
                <a:srgbClr val="000000"/>
              </a:buClr>
              <a:buSzPct val="55000"/>
              <a:buFont typeface="Wingdings" charset="2"/>
              <a:buChar char=""/>
            </a:pPr>
            <a:r>
              <a:rPr lang="en-US" sz="1000" b="0" strike="noStrike" spc="-1">
                <a:solidFill>
                  <a:srgbClr val="000000"/>
                </a:solidFill>
                <a:latin typeface="Arial"/>
                <a:ea typeface="DejaVu Sans"/>
              </a:rPr>
              <a:t>LSASS injection indicates Pass the Hash and use of MimiKatz</a:t>
            </a:r>
            <a:endParaRPr lang="en-US" sz="1000" b="0" strike="noStrike" spc="-1">
              <a:latin typeface="Arial"/>
            </a:endParaRPr>
          </a:p>
          <a:p>
            <a:pPr marL="171360" indent="-164520">
              <a:lnSpc>
                <a:spcPct val="100000"/>
              </a:lnSpc>
              <a:buClr>
                <a:srgbClr val="000000"/>
              </a:buClr>
              <a:buSzPct val="55000"/>
              <a:buFont typeface="Wingdings" charset="2"/>
              <a:buChar char=""/>
            </a:pPr>
            <a:r>
              <a:rPr lang="en-US" sz="1000" b="0" strike="noStrike" spc="-1">
                <a:solidFill>
                  <a:srgbClr val="000000"/>
                </a:solidFill>
                <a:latin typeface="Arial"/>
                <a:ea typeface="DejaVu Sans"/>
              </a:rPr>
              <a:t>Base64 Encoded string on DC01 indicates encoded use of Sysinternals PSEXEC and Powershell</a:t>
            </a:r>
            <a:endParaRPr lang="en-US" sz="1000" b="0" strike="noStrike" spc="-1">
              <a:latin typeface="Arial"/>
            </a:endParaRPr>
          </a:p>
          <a:p>
            <a:pPr>
              <a:lnSpc>
                <a:spcPct val="100000"/>
              </a:lnSpc>
            </a:pPr>
            <a:endParaRPr lang="en-US" sz="1000" b="0" strike="noStrike" spc="-1">
              <a:latin typeface="Arial"/>
            </a:endParaRPr>
          </a:p>
          <a:p>
            <a:pPr>
              <a:lnSpc>
                <a:spcPct val="100000"/>
              </a:lnSpc>
            </a:pPr>
            <a:r>
              <a:rPr lang="en-US" sz="1000" b="1" strike="noStrike" spc="-1">
                <a:solidFill>
                  <a:srgbClr val="000000"/>
                </a:solidFill>
                <a:latin typeface="Arial"/>
                <a:ea typeface="DejaVu Sans"/>
              </a:rPr>
              <a:t>Adversary MLCOA:</a:t>
            </a:r>
            <a:endParaRPr lang="en-US" sz="1000" b="0" strike="noStrike" spc="-1">
              <a:latin typeface="Arial"/>
            </a:endParaRPr>
          </a:p>
          <a:p>
            <a:pPr>
              <a:lnSpc>
                <a:spcPct val="100000"/>
              </a:lnSpc>
            </a:pPr>
            <a:r>
              <a:rPr lang="en-US" sz="1000" b="0" strike="noStrike" spc="-1">
                <a:solidFill>
                  <a:srgbClr val="000000"/>
                </a:solidFill>
                <a:latin typeface="Arial"/>
                <a:ea typeface="DejaVu Sans"/>
              </a:rPr>
              <a:t>Utilize capabilities of tool COBALTSTRIKE.</a:t>
            </a:r>
            <a:endParaRPr lang="en-US" sz="1000" b="0" strike="noStrike" spc="-1">
              <a:latin typeface="Arial"/>
            </a:endParaRPr>
          </a:p>
          <a:p>
            <a:pPr>
              <a:lnSpc>
                <a:spcPct val="100000"/>
              </a:lnSpc>
            </a:pPr>
            <a:endParaRPr lang="en-US" sz="1000" b="0" strike="noStrike" spc="-1">
              <a:latin typeface="Arial"/>
            </a:endParaRPr>
          </a:p>
          <a:p>
            <a:pPr>
              <a:lnSpc>
                <a:spcPct val="100000"/>
              </a:lnSpc>
            </a:pPr>
            <a:r>
              <a:rPr lang="en-US" sz="1000" b="1" strike="noStrike" spc="-1">
                <a:solidFill>
                  <a:srgbClr val="000000"/>
                </a:solidFill>
                <a:latin typeface="Arial"/>
                <a:ea typeface="DejaVu Sans"/>
              </a:rPr>
              <a:t>Line of Effort:</a:t>
            </a:r>
            <a:endParaRPr lang="en-US" sz="1000" b="0" strike="noStrike" spc="-1">
              <a:latin typeface="Arial"/>
            </a:endParaRPr>
          </a:p>
          <a:p>
            <a:pPr>
              <a:lnSpc>
                <a:spcPct val="100000"/>
              </a:lnSpc>
            </a:pPr>
            <a:r>
              <a:rPr lang="en-US" sz="1000" b="0" strike="noStrike" spc="-1">
                <a:solidFill>
                  <a:srgbClr val="000000"/>
                </a:solidFill>
                <a:latin typeface="Arial"/>
                <a:ea typeface="DejaVu Sans"/>
              </a:rPr>
              <a:t>Review/Search uses of Cobalt Strike and mitigate.</a:t>
            </a:r>
            <a:endParaRPr lang="en-US" sz="1000" b="0" strike="noStrike" spc="-1">
              <a:latin typeface="Arial"/>
            </a:endParaRPr>
          </a:p>
          <a:p>
            <a:pPr>
              <a:lnSpc>
                <a:spcPct val="100000"/>
              </a:lnSpc>
            </a:pPr>
            <a:endParaRPr lang="en-US" sz="1000" b="0" strike="noStrike" spc="-1">
              <a:latin typeface="Arial"/>
            </a:endParaRPr>
          </a:p>
          <a:p>
            <a:pPr>
              <a:lnSpc>
                <a:spcPct val="100000"/>
              </a:lnSpc>
            </a:pPr>
            <a:r>
              <a:rPr lang="en-US" sz="1000" b="1" strike="noStrike" spc="-1">
                <a:solidFill>
                  <a:srgbClr val="000000"/>
                </a:solidFill>
                <a:latin typeface="Arial"/>
                <a:ea typeface="DejaVu Sans"/>
              </a:rPr>
              <a:t>Attribution:</a:t>
            </a:r>
            <a:endParaRPr lang="en-US" sz="1000" b="0" strike="noStrike" spc="-1">
              <a:latin typeface="Arial"/>
            </a:endParaRPr>
          </a:p>
          <a:p>
            <a:pPr marL="171360" indent="-164520">
              <a:lnSpc>
                <a:spcPct val="100000"/>
              </a:lnSpc>
              <a:buClr>
                <a:srgbClr val="000000"/>
              </a:buClr>
              <a:buSzPct val="55000"/>
              <a:buFont typeface="Wingdings" charset="2"/>
              <a:buChar char=""/>
            </a:pPr>
            <a:r>
              <a:rPr lang="en-US" sz="1000" b="0" strike="noStrike" spc="-1">
                <a:solidFill>
                  <a:srgbClr val="000000"/>
                </a:solidFill>
                <a:latin typeface="Arial"/>
                <a:ea typeface="DejaVu Sans"/>
              </a:rPr>
              <a:t>APT 82</a:t>
            </a:r>
            <a:endParaRPr lang="en-US" sz="1000" b="0" strike="noStrike" spc="-1">
              <a:latin typeface="Arial"/>
            </a:endParaRPr>
          </a:p>
          <a:p>
            <a:pPr marL="171360" indent="-164520">
              <a:lnSpc>
                <a:spcPct val="100000"/>
              </a:lnSpc>
              <a:buClr>
                <a:srgbClr val="000000"/>
              </a:buClr>
              <a:buSzPct val="55000"/>
              <a:buFont typeface="Wingdings" charset="2"/>
              <a:buChar char=""/>
            </a:pPr>
            <a:r>
              <a:rPr lang="en-US" sz="1000" b="0" strike="noStrike" spc="-1">
                <a:solidFill>
                  <a:srgbClr val="000000"/>
                </a:solidFill>
                <a:latin typeface="Arial"/>
                <a:ea typeface="DejaVu Sans"/>
              </a:rPr>
              <a:t>KCB</a:t>
            </a:r>
            <a:endParaRPr lang="en-US" sz="1000" b="0" strike="noStrike" spc="-1">
              <a:latin typeface="Arial"/>
            </a:endParaRPr>
          </a:p>
        </p:txBody>
      </p:sp>
      <p:sp>
        <p:nvSpPr>
          <p:cNvPr id="500" name="CustomShape 3"/>
          <p:cNvSpPr/>
          <p:nvPr/>
        </p:nvSpPr>
        <p:spPr>
          <a:xfrm>
            <a:off x="1005840" y="4709520"/>
            <a:ext cx="1710000" cy="619920"/>
          </a:xfrm>
          <a:custGeom>
            <a:avLst/>
            <a:gdLst/>
            <a:ahLst/>
            <a:cxnLst/>
            <a:rect l="l" t="t" r="r" b="b"/>
            <a:pathLst>
              <a:path w="4769" h="1741">
                <a:moveTo>
                  <a:pt x="0" y="0"/>
                </a:moveTo>
                <a:lnTo>
                  <a:pt x="3687" y="0"/>
                </a:lnTo>
                <a:lnTo>
                  <a:pt x="4768" y="870"/>
                </a:lnTo>
                <a:lnTo>
                  <a:pt x="3687" y="1740"/>
                </a:lnTo>
                <a:lnTo>
                  <a:pt x="0" y="1740"/>
                </a:lnTo>
                <a:lnTo>
                  <a:pt x="1081" y="870"/>
                </a:lnTo>
                <a:lnTo>
                  <a:pt x="0" y="0"/>
                </a:lnTo>
              </a:path>
            </a:pathLst>
          </a:custGeom>
          <a:solidFill>
            <a:srgbClr val="E8F2A1"/>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200" b="0" strike="noStrike" spc="-1">
                <a:solidFill>
                  <a:srgbClr val="FFFFFF"/>
                </a:solidFill>
                <a:latin typeface="Arial"/>
                <a:ea typeface="DejaVu Sans"/>
              </a:rPr>
              <a:t>       </a:t>
            </a:r>
            <a:r>
              <a:rPr lang="en-US" sz="1200" b="0" strike="noStrike" spc="-1">
                <a:solidFill>
                  <a:srgbClr val="000000"/>
                </a:solidFill>
                <a:latin typeface="Arial"/>
                <a:ea typeface="DejaVu Sans"/>
              </a:rPr>
              <a:t>Reconnaissance</a:t>
            </a:r>
            <a:endParaRPr lang="en-US" sz="1200" b="0" strike="noStrike" spc="-1">
              <a:latin typeface="Arial"/>
            </a:endParaRPr>
          </a:p>
        </p:txBody>
      </p:sp>
      <p:sp>
        <p:nvSpPr>
          <p:cNvPr id="501" name="CustomShape 4"/>
          <p:cNvSpPr/>
          <p:nvPr/>
        </p:nvSpPr>
        <p:spPr>
          <a:xfrm>
            <a:off x="2411640" y="4709520"/>
            <a:ext cx="1710720" cy="619920"/>
          </a:xfrm>
          <a:custGeom>
            <a:avLst/>
            <a:gdLst/>
            <a:ahLst/>
            <a:cxnLst/>
            <a:rect l="l" t="t" r="r" b="b"/>
            <a:pathLst>
              <a:path w="4771" h="1741">
                <a:moveTo>
                  <a:pt x="0" y="0"/>
                </a:moveTo>
                <a:lnTo>
                  <a:pt x="3690" y="0"/>
                </a:lnTo>
                <a:lnTo>
                  <a:pt x="4770" y="870"/>
                </a:lnTo>
                <a:lnTo>
                  <a:pt x="3690" y="1740"/>
                </a:lnTo>
                <a:lnTo>
                  <a:pt x="0" y="1740"/>
                </a:lnTo>
                <a:lnTo>
                  <a:pt x="1079" y="870"/>
                </a:lnTo>
                <a:lnTo>
                  <a:pt x="0" y="0"/>
                </a:lnTo>
              </a:path>
            </a:pathLst>
          </a:custGeom>
          <a:solidFill>
            <a:srgbClr val="00A933"/>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200" b="0" strike="noStrike" spc="-1">
                <a:solidFill>
                  <a:srgbClr val="FFFFFF"/>
                </a:solidFill>
                <a:latin typeface="Arial"/>
                <a:ea typeface="DejaVu Sans"/>
              </a:rPr>
              <a:t>      Weaponization</a:t>
            </a:r>
            <a:endParaRPr lang="en-US" sz="1200" b="0" strike="noStrike" spc="-1">
              <a:latin typeface="Arial"/>
            </a:endParaRPr>
          </a:p>
        </p:txBody>
      </p:sp>
      <p:sp>
        <p:nvSpPr>
          <p:cNvPr id="502" name="CustomShape 5"/>
          <p:cNvSpPr/>
          <p:nvPr/>
        </p:nvSpPr>
        <p:spPr>
          <a:xfrm>
            <a:off x="3817800" y="4709520"/>
            <a:ext cx="1710000" cy="619920"/>
          </a:xfrm>
          <a:custGeom>
            <a:avLst/>
            <a:gdLst/>
            <a:ahLst/>
            <a:cxnLst/>
            <a:rect l="l" t="t" r="r" b="b"/>
            <a:pathLst>
              <a:path w="4769" h="1741">
                <a:moveTo>
                  <a:pt x="0" y="0"/>
                </a:moveTo>
                <a:lnTo>
                  <a:pt x="3687" y="0"/>
                </a:lnTo>
                <a:lnTo>
                  <a:pt x="4768" y="870"/>
                </a:lnTo>
                <a:lnTo>
                  <a:pt x="3687" y="1740"/>
                </a:lnTo>
                <a:lnTo>
                  <a:pt x="0" y="1740"/>
                </a:lnTo>
                <a:lnTo>
                  <a:pt x="1081" y="870"/>
                </a:lnTo>
                <a:lnTo>
                  <a:pt x="0" y="0"/>
                </a:lnTo>
              </a:path>
            </a:pathLst>
          </a:custGeom>
          <a:solidFill>
            <a:srgbClr val="81ACA6"/>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200" b="0" strike="noStrike" spc="-1">
                <a:solidFill>
                  <a:srgbClr val="FFFFFF"/>
                </a:solidFill>
                <a:latin typeface="Arial"/>
                <a:ea typeface="DejaVu Sans"/>
              </a:rPr>
              <a:t> </a:t>
            </a:r>
            <a:r>
              <a:rPr lang="en-US" sz="1200" b="0" strike="noStrike" spc="-1">
                <a:solidFill>
                  <a:srgbClr val="000000"/>
                </a:solidFill>
                <a:latin typeface="Arial"/>
                <a:ea typeface="DejaVu Sans"/>
              </a:rPr>
              <a:t>Delivery</a:t>
            </a:r>
            <a:endParaRPr lang="en-US" sz="1200" b="0" strike="noStrike" spc="-1">
              <a:latin typeface="Arial"/>
            </a:endParaRPr>
          </a:p>
        </p:txBody>
      </p:sp>
      <p:sp>
        <p:nvSpPr>
          <p:cNvPr id="503" name="CustomShape 6"/>
          <p:cNvSpPr/>
          <p:nvPr/>
        </p:nvSpPr>
        <p:spPr>
          <a:xfrm>
            <a:off x="5223600" y="4709520"/>
            <a:ext cx="1710000" cy="619920"/>
          </a:xfrm>
          <a:custGeom>
            <a:avLst/>
            <a:gdLst/>
            <a:ahLst/>
            <a:cxnLst/>
            <a:rect l="l" t="t" r="r" b="b"/>
            <a:pathLst>
              <a:path w="4769" h="1741">
                <a:moveTo>
                  <a:pt x="0" y="0"/>
                </a:moveTo>
                <a:lnTo>
                  <a:pt x="3687" y="0"/>
                </a:lnTo>
                <a:lnTo>
                  <a:pt x="4768" y="870"/>
                </a:lnTo>
                <a:lnTo>
                  <a:pt x="3687" y="1740"/>
                </a:lnTo>
                <a:lnTo>
                  <a:pt x="0" y="1740"/>
                </a:lnTo>
                <a:lnTo>
                  <a:pt x="1081" y="870"/>
                </a:lnTo>
                <a:lnTo>
                  <a:pt x="0" y="0"/>
                </a:lnTo>
              </a:path>
            </a:pathLst>
          </a:custGeom>
          <a:solidFill>
            <a:srgbClr val="B3CAC7"/>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200" b="0" strike="noStrike" spc="-1">
                <a:solidFill>
                  <a:srgbClr val="000000"/>
                </a:solidFill>
                <a:latin typeface="Arial"/>
                <a:ea typeface="DejaVu Sans"/>
              </a:rPr>
              <a:t>    Exploitation</a:t>
            </a:r>
            <a:endParaRPr lang="en-US" sz="1200" b="0" strike="noStrike" spc="-1">
              <a:latin typeface="Arial"/>
            </a:endParaRPr>
          </a:p>
        </p:txBody>
      </p:sp>
      <p:sp>
        <p:nvSpPr>
          <p:cNvPr id="504" name="CustomShape 7"/>
          <p:cNvSpPr/>
          <p:nvPr/>
        </p:nvSpPr>
        <p:spPr>
          <a:xfrm>
            <a:off x="6629400" y="4709520"/>
            <a:ext cx="1710000" cy="619920"/>
          </a:xfrm>
          <a:custGeom>
            <a:avLst/>
            <a:gdLst/>
            <a:ahLst/>
            <a:cxnLst/>
            <a:rect l="l" t="t" r="r" b="b"/>
            <a:pathLst>
              <a:path w="4769" h="1741">
                <a:moveTo>
                  <a:pt x="0" y="0"/>
                </a:moveTo>
                <a:lnTo>
                  <a:pt x="3687" y="0"/>
                </a:lnTo>
                <a:lnTo>
                  <a:pt x="4768" y="870"/>
                </a:lnTo>
                <a:lnTo>
                  <a:pt x="3687" y="1740"/>
                </a:lnTo>
                <a:lnTo>
                  <a:pt x="0" y="1740"/>
                </a:lnTo>
                <a:lnTo>
                  <a:pt x="1081" y="870"/>
                </a:lnTo>
                <a:lnTo>
                  <a:pt x="0" y="0"/>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200" b="0" strike="noStrike" spc="-1">
                <a:solidFill>
                  <a:srgbClr val="000000"/>
                </a:solidFill>
                <a:latin typeface="Arial"/>
                <a:ea typeface="DejaVu Sans"/>
              </a:rPr>
              <a:t>    Installation</a:t>
            </a:r>
            <a:endParaRPr lang="en-US" sz="1200" b="0" strike="noStrike" spc="-1">
              <a:latin typeface="Arial"/>
            </a:endParaRPr>
          </a:p>
        </p:txBody>
      </p:sp>
      <p:sp>
        <p:nvSpPr>
          <p:cNvPr id="505" name="CustomShape 8"/>
          <p:cNvSpPr/>
          <p:nvPr/>
        </p:nvSpPr>
        <p:spPr>
          <a:xfrm>
            <a:off x="8034840" y="4709520"/>
            <a:ext cx="1710000" cy="619920"/>
          </a:xfrm>
          <a:custGeom>
            <a:avLst/>
            <a:gdLst/>
            <a:ahLst/>
            <a:cxnLst/>
            <a:rect l="l" t="t" r="r" b="b"/>
            <a:pathLst>
              <a:path w="4769" h="1741">
                <a:moveTo>
                  <a:pt x="0" y="0"/>
                </a:moveTo>
                <a:lnTo>
                  <a:pt x="3687" y="0"/>
                </a:lnTo>
                <a:lnTo>
                  <a:pt x="4768" y="870"/>
                </a:lnTo>
                <a:lnTo>
                  <a:pt x="3687" y="1740"/>
                </a:lnTo>
                <a:lnTo>
                  <a:pt x="0" y="1740"/>
                </a:lnTo>
                <a:lnTo>
                  <a:pt x="1081" y="870"/>
                </a:lnTo>
                <a:lnTo>
                  <a:pt x="0" y="0"/>
                </a:lnTo>
              </a:path>
            </a:pathLst>
          </a:custGeom>
          <a:solidFill>
            <a:srgbClr val="2A6099"/>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200" b="0" strike="noStrike" spc="-1">
                <a:solidFill>
                  <a:srgbClr val="FFFFFF"/>
                </a:solidFill>
                <a:latin typeface="Arial"/>
                <a:ea typeface="DejaVu Sans"/>
              </a:rPr>
              <a:t>Command &amp;</a:t>
            </a:r>
            <a:r>
              <a:t/>
            </a:r>
            <a:br/>
            <a:r>
              <a:rPr lang="en-US" sz="1200" b="0" strike="noStrike" spc="-1">
                <a:solidFill>
                  <a:srgbClr val="FFFFFF"/>
                </a:solidFill>
                <a:latin typeface="Arial"/>
                <a:ea typeface="DejaVu Sans"/>
              </a:rPr>
              <a:t>Control (C2)</a:t>
            </a:r>
            <a:endParaRPr lang="en-US" sz="1200" b="0" strike="noStrike" spc="-1">
              <a:latin typeface="Arial"/>
            </a:endParaRPr>
          </a:p>
        </p:txBody>
      </p:sp>
      <p:sp>
        <p:nvSpPr>
          <p:cNvPr id="506" name="CustomShape 9"/>
          <p:cNvSpPr/>
          <p:nvPr/>
        </p:nvSpPr>
        <p:spPr>
          <a:xfrm>
            <a:off x="9439560" y="4709520"/>
            <a:ext cx="1710000" cy="619920"/>
          </a:xfrm>
          <a:custGeom>
            <a:avLst/>
            <a:gdLst/>
            <a:ahLst/>
            <a:cxnLst/>
            <a:rect l="l" t="t" r="r" b="b"/>
            <a:pathLst>
              <a:path w="4769" h="1741">
                <a:moveTo>
                  <a:pt x="0" y="0"/>
                </a:moveTo>
                <a:lnTo>
                  <a:pt x="3687" y="0"/>
                </a:lnTo>
                <a:lnTo>
                  <a:pt x="4768" y="870"/>
                </a:lnTo>
                <a:lnTo>
                  <a:pt x="3687" y="1740"/>
                </a:lnTo>
                <a:lnTo>
                  <a:pt x="0" y="1740"/>
                </a:lnTo>
                <a:lnTo>
                  <a:pt x="1081" y="870"/>
                </a:lnTo>
                <a:lnTo>
                  <a:pt x="0" y="0"/>
                </a:lnTo>
              </a:path>
            </a:pathLst>
          </a:custGeom>
          <a:solidFill>
            <a:srgbClr val="6B5E9B"/>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200" b="0" strike="noStrike" spc="-1">
                <a:solidFill>
                  <a:srgbClr val="FFFFFF"/>
                </a:solidFill>
                <a:latin typeface="Arial"/>
                <a:ea typeface="DejaVu Sans"/>
              </a:rPr>
              <a:t>Actions on</a:t>
            </a:r>
            <a:endParaRPr lang="en-US" sz="1200" b="0" strike="noStrike" spc="-1">
              <a:latin typeface="Arial"/>
            </a:endParaRPr>
          </a:p>
          <a:p>
            <a:pPr algn="ctr">
              <a:lnSpc>
                <a:spcPct val="100000"/>
              </a:lnSpc>
            </a:pPr>
            <a:r>
              <a:rPr lang="en-US" sz="1200" b="0" strike="noStrike" spc="-1">
                <a:solidFill>
                  <a:srgbClr val="FFFFFF"/>
                </a:solidFill>
                <a:latin typeface="Arial"/>
                <a:ea typeface="DejaVu Sans"/>
              </a:rPr>
              <a:t>Objectives</a:t>
            </a:r>
            <a:endParaRPr lang="en-US" sz="1200" b="0" strike="noStrike" spc="-1">
              <a:latin typeface="Arial"/>
            </a:endParaRPr>
          </a:p>
        </p:txBody>
      </p:sp>
      <p:pic>
        <p:nvPicPr>
          <p:cNvPr id="507" name="Picture 506"/>
          <p:cNvPicPr/>
          <p:nvPr/>
        </p:nvPicPr>
        <p:blipFill>
          <a:blip r:embed="rId3"/>
          <a:stretch/>
        </p:blipFill>
        <p:spPr>
          <a:xfrm>
            <a:off x="2432520" y="2817360"/>
            <a:ext cx="233640" cy="233640"/>
          </a:xfrm>
          <a:prstGeom prst="rect">
            <a:avLst/>
          </a:prstGeom>
          <a:ln>
            <a:noFill/>
          </a:ln>
        </p:spPr>
      </p:pic>
      <p:pic>
        <p:nvPicPr>
          <p:cNvPr id="508" name="Picture 507"/>
          <p:cNvPicPr/>
          <p:nvPr/>
        </p:nvPicPr>
        <p:blipFill>
          <a:blip r:embed="rId3"/>
          <a:stretch/>
        </p:blipFill>
        <p:spPr>
          <a:xfrm>
            <a:off x="1266120" y="2195640"/>
            <a:ext cx="233640" cy="233640"/>
          </a:xfrm>
          <a:prstGeom prst="rect">
            <a:avLst/>
          </a:prstGeom>
          <a:ln>
            <a:noFill/>
          </a:ln>
        </p:spPr>
      </p:pic>
      <p:sp>
        <p:nvSpPr>
          <p:cNvPr id="509" name="CustomShape 10"/>
          <p:cNvSpPr/>
          <p:nvPr/>
        </p:nvSpPr>
        <p:spPr>
          <a:xfrm>
            <a:off x="55440" y="2121480"/>
            <a:ext cx="1021320" cy="2464920"/>
          </a:xfrm>
          <a:prstGeom prst="rect">
            <a:avLst/>
          </a:prstGeom>
          <a:solidFill>
            <a:srgbClr val="FFFFF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800" b="0" u="sng" strike="noStrike" spc="-1">
                <a:solidFill>
                  <a:srgbClr val="000000"/>
                </a:solidFill>
                <a:uFillTx/>
                <a:latin typeface="Arial"/>
                <a:ea typeface="DejaVu Sans"/>
              </a:rPr>
              <a:t>Key</a:t>
            </a: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p:txBody>
      </p:sp>
      <p:sp>
        <p:nvSpPr>
          <p:cNvPr id="510" name="CustomShape 11"/>
          <p:cNvSpPr/>
          <p:nvPr/>
        </p:nvSpPr>
        <p:spPr>
          <a:xfrm>
            <a:off x="74880" y="2468880"/>
            <a:ext cx="1001880" cy="222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Arial"/>
                <a:ea typeface="DejaVu Sans"/>
              </a:rPr>
              <a:t>Compromised Host</a:t>
            </a:r>
            <a:endParaRPr lang="en-US" sz="1000" b="0" strike="noStrike" spc="-1">
              <a:latin typeface="Arial"/>
            </a:endParaRPr>
          </a:p>
          <a:p>
            <a:pPr>
              <a:lnSpc>
                <a:spcPct val="100000"/>
              </a:lnSpc>
            </a:pPr>
            <a:endParaRPr lang="en-US" sz="1000" b="0" strike="noStrike" spc="-1">
              <a:latin typeface="Arial"/>
            </a:endParaRPr>
          </a:p>
          <a:p>
            <a:pPr>
              <a:lnSpc>
                <a:spcPct val="100000"/>
              </a:lnSpc>
            </a:pPr>
            <a:endParaRPr lang="en-US" sz="1000" b="0" strike="noStrike" spc="-1">
              <a:latin typeface="Arial"/>
            </a:endParaRPr>
          </a:p>
          <a:p>
            <a:pPr>
              <a:lnSpc>
                <a:spcPct val="100000"/>
              </a:lnSpc>
            </a:pPr>
            <a:endParaRPr lang="en-US" sz="1000" b="0" strike="noStrike" spc="-1">
              <a:latin typeface="Arial"/>
            </a:endParaRPr>
          </a:p>
          <a:p>
            <a:pPr>
              <a:lnSpc>
                <a:spcPct val="100000"/>
              </a:lnSpc>
            </a:pPr>
            <a:r>
              <a:rPr lang="en-US" sz="1000" b="0" strike="noStrike" spc="-1">
                <a:solidFill>
                  <a:srgbClr val="000000"/>
                </a:solidFill>
                <a:latin typeface="Arial"/>
                <a:ea typeface="DejaVu Sans"/>
              </a:rPr>
              <a:t>Likely Incursion</a:t>
            </a:r>
            <a:endParaRPr lang="en-US" sz="1000" b="0" strike="noStrike" spc="-1">
              <a:latin typeface="Arial"/>
            </a:endParaRPr>
          </a:p>
          <a:p>
            <a:pPr>
              <a:lnSpc>
                <a:spcPct val="100000"/>
              </a:lnSpc>
            </a:pPr>
            <a:endParaRPr lang="en-US" sz="1000" b="0" strike="noStrike" spc="-1">
              <a:latin typeface="Arial"/>
            </a:endParaRPr>
          </a:p>
          <a:p>
            <a:pPr>
              <a:lnSpc>
                <a:spcPct val="100000"/>
              </a:lnSpc>
            </a:pPr>
            <a:r>
              <a:rPr lang="en-US" sz="1000" b="0" strike="noStrike" spc="-1">
                <a:solidFill>
                  <a:srgbClr val="000000"/>
                </a:solidFill>
                <a:latin typeface="Arial"/>
                <a:ea typeface="DejaVu Sans"/>
              </a:rPr>
              <a:t>Beacon</a:t>
            </a:r>
            <a:endParaRPr lang="en-US" sz="1000" b="0" strike="noStrike" spc="-1">
              <a:latin typeface="Arial"/>
            </a:endParaRPr>
          </a:p>
          <a:p>
            <a:pPr>
              <a:lnSpc>
                <a:spcPct val="100000"/>
              </a:lnSpc>
            </a:pPr>
            <a:endParaRPr lang="en-US" sz="1000" b="0" strike="noStrike" spc="-1">
              <a:latin typeface="Arial"/>
            </a:endParaRPr>
          </a:p>
          <a:p>
            <a:pPr>
              <a:lnSpc>
                <a:spcPct val="100000"/>
              </a:lnSpc>
            </a:pPr>
            <a:r>
              <a:rPr lang="en-US" sz="1000" b="0" strike="noStrike" spc="-1">
                <a:solidFill>
                  <a:srgbClr val="000000"/>
                </a:solidFill>
                <a:latin typeface="Arial"/>
                <a:ea typeface="DejaVu Sans"/>
              </a:rPr>
              <a:t>Suspected C2</a:t>
            </a:r>
            <a:endParaRPr lang="en-US" sz="1000" b="0" strike="noStrike" spc="-1">
              <a:latin typeface="Arial"/>
            </a:endParaRPr>
          </a:p>
          <a:p>
            <a:pPr>
              <a:lnSpc>
                <a:spcPct val="100000"/>
              </a:lnSpc>
            </a:pPr>
            <a:endParaRPr lang="en-US" sz="1000" b="0" strike="noStrike" spc="-1">
              <a:latin typeface="Arial"/>
            </a:endParaRPr>
          </a:p>
          <a:p>
            <a:pPr>
              <a:lnSpc>
                <a:spcPct val="100000"/>
              </a:lnSpc>
            </a:pPr>
            <a:endParaRPr lang="en-US" sz="1000" b="0" strike="noStrike" spc="-1">
              <a:latin typeface="Arial"/>
            </a:endParaRPr>
          </a:p>
          <a:p>
            <a:pPr>
              <a:lnSpc>
                <a:spcPct val="100000"/>
              </a:lnSpc>
            </a:pPr>
            <a:endParaRPr lang="en-US" sz="1000" b="0" strike="noStrike" spc="-1">
              <a:latin typeface="Arial"/>
            </a:endParaRPr>
          </a:p>
        </p:txBody>
      </p:sp>
      <p:pic>
        <p:nvPicPr>
          <p:cNvPr id="511" name="Picture 510"/>
          <p:cNvPicPr/>
          <p:nvPr/>
        </p:nvPicPr>
        <p:blipFill>
          <a:blip r:embed="rId3"/>
          <a:stretch/>
        </p:blipFill>
        <p:spPr>
          <a:xfrm>
            <a:off x="128160" y="2890080"/>
            <a:ext cx="233640" cy="233640"/>
          </a:xfrm>
          <a:prstGeom prst="rect">
            <a:avLst/>
          </a:prstGeom>
          <a:ln>
            <a:noFill/>
          </a:ln>
        </p:spPr>
      </p:pic>
      <p:sp>
        <p:nvSpPr>
          <p:cNvPr id="512" name="Line 12"/>
          <p:cNvSpPr/>
          <p:nvPr/>
        </p:nvSpPr>
        <p:spPr>
          <a:xfrm>
            <a:off x="166320" y="4278240"/>
            <a:ext cx="806400" cy="0"/>
          </a:xfrm>
          <a:prstGeom prst="line">
            <a:avLst/>
          </a:prstGeom>
          <a:ln w="29160" cap="rnd">
            <a:solidFill>
              <a:srgbClr val="2A6099"/>
            </a:solidFill>
            <a:prstDash val="sysDashDotDot"/>
            <a:round/>
            <a:headEnd type="oval" w="lg" len="sm"/>
            <a:tailEnd type="triangle" w="med" len="med"/>
          </a:ln>
        </p:spPr>
        <p:style>
          <a:lnRef idx="0">
            <a:scrgbClr r="0" g="0" b="0"/>
          </a:lnRef>
          <a:fillRef idx="0">
            <a:scrgbClr r="0" g="0" b="0"/>
          </a:fillRef>
          <a:effectRef idx="0">
            <a:scrgbClr r="0" g="0" b="0"/>
          </a:effectRef>
          <a:fontRef idx="minor"/>
        </p:style>
      </p:sp>
      <p:sp>
        <p:nvSpPr>
          <p:cNvPr id="513" name="Line 13"/>
          <p:cNvSpPr/>
          <p:nvPr/>
        </p:nvSpPr>
        <p:spPr>
          <a:xfrm>
            <a:off x="166320" y="3638160"/>
            <a:ext cx="839520" cy="0"/>
          </a:xfrm>
          <a:prstGeom prst="line">
            <a:avLst/>
          </a:prstGeom>
          <a:ln w="38160">
            <a:solidFill>
              <a:srgbClr val="FF0000"/>
            </a:solidFill>
            <a:round/>
            <a:tailEnd type="triangle" w="med" len="med"/>
          </a:ln>
        </p:spPr>
        <p:style>
          <a:lnRef idx="0">
            <a:scrgbClr r="0" g="0" b="0"/>
          </a:lnRef>
          <a:fillRef idx="0">
            <a:scrgbClr r="0" g="0" b="0"/>
          </a:fillRef>
          <a:effectRef idx="0">
            <a:scrgbClr r="0" g="0" b="0"/>
          </a:effectRef>
          <a:fontRef idx="minor"/>
        </p:style>
      </p:sp>
      <p:pic>
        <p:nvPicPr>
          <p:cNvPr id="514" name="Picture 513"/>
          <p:cNvPicPr/>
          <p:nvPr/>
        </p:nvPicPr>
        <p:blipFill>
          <a:blip r:embed="rId4"/>
          <a:srcRect l="12082" t="19554" r="19020" b="18215"/>
          <a:stretch/>
        </p:blipFill>
        <p:spPr>
          <a:xfrm>
            <a:off x="113760" y="1133280"/>
            <a:ext cx="1010520" cy="910080"/>
          </a:xfrm>
          <a:prstGeom prst="rect">
            <a:avLst/>
          </a:prstGeom>
          <a:ln>
            <a:noFill/>
          </a:ln>
        </p:spPr>
      </p:pic>
      <p:pic>
        <p:nvPicPr>
          <p:cNvPr id="515" name="Picture 514"/>
          <p:cNvPicPr/>
          <p:nvPr/>
        </p:nvPicPr>
        <p:blipFill>
          <a:blip r:embed="rId3"/>
          <a:stretch/>
        </p:blipFill>
        <p:spPr>
          <a:xfrm>
            <a:off x="5906880" y="2103120"/>
            <a:ext cx="233640" cy="233640"/>
          </a:xfrm>
          <a:prstGeom prst="rect">
            <a:avLst/>
          </a:prstGeom>
          <a:ln>
            <a:noFill/>
          </a:ln>
        </p:spPr>
      </p:pic>
      <p:pic>
        <p:nvPicPr>
          <p:cNvPr id="516" name="Picture 515"/>
          <p:cNvPicPr/>
          <p:nvPr/>
        </p:nvPicPr>
        <p:blipFill>
          <a:blip r:embed="rId3"/>
          <a:stretch/>
        </p:blipFill>
        <p:spPr>
          <a:xfrm>
            <a:off x="5312520" y="2103120"/>
            <a:ext cx="233640" cy="233640"/>
          </a:xfrm>
          <a:prstGeom prst="rect">
            <a:avLst/>
          </a:prstGeom>
          <a:ln>
            <a:noFill/>
          </a:ln>
        </p:spPr>
      </p:pic>
      <p:sp>
        <p:nvSpPr>
          <p:cNvPr id="517" name="CustomShape 14"/>
          <p:cNvSpPr/>
          <p:nvPr/>
        </p:nvSpPr>
        <p:spPr>
          <a:xfrm>
            <a:off x="5805000" y="1992600"/>
            <a:ext cx="454320" cy="454320"/>
          </a:xfrm>
          <a:prstGeom prst="ellipse">
            <a:avLst/>
          </a:prstGeom>
          <a:noFill/>
          <a:ln w="19080">
            <a:solidFill>
              <a:srgbClr val="C9211E"/>
            </a:solidFill>
            <a:round/>
          </a:ln>
        </p:spPr>
        <p:style>
          <a:lnRef idx="0">
            <a:scrgbClr r="0" g="0" b="0"/>
          </a:lnRef>
          <a:fillRef idx="0">
            <a:scrgbClr r="0" g="0" b="0"/>
          </a:fillRef>
          <a:effectRef idx="0">
            <a:scrgbClr r="0" g="0" b="0"/>
          </a:effectRef>
          <a:fontRef idx="minor"/>
        </p:style>
      </p:sp>
      <p:sp>
        <p:nvSpPr>
          <p:cNvPr id="518" name="CustomShape 15"/>
          <p:cNvSpPr/>
          <p:nvPr/>
        </p:nvSpPr>
        <p:spPr>
          <a:xfrm>
            <a:off x="5193360" y="1992960"/>
            <a:ext cx="454320" cy="454320"/>
          </a:xfrm>
          <a:prstGeom prst="ellipse">
            <a:avLst/>
          </a:prstGeom>
          <a:noFill/>
          <a:ln w="19080">
            <a:solidFill>
              <a:srgbClr val="C9211E"/>
            </a:solidFill>
            <a:round/>
          </a:ln>
        </p:spPr>
        <p:style>
          <a:lnRef idx="0">
            <a:scrgbClr r="0" g="0" b="0"/>
          </a:lnRef>
          <a:fillRef idx="0">
            <a:scrgbClr r="0" g="0" b="0"/>
          </a:fillRef>
          <a:effectRef idx="0">
            <a:scrgbClr r="0" g="0" b="0"/>
          </a:effectRef>
          <a:fontRef idx="minor"/>
        </p:style>
      </p:sp>
      <p:sp>
        <p:nvSpPr>
          <p:cNvPr id="519" name="CustomShape 16"/>
          <p:cNvSpPr/>
          <p:nvPr/>
        </p:nvSpPr>
        <p:spPr>
          <a:xfrm>
            <a:off x="8028720" y="0"/>
            <a:ext cx="2648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1800" b="0" strike="noStrike" spc="-1">
                <a:solidFill>
                  <a:srgbClr val="000000"/>
                </a:solidFill>
                <a:latin typeface="Arial"/>
                <a:ea typeface="DejaVu Sans"/>
              </a:rPr>
              <a:t>Day 3</a:t>
            </a:r>
            <a:endParaRPr lang="en-US" sz="1800" b="0" strike="noStrike" spc="-1">
              <a:latin typeface="Arial"/>
            </a:endParaRPr>
          </a:p>
        </p:txBody>
      </p:sp>
      <p:sp>
        <p:nvSpPr>
          <p:cNvPr id="520" name="CustomShape 17"/>
          <p:cNvSpPr/>
          <p:nvPr/>
        </p:nvSpPr>
        <p:spPr>
          <a:xfrm>
            <a:off x="2413440" y="2798640"/>
            <a:ext cx="271440" cy="271440"/>
          </a:xfrm>
          <a:custGeom>
            <a:avLst/>
            <a:gdLst/>
            <a:ahLst/>
            <a:cxnLst/>
            <a:rect l="l" t="t" r="r" b="b"/>
            <a:pathLst>
              <a:path w="764" h="764">
                <a:moveTo>
                  <a:pt x="763" y="382"/>
                </a:moveTo>
                <a:cubicBezTo>
                  <a:pt x="763" y="448"/>
                  <a:pt x="745" y="514"/>
                  <a:pt x="712" y="572"/>
                </a:cubicBezTo>
                <a:cubicBezTo>
                  <a:pt x="678" y="630"/>
                  <a:pt x="630" y="678"/>
                  <a:pt x="572" y="712"/>
                </a:cubicBezTo>
                <a:cubicBezTo>
                  <a:pt x="514" y="745"/>
                  <a:pt x="448" y="763"/>
                  <a:pt x="382" y="763"/>
                </a:cubicBezTo>
                <a:cubicBezTo>
                  <a:pt x="315" y="763"/>
                  <a:pt x="249" y="745"/>
                  <a:pt x="191" y="712"/>
                </a:cubicBezTo>
                <a:cubicBezTo>
                  <a:pt x="133" y="678"/>
                  <a:pt x="85" y="630"/>
                  <a:pt x="51" y="572"/>
                </a:cubicBezTo>
                <a:cubicBezTo>
                  <a:pt x="18" y="514"/>
                  <a:pt x="0" y="448"/>
                  <a:pt x="0" y="382"/>
                </a:cubicBezTo>
                <a:cubicBezTo>
                  <a:pt x="0" y="315"/>
                  <a:pt x="18" y="249"/>
                  <a:pt x="51" y="191"/>
                </a:cubicBezTo>
                <a:cubicBezTo>
                  <a:pt x="85" y="133"/>
                  <a:pt x="133" y="85"/>
                  <a:pt x="191" y="51"/>
                </a:cubicBezTo>
                <a:cubicBezTo>
                  <a:pt x="249" y="18"/>
                  <a:pt x="315" y="0"/>
                  <a:pt x="382" y="0"/>
                </a:cubicBezTo>
                <a:cubicBezTo>
                  <a:pt x="448" y="0"/>
                  <a:pt x="514" y="18"/>
                  <a:pt x="572" y="51"/>
                </a:cubicBezTo>
                <a:cubicBezTo>
                  <a:pt x="630" y="85"/>
                  <a:pt x="678" y="133"/>
                  <a:pt x="712" y="191"/>
                </a:cubicBezTo>
                <a:cubicBezTo>
                  <a:pt x="745" y="249"/>
                  <a:pt x="763" y="315"/>
                  <a:pt x="763" y="382"/>
                </a:cubicBezTo>
                <a:moveTo>
                  <a:pt x="148" y="215"/>
                </a:moveTo>
                <a:lnTo>
                  <a:pt x="140" y="227"/>
                </a:lnTo>
                <a:lnTo>
                  <a:pt x="133" y="239"/>
                </a:lnTo>
                <a:lnTo>
                  <a:pt x="126" y="252"/>
                </a:lnTo>
                <a:lnTo>
                  <a:pt x="120" y="265"/>
                </a:lnTo>
                <a:lnTo>
                  <a:pt x="114" y="278"/>
                </a:lnTo>
                <a:lnTo>
                  <a:pt x="109" y="292"/>
                </a:lnTo>
                <a:lnTo>
                  <a:pt x="105" y="305"/>
                </a:lnTo>
                <a:lnTo>
                  <a:pt x="102" y="319"/>
                </a:lnTo>
                <a:lnTo>
                  <a:pt x="99" y="333"/>
                </a:lnTo>
                <a:lnTo>
                  <a:pt x="97" y="347"/>
                </a:lnTo>
                <a:lnTo>
                  <a:pt x="96" y="362"/>
                </a:lnTo>
                <a:lnTo>
                  <a:pt x="95" y="376"/>
                </a:lnTo>
                <a:lnTo>
                  <a:pt x="95" y="390"/>
                </a:lnTo>
                <a:lnTo>
                  <a:pt x="96" y="405"/>
                </a:lnTo>
                <a:lnTo>
                  <a:pt x="98" y="419"/>
                </a:lnTo>
                <a:lnTo>
                  <a:pt x="100" y="433"/>
                </a:lnTo>
                <a:lnTo>
                  <a:pt x="103" y="447"/>
                </a:lnTo>
                <a:lnTo>
                  <a:pt x="106" y="461"/>
                </a:lnTo>
                <a:lnTo>
                  <a:pt x="111" y="475"/>
                </a:lnTo>
                <a:lnTo>
                  <a:pt x="116" y="488"/>
                </a:lnTo>
                <a:lnTo>
                  <a:pt x="122" y="501"/>
                </a:lnTo>
                <a:lnTo>
                  <a:pt x="128" y="514"/>
                </a:lnTo>
                <a:lnTo>
                  <a:pt x="135" y="527"/>
                </a:lnTo>
                <a:lnTo>
                  <a:pt x="143" y="539"/>
                </a:lnTo>
                <a:lnTo>
                  <a:pt x="151" y="551"/>
                </a:lnTo>
                <a:lnTo>
                  <a:pt x="160" y="562"/>
                </a:lnTo>
                <a:lnTo>
                  <a:pt x="169" y="573"/>
                </a:lnTo>
                <a:lnTo>
                  <a:pt x="179" y="583"/>
                </a:lnTo>
                <a:lnTo>
                  <a:pt x="189" y="593"/>
                </a:lnTo>
                <a:lnTo>
                  <a:pt x="200" y="602"/>
                </a:lnTo>
                <a:lnTo>
                  <a:pt x="211" y="611"/>
                </a:lnTo>
                <a:lnTo>
                  <a:pt x="223" y="619"/>
                </a:lnTo>
                <a:lnTo>
                  <a:pt x="235" y="627"/>
                </a:lnTo>
                <a:lnTo>
                  <a:pt x="248" y="634"/>
                </a:lnTo>
                <a:lnTo>
                  <a:pt x="261" y="640"/>
                </a:lnTo>
                <a:lnTo>
                  <a:pt x="274" y="646"/>
                </a:lnTo>
                <a:lnTo>
                  <a:pt x="287" y="651"/>
                </a:lnTo>
                <a:lnTo>
                  <a:pt x="301" y="656"/>
                </a:lnTo>
                <a:lnTo>
                  <a:pt x="315" y="659"/>
                </a:lnTo>
                <a:lnTo>
                  <a:pt x="329" y="662"/>
                </a:lnTo>
                <a:lnTo>
                  <a:pt x="343" y="664"/>
                </a:lnTo>
                <a:lnTo>
                  <a:pt x="357" y="666"/>
                </a:lnTo>
                <a:lnTo>
                  <a:pt x="372" y="667"/>
                </a:lnTo>
                <a:lnTo>
                  <a:pt x="386" y="667"/>
                </a:lnTo>
                <a:lnTo>
                  <a:pt x="400" y="666"/>
                </a:lnTo>
                <a:lnTo>
                  <a:pt x="415" y="665"/>
                </a:lnTo>
                <a:lnTo>
                  <a:pt x="429" y="663"/>
                </a:lnTo>
                <a:lnTo>
                  <a:pt x="443" y="660"/>
                </a:lnTo>
                <a:lnTo>
                  <a:pt x="457" y="657"/>
                </a:lnTo>
                <a:lnTo>
                  <a:pt x="470" y="653"/>
                </a:lnTo>
                <a:lnTo>
                  <a:pt x="484" y="648"/>
                </a:lnTo>
                <a:lnTo>
                  <a:pt x="497" y="642"/>
                </a:lnTo>
                <a:lnTo>
                  <a:pt x="510" y="636"/>
                </a:lnTo>
                <a:lnTo>
                  <a:pt x="523" y="629"/>
                </a:lnTo>
                <a:lnTo>
                  <a:pt x="535" y="622"/>
                </a:lnTo>
                <a:lnTo>
                  <a:pt x="547" y="614"/>
                </a:lnTo>
                <a:lnTo>
                  <a:pt x="148" y="215"/>
                </a:lnTo>
                <a:moveTo>
                  <a:pt x="614" y="547"/>
                </a:moveTo>
                <a:lnTo>
                  <a:pt x="622" y="535"/>
                </a:lnTo>
                <a:lnTo>
                  <a:pt x="629" y="523"/>
                </a:lnTo>
                <a:lnTo>
                  <a:pt x="636" y="510"/>
                </a:lnTo>
                <a:lnTo>
                  <a:pt x="642" y="497"/>
                </a:lnTo>
                <a:lnTo>
                  <a:pt x="648" y="484"/>
                </a:lnTo>
                <a:lnTo>
                  <a:pt x="653" y="470"/>
                </a:lnTo>
                <a:lnTo>
                  <a:pt x="657" y="457"/>
                </a:lnTo>
                <a:lnTo>
                  <a:pt x="660" y="443"/>
                </a:lnTo>
                <a:lnTo>
                  <a:pt x="663" y="429"/>
                </a:lnTo>
                <a:lnTo>
                  <a:pt x="665" y="415"/>
                </a:lnTo>
                <a:lnTo>
                  <a:pt x="666" y="400"/>
                </a:lnTo>
                <a:lnTo>
                  <a:pt x="667" y="386"/>
                </a:lnTo>
                <a:lnTo>
                  <a:pt x="667" y="372"/>
                </a:lnTo>
                <a:lnTo>
                  <a:pt x="666" y="357"/>
                </a:lnTo>
                <a:lnTo>
                  <a:pt x="664" y="343"/>
                </a:lnTo>
                <a:lnTo>
                  <a:pt x="662" y="329"/>
                </a:lnTo>
                <a:lnTo>
                  <a:pt x="659" y="315"/>
                </a:lnTo>
                <a:lnTo>
                  <a:pt x="656" y="301"/>
                </a:lnTo>
                <a:lnTo>
                  <a:pt x="651" y="287"/>
                </a:lnTo>
                <a:lnTo>
                  <a:pt x="646" y="274"/>
                </a:lnTo>
                <a:lnTo>
                  <a:pt x="640" y="261"/>
                </a:lnTo>
                <a:lnTo>
                  <a:pt x="634" y="248"/>
                </a:lnTo>
                <a:lnTo>
                  <a:pt x="627" y="235"/>
                </a:lnTo>
                <a:lnTo>
                  <a:pt x="619" y="223"/>
                </a:lnTo>
                <a:lnTo>
                  <a:pt x="611" y="211"/>
                </a:lnTo>
                <a:lnTo>
                  <a:pt x="602" y="200"/>
                </a:lnTo>
                <a:lnTo>
                  <a:pt x="593" y="189"/>
                </a:lnTo>
                <a:lnTo>
                  <a:pt x="583" y="179"/>
                </a:lnTo>
                <a:lnTo>
                  <a:pt x="573" y="169"/>
                </a:lnTo>
                <a:lnTo>
                  <a:pt x="562" y="160"/>
                </a:lnTo>
                <a:lnTo>
                  <a:pt x="551" y="151"/>
                </a:lnTo>
                <a:lnTo>
                  <a:pt x="539" y="143"/>
                </a:lnTo>
                <a:lnTo>
                  <a:pt x="527" y="135"/>
                </a:lnTo>
                <a:lnTo>
                  <a:pt x="514" y="128"/>
                </a:lnTo>
                <a:lnTo>
                  <a:pt x="501" y="122"/>
                </a:lnTo>
                <a:lnTo>
                  <a:pt x="488" y="116"/>
                </a:lnTo>
                <a:lnTo>
                  <a:pt x="475" y="111"/>
                </a:lnTo>
                <a:lnTo>
                  <a:pt x="461" y="106"/>
                </a:lnTo>
                <a:lnTo>
                  <a:pt x="447" y="103"/>
                </a:lnTo>
                <a:lnTo>
                  <a:pt x="433" y="100"/>
                </a:lnTo>
                <a:lnTo>
                  <a:pt x="419" y="98"/>
                </a:lnTo>
                <a:lnTo>
                  <a:pt x="405" y="96"/>
                </a:lnTo>
                <a:lnTo>
                  <a:pt x="390" y="95"/>
                </a:lnTo>
                <a:lnTo>
                  <a:pt x="376" y="95"/>
                </a:lnTo>
                <a:lnTo>
                  <a:pt x="362" y="96"/>
                </a:lnTo>
                <a:lnTo>
                  <a:pt x="347" y="97"/>
                </a:lnTo>
                <a:lnTo>
                  <a:pt x="333" y="99"/>
                </a:lnTo>
                <a:lnTo>
                  <a:pt x="319" y="102"/>
                </a:lnTo>
                <a:lnTo>
                  <a:pt x="305" y="105"/>
                </a:lnTo>
                <a:lnTo>
                  <a:pt x="292" y="109"/>
                </a:lnTo>
                <a:lnTo>
                  <a:pt x="278" y="114"/>
                </a:lnTo>
                <a:lnTo>
                  <a:pt x="265" y="120"/>
                </a:lnTo>
                <a:lnTo>
                  <a:pt x="252" y="126"/>
                </a:lnTo>
                <a:lnTo>
                  <a:pt x="239" y="133"/>
                </a:lnTo>
                <a:lnTo>
                  <a:pt x="227" y="140"/>
                </a:lnTo>
                <a:lnTo>
                  <a:pt x="215" y="148"/>
                </a:lnTo>
                <a:lnTo>
                  <a:pt x="614" y="547"/>
                </a:lnTo>
              </a:path>
            </a:pathLst>
          </a:custGeom>
          <a:solidFill>
            <a:srgbClr val="C9211E"/>
          </a:solidFill>
          <a:ln>
            <a:solidFill>
              <a:srgbClr val="C9211E"/>
            </a:solidFill>
          </a:ln>
        </p:spPr>
        <p:style>
          <a:lnRef idx="0">
            <a:scrgbClr r="0" g="0" b="0"/>
          </a:lnRef>
          <a:fillRef idx="0">
            <a:scrgbClr r="0" g="0" b="0"/>
          </a:fillRef>
          <a:effectRef idx="0">
            <a:scrgbClr r="0" g="0" b="0"/>
          </a:effectRef>
          <a:fontRef idx="minor"/>
        </p:style>
      </p:sp>
      <p:sp>
        <p:nvSpPr>
          <p:cNvPr id="521" name="CustomShape 18"/>
          <p:cNvSpPr/>
          <p:nvPr/>
        </p:nvSpPr>
        <p:spPr>
          <a:xfrm>
            <a:off x="1243440" y="2176200"/>
            <a:ext cx="271440" cy="271440"/>
          </a:xfrm>
          <a:custGeom>
            <a:avLst/>
            <a:gdLst/>
            <a:ahLst/>
            <a:cxnLst/>
            <a:rect l="l" t="t" r="r" b="b"/>
            <a:pathLst>
              <a:path w="764" h="764">
                <a:moveTo>
                  <a:pt x="763" y="382"/>
                </a:moveTo>
                <a:cubicBezTo>
                  <a:pt x="763" y="448"/>
                  <a:pt x="745" y="514"/>
                  <a:pt x="712" y="572"/>
                </a:cubicBezTo>
                <a:cubicBezTo>
                  <a:pt x="678" y="630"/>
                  <a:pt x="630" y="678"/>
                  <a:pt x="572" y="712"/>
                </a:cubicBezTo>
                <a:cubicBezTo>
                  <a:pt x="514" y="745"/>
                  <a:pt x="448" y="763"/>
                  <a:pt x="382" y="763"/>
                </a:cubicBezTo>
                <a:cubicBezTo>
                  <a:pt x="315" y="763"/>
                  <a:pt x="249" y="745"/>
                  <a:pt x="191" y="712"/>
                </a:cubicBezTo>
                <a:cubicBezTo>
                  <a:pt x="133" y="678"/>
                  <a:pt x="85" y="630"/>
                  <a:pt x="51" y="572"/>
                </a:cubicBezTo>
                <a:cubicBezTo>
                  <a:pt x="18" y="514"/>
                  <a:pt x="0" y="448"/>
                  <a:pt x="0" y="382"/>
                </a:cubicBezTo>
                <a:cubicBezTo>
                  <a:pt x="0" y="315"/>
                  <a:pt x="18" y="249"/>
                  <a:pt x="51" y="191"/>
                </a:cubicBezTo>
                <a:cubicBezTo>
                  <a:pt x="85" y="133"/>
                  <a:pt x="133" y="85"/>
                  <a:pt x="191" y="51"/>
                </a:cubicBezTo>
                <a:cubicBezTo>
                  <a:pt x="249" y="18"/>
                  <a:pt x="315" y="0"/>
                  <a:pt x="381" y="0"/>
                </a:cubicBezTo>
                <a:cubicBezTo>
                  <a:pt x="448" y="0"/>
                  <a:pt x="514" y="18"/>
                  <a:pt x="572" y="51"/>
                </a:cubicBezTo>
                <a:cubicBezTo>
                  <a:pt x="630" y="85"/>
                  <a:pt x="678" y="133"/>
                  <a:pt x="712" y="191"/>
                </a:cubicBezTo>
                <a:cubicBezTo>
                  <a:pt x="745" y="249"/>
                  <a:pt x="763" y="315"/>
                  <a:pt x="763" y="382"/>
                </a:cubicBezTo>
                <a:moveTo>
                  <a:pt x="148" y="215"/>
                </a:moveTo>
                <a:lnTo>
                  <a:pt x="140" y="227"/>
                </a:lnTo>
                <a:lnTo>
                  <a:pt x="133" y="239"/>
                </a:lnTo>
                <a:lnTo>
                  <a:pt x="126" y="252"/>
                </a:lnTo>
                <a:lnTo>
                  <a:pt x="120" y="265"/>
                </a:lnTo>
                <a:lnTo>
                  <a:pt x="114" y="278"/>
                </a:lnTo>
                <a:lnTo>
                  <a:pt x="109" y="292"/>
                </a:lnTo>
                <a:lnTo>
                  <a:pt x="105" y="305"/>
                </a:lnTo>
                <a:lnTo>
                  <a:pt x="102" y="319"/>
                </a:lnTo>
                <a:lnTo>
                  <a:pt x="99" y="333"/>
                </a:lnTo>
                <a:lnTo>
                  <a:pt x="97" y="347"/>
                </a:lnTo>
                <a:lnTo>
                  <a:pt x="96" y="362"/>
                </a:lnTo>
                <a:lnTo>
                  <a:pt x="95" y="376"/>
                </a:lnTo>
                <a:lnTo>
                  <a:pt x="95" y="390"/>
                </a:lnTo>
                <a:lnTo>
                  <a:pt x="96" y="405"/>
                </a:lnTo>
                <a:lnTo>
                  <a:pt x="98" y="419"/>
                </a:lnTo>
                <a:lnTo>
                  <a:pt x="100" y="433"/>
                </a:lnTo>
                <a:lnTo>
                  <a:pt x="103" y="447"/>
                </a:lnTo>
                <a:lnTo>
                  <a:pt x="106" y="461"/>
                </a:lnTo>
                <a:lnTo>
                  <a:pt x="111" y="475"/>
                </a:lnTo>
                <a:lnTo>
                  <a:pt x="116" y="488"/>
                </a:lnTo>
                <a:lnTo>
                  <a:pt x="122" y="501"/>
                </a:lnTo>
                <a:lnTo>
                  <a:pt x="128" y="514"/>
                </a:lnTo>
                <a:lnTo>
                  <a:pt x="135" y="527"/>
                </a:lnTo>
                <a:lnTo>
                  <a:pt x="143" y="539"/>
                </a:lnTo>
                <a:lnTo>
                  <a:pt x="151" y="551"/>
                </a:lnTo>
                <a:lnTo>
                  <a:pt x="160" y="562"/>
                </a:lnTo>
                <a:lnTo>
                  <a:pt x="169" y="573"/>
                </a:lnTo>
                <a:lnTo>
                  <a:pt x="179" y="583"/>
                </a:lnTo>
                <a:lnTo>
                  <a:pt x="189" y="593"/>
                </a:lnTo>
                <a:lnTo>
                  <a:pt x="200" y="602"/>
                </a:lnTo>
                <a:lnTo>
                  <a:pt x="211" y="611"/>
                </a:lnTo>
                <a:lnTo>
                  <a:pt x="223" y="619"/>
                </a:lnTo>
                <a:lnTo>
                  <a:pt x="235" y="627"/>
                </a:lnTo>
                <a:lnTo>
                  <a:pt x="248" y="634"/>
                </a:lnTo>
                <a:lnTo>
                  <a:pt x="261" y="640"/>
                </a:lnTo>
                <a:lnTo>
                  <a:pt x="274" y="646"/>
                </a:lnTo>
                <a:lnTo>
                  <a:pt x="287" y="651"/>
                </a:lnTo>
                <a:lnTo>
                  <a:pt x="301" y="656"/>
                </a:lnTo>
                <a:lnTo>
                  <a:pt x="315" y="659"/>
                </a:lnTo>
                <a:lnTo>
                  <a:pt x="329" y="662"/>
                </a:lnTo>
                <a:lnTo>
                  <a:pt x="343" y="664"/>
                </a:lnTo>
                <a:lnTo>
                  <a:pt x="357" y="666"/>
                </a:lnTo>
                <a:lnTo>
                  <a:pt x="372" y="667"/>
                </a:lnTo>
                <a:lnTo>
                  <a:pt x="386" y="667"/>
                </a:lnTo>
                <a:lnTo>
                  <a:pt x="400" y="666"/>
                </a:lnTo>
                <a:lnTo>
                  <a:pt x="415" y="665"/>
                </a:lnTo>
                <a:lnTo>
                  <a:pt x="429" y="663"/>
                </a:lnTo>
                <a:lnTo>
                  <a:pt x="443" y="660"/>
                </a:lnTo>
                <a:lnTo>
                  <a:pt x="457" y="657"/>
                </a:lnTo>
                <a:lnTo>
                  <a:pt x="470" y="653"/>
                </a:lnTo>
                <a:lnTo>
                  <a:pt x="484" y="648"/>
                </a:lnTo>
                <a:lnTo>
                  <a:pt x="497" y="642"/>
                </a:lnTo>
                <a:lnTo>
                  <a:pt x="510" y="636"/>
                </a:lnTo>
                <a:lnTo>
                  <a:pt x="523" y="629"/>
                </a:lnTo>
                <a:lnTo>
                  <a:pt x="535" y="622"/>
                </a:lnTo>
                <a:lnTo>
                  <a:pt x="547" y="614"/>
                </a:lnTo>
                <a:lnTo>
                  <a:pt x="148" y="215"/>
                </a:lnTo>
                <a:moveTo>
                  <a:pt x="614" y="547"/>
                </a:moveTo>
                <a:lnTo>
                  <a:pt x="622" y="535"/>
                </a:lnTo>
                <a:lnTo>
                  <a:pt x="629" y="523"/>
                </a:lnTo>
                <a:lnTo>
                  <a:pt x="636" y="510"/>
                </a:lnTo>
                <a:lnTo>
                  <a:pt x="642" y="497"/>
                </a:lnTo>
                <a:lnTo>
                  <a:pt x="648" y="484"/>
                </a:lnTo>
                <a:lnTo>
                  <a:pt x="653" y="470"/>
                </a:lnTo>
                <a:lnTo>
                  <a:pt x="657" y="457"/>
                </a:lnTo>
                <a:lnTo>
                  <a:pt x="660" y="443"/>
                </a:lnTo>
                <a:lnTo>
                  <a:pt x="663" y="429"/>
                </a:lnTo>
                <a:lnTo>
                  <a:pt x="665" y="415"/>
                </a:lnTo>
                <a:lnTo>
                  <a:pt x="666" y="400"/>
                </a:lnTo>
                <a:lnTo>
                  <a:pt x="667" y="386"/>
                </a:lnTo>
                <a:lnTo>
                  <a:pt x="667" y="372"/>
                </a:lnTo>
                <a:lnTo>
                  <a:pt x="666" y="357"/>
                </a:lnTo>
                <a:lnTo>
                  <a:pt x="664" y="343"/>
                </a:lnTo>
                <a:lnTo>
                  <a:pt x="662" y="329"/>
                </a:lnTo>
                <a:lnTo>
                  <a:pt x="659" y="315"/>
                </a:lnTo>
                <a:lnTo>
                  <a:pt x="656" y="301"/>
                </a:lnTo>
                <a:lnTo>
                  <a:pt x="651" y="287"/>
                </a:lnTo>
                <a:lnTo>
                  <a:pt x="646" y="274"/>
                </a:lnTo>
                <a:lnTo>
                  <a:pt x="640" y="261"/>
                </a:lnTo>
                <a:lnTo>
                  <a:pt x="634" y="248"/>
                </a:lnTo>
                <a:lnTo>
                  <a:pt x="627" y="235"/>
                </a:lnTo>
                <a:lnTo>
                  <a:pt x="619" y="223"/>
                </a:lnTo>
                <a:lnTo>
                  <a:pt x="611" y="211"/>
                </a:lnTo>
                <a:lnTo>
                  <a:pt x="602" y="200"/>
                </a:lnTo>
                <a:lnTo>
                  <a:pt x="593" y="189"/>
                </a:lnTo>
                <a:lnTo>
                  <a:pt x="583" y="179"/>
                </a:lnTo>
                <a:lnTo>
                  <a:pt x="573" y="169"/>
                </a:lnTo>
                <a:lnTo>
                  <a:pt x="562" y="160"/>
                </a:lnTo>
                <a:lnTo>
                  <a:pt x="551" y="151"/>
                </a:lnTo>
                <a:lnTo>
                  <a:pt x="539" y="143"/>
                </a:lnTo>
                <a:lnTo>
                  <a:pt x="527" y="135"/>
                </a:lnTo>
                <a:lnTo>
                  <a:pt x="514" y="128"/>
                </a:lnTo>
                <a:lnTo>
                  <a:pt x="501" y="122"/>
                </a:lnTo>
                <a:lnTo>
                  <a:pt x="488" y="116"/>
                </a:lnTo>
                <a:lnTo>
                  <a:pt x="475" y="111"/>
                </a:lnTo>
                <a:lnTo>
                  <a:pt x="461" y="106"/>
                </a:lnTo>
                <a:lnTo>
                  <a:pt x="447" y="103"/>
                </a:lnTo>
                <a:lnTo>
                  <a:pt x="433" y="100"/>
                </a:lnTo>
                <a:lnTo>
                  <a:pt x="419" y="98"/>
                </a:lnTo>
                <a:lnTo>
                  <a:pt x="405" y="96"/>
                </a:lnTo>
                <a:lnTo>
                  <a:pt x="390" y="95"/>
                </a:lnTo>
                <a:lnTo>
                  <a:pt x="376" y="95"/>
                </a:lnTo>
                <a:lnTo>
                  <a:pt x="362" y="96"/>
                </a:lnTo>
                <a:lnTo>
                  <a:pt x="347" y="97"/>
                </a:lnTo>
                <a:lnTo>
                  <a:pt x="333" y="99"/>
                </a:lnTo>
                <a:lnTo>
                  <a:pt x="319" y="102"/>
                </a:lnTo>
                <a:lnTo>
                  <a:pt x="305" y="105"/>
                </a:lnTo>
                <a:lnTo>
                  <a:pt x="292" y="109"/>
                </a:lnTo>
                <a:lnTo>
                  <a:pt x="278" y="114"/>
                </a:lnTo>
                <a:lnTo>
                  <a:pt x="265" y="120"/>
                </a:lnTo>
                <a:lnTo>
                  <a:pt x="252" y="126"/>
                </a:lnTo>
                <a:lnTo>
                  <a:pt x="239" y="133"/>
                </a:lnTo>
                <a:lnTo>
                  <a:pt x="227" y="140"/>
                </a:lnTo>
                <a:lnTo>
                  <a:pt x="215" y="148"/>
                </a:lnTo>
                <a:lnTo>
                  <a:pt x="614" y="547"/>
                </a:lnTo>
              </a:path>
            </a:pathLst>
          </a:custGeom>
          <a:solidFill>
            <a:srgbClr val="C9211E"/>
          </a:solidFill>
          <a:ln>
            <a:solidFill>
              <a:srgbClr val="C9211E"/>
            </a:solidFill>
          </a:ln>
        </p:spPr>
        <p:style>
          <a:lnRef idx="0">
            <a:scrgbClr r="0" g="0" b="0"/>
          </a:lnRef>
          <a:fillRef idx="0">
            <a:scrgbClr r="0" g="0" b="0"/>
          </a:fillRef>
          <a:effectRef idx="0">
            <a:scrgbClr r="0" g="0" b="0"/>
          </a:effectRef>
          <a:fontRef idx="minor"/>
        </p:style>
      </p:sp>
      <p:sp>
        <p:nvSpPr>
          <p:cNvPr id="522" name="CustomShape 19"/>
          <p:cNvSpPr/>
          <p:nvPr/>
        </p:nvSpPr>
        <p:spPr>
          <a:xfrm>
            <a:off x="1243440" y="2176200"/>
            <a:ext cx="271440" cy="271440"/>
          </a:xfrm>
          <a:custGeom>
            <a:avLst/>
            <a:gdLst/>
            <a:ahLst/>
            <a:cxnLst/>
            <a:rect l="l" t="t" r="r" b="b"/>
            <a:pathLst>
              <a:path w="764" h="764">
                <a:moveTo>
                  <a:pt x="763" y="382"/>
                </a:moveTo>
                <a:cubicBezTo>
                  <a:pt x="763" y="448"/>
                  <a:pt x="745" y="514"/>
                  <a:pt x="712" y="572"/>
                </a:cubicBezTo>
                <a:cubicBezTo>
                  <a:pt x="678" y="630"/>
                  <a:pt x="630" y="678"/>
                  <a:pt x="572" y="712"/>
                </a:cubicBezTo>
                <a:cubicBezTo>
                  <a:pt x="514" y="745"/>
                  <a:pt x="448" y="763"/>
                  <a:pt x="382" y="763"/>
                </a:cubicBezTo>
                <a:cubicBezTo>
                  <a:pt x="315" y="763"/>
                  <a:pt x="249" y="745"/>
                  <a:pt x="191" y="712"/>
                </a:cubicBezTo>
                <a:cubicBezTo>
                  <a:pt x="133" y="678"/>
                  <a:pt x="85" y="630"/>
                  <a:pt x="51" y="572"/>
                </a:cubicBezTo>
                <a:cubicBezTo>
                  <a:pt x="18" y="514"/>
                  <a:pt x="0" y="448"/>
                  <a:pt x="0" y="382"/>
                </a:cubicBezTo>
                <a:cubicBezTo>
                  <a:pt x="0" y="315"/>
                  <a:pt x="18" y="249"/>
                  <a:pt x="51" y="191"/>
                </a:cubicBezTo>
                <a:cubicBezTo>
                  <a:pt x="85" y="133"/>
                  <a:pt x="133" y="85"/>
                  <a:pt x="191" y="51"/>
                </a:cubicBezTo>
                <a:cubicBezTo>
                  <a:pt x="249" y="18"/>
                  <a:pt x="315" y="0"/>
                  <a:pt x="381" y="0"/>
                </a:cubicBezTo>
                <a:cubicBezTo>
                  <a:pt x="448" y="0"/>
                  <a:pt x="514" y="18"/>
                  <a:pt x="572" y="51"/>
                </a:cubicBezTo>
                <a:cubicBezTo>
                  <a:pt x="630" y="85"/>
                  <a:pt x="678" y="133"/>
                  <a:pt x="712" y="191"/>
                </a:cubicBezTo>
                <a:cubicBezTo>
                  <a:pt x="745" y="249"/>
                  <a:pt x="763" y="315"/>
                  <a:pt x="763" y="382"/>
                </a:cubicBezTo>
                <a:moveTo>
                  <a:pt x="148" y="215"/>
                </a:moveTo>
                <a:lnTo>
                  <a:pt x="140" y="227"/>
                </a:lnTo>
                <a:lnTo>
                  <a:pt x="133" y="239"/>
                </a:lnTo>
                <a:lnTo>
                  <a:pt x="126" y="252"/>
                </a:lnTo>
                <a:lnTo>
                  <a:pt x="120" y="265"/>
                </a:lnTo>
                <a:lnTo>
                  <a:pt x="114" y="278"/>
                </a:lnTo>
                <a:lnTo>
                  <a:pt x="109" y="292"/>
                </a:lnTo>
                <a:lnTo>
                  <a:pt x="105" y="305"/>
                </a:lnTo>
                <a:lnTo>
                  <a:pt x="102" y="319"/>
                </a:lnTo>
                <a:lnTo>
                  <a:pt x="99" y="333"/>
                </a:lnTo>
                <a:lnTo>
                  <a:pt x="97" y="347"/>
                </a:lnTo>
                <a:lnTo>
                  <a:pt x="96" y="362"/>
                </a:lnTo>
                <a:lnTo>
                  <a:pt x="95" y="376"/>
                </a:lnTo>
                <a:lnTo>
                  <a:pt x="95" y="390"/>
                </a:lnTo>
                <a:lnTo>
                  <a:pt x="96" y="405"/>
                </a:lnTo>
                <a:lnTo>
                  <a:pt x="98" y="419"/>
                </a:lnTo>
                <a:lnTo>
                  <a:pt x="100" y="433"/>
                </a:lnTo>
                <a:lnTo>
                  <a:pt x="103" y="447"/>
                </a:lnTo>
                <a:lnTo>
                  <a:pt x="106" y="461"/>
                </a:lnTo>
                <a:lnTo>
                  <a:pt x="111" y="475"/>
                </a:lnTo>
                <a:lnTo>
                  <a:pt x="116" y="488"/>
                </a:lnTo>
                <a:lnTo>
                  <a:pt x="122" y="501"/>
                </a:lnTo>
                <a:lnTo>
                  <a:pt x="128" y="514"/>
                </a:lnTo>
                <a:lnTo>
                  <a:pt x="135" y="527"/>
                </a:lnTo>
                <a:lnTo>
                  <a:pt x="143" y="539"/>
                </a:lnTo>
                <a:lnTo>
                  <a:pt x="151" y="551"/>
                </a:lnTo>
                <a:lnTo>
                  <a:pt x="160" y="562"/>
                </a:lnTo>
                <a:lnTo>
                  <a:pt x="169" y="573"/>
                </a:lnTo>
                <a:lnTo>
                  <a:pt x="179" y="583"/>
                </a:lnTo>
                <a:lnTo>
                  <a:pt x="189" y="593"/>
                </a:lnTo>
                <a:lnTo>
                  <a:pt x="200" y="602"/>
                </a:lnTo>
                <a:lnTo>
                  <a:pt x="211" y="611"/>
                </a:lnTo>
                <a:lnTo>
                  <a:pt x="223" y="619"/>
                </a:lnTo>
                <a:lnTo>
                  <a:pt x="235" y="627"/>
                </a:lnTo>
                <a:lnTo>
                  <a:pt x="248" y="634"/>
                </a:lnTo>
                <a:lnTo>
                  <a:pt x="261" y="640"/>
                </a:lnTo>
                <a:lnTo>
                  <a:pt x="274" y="646"/>
                </a:lnTo>
                <a:lnTo>
                  <a:pt x="287" y="651"/>
                </a:lnTo>
                <a:lnTo>
                  <a:pt x="301" y="656"/>
                </a:lnTo>
                <a:lnTo>
                  <a:pt x="315" y="659"/>
                </a:lnTo>
                <a:lnTo>
                  <a:pt x="329" y="662"/>
                </a:lnTo>
                <a:lnTo>
                  <a:pt x="343" y="664"/>
                </a:lnTo>
                <a:lnTo>
                  <a:pt x="357" y="666"/>
                </a:lnTo>
                <a:lnTo>
                  <a:pt x="372" y="667"/>
                </a:lnTo>
                <a:lnTo>
                  <a:pt x="386" y="667"/>
                </a:lnTo>
                <a:lnTo>
                  <a:pt x="400" y="666"/>
                </a:lnTo>
                <a:lnTo>
                  <a:pt x="415" y="665"/>
                </a:lnTo>
                <a:lnTo>
                  <a:pt x="429" y="663"/>
                </a:lnTo>
                <a:lnTo>
                  <a:pt x="443" y="660"/>
                </a:lnTo>
                <a:lnTo>
                  <a:pt x="457" y="657"/>
                </a:lnTo>
                <a:lnTo>
                  <a:pt x="470" y="653"/>
                </a:lnTo>
                <a:lnTo>
                  <a:pt x="484" y="648"/>
                </a:lnTo>
                <a:lnTo>
                  <a:pt x="497" y="642"/>
                </a:lnTo>
                <a:lnTo>
                  <a:pt x="510" y="636"/>
                </a:lnTo>
                <a:lnTo>
                  <a:pt x="523" y="629"/>
                </a:lnTo>
                <a:lnTo>
                  <a:pt x="535" y="622"/>
                </a:lnTo>
                <a:lnTo>
                  <a:pt x="547" y="614"/>
                </a:lnTo>
                <a:lnTo>
                  <a:pt x="148" y="215"/>
                </a:lnTo>
                <a:moveTo>
                  <a:pt x="614" y="547"/>
                </a:moveTo>
                <a:lnTo>
                  <a:pt x="622" y="535"/>
                </a:lnTo>
                <a:lnTo>
                  <a:pt x="629" y="523"/>
                </a:lnTo>
                <a:lnTo>
                  <a:pt x="636" y="510"/>
                </a:lnTo>
                <a:lnTo>
                  <a:pt x="642" y="497"/>
                </a:lnTo>
                <a:lnTo>
                  <a:pt x="648" y="484"/>
                </a:lnTo>
                <a:lnTo>
                  <a:pt x="653" y="470"/>
                </a:lnTo>
                <a:lnTo>
                  <a:pt x="657" y="457"/>
                </a:lnTo>
                <a:lnTo>
                  <a:pt x="660" y="443"/>
                </a:lnTo>
                <a:lnTo>
                  <a:pt x="663" y="429"/>
                </a:lnTo>
                <a:lnTo>
                  <a:pt x="665" y="415"/>
                </a:lnTo>
                <a:lnTo>
                  <a:pt x="666" y="400"/>
                </a:lnTo>
                <a:lnTo>
                  <a:pt x="667" y="386"/>
                </a:lnTo>
                <a:lnTo>
                  <a:pt x="667" y="372"/>
                </a:lnTo>
                <a:lnTo>
                  <a:pt x="666" y="357"/>
                </a:lnTo>
                <a:lnTo>
                  <a:pt x="664" y="343"/>
                </a:lnTo>
                <a:lnTo>
                  <a:pt x="662" y="329"/>
                </a:lnTo>
                <a:lnTo>
                  <a:pt x="659" y="315"/>
                </a:lnTo>
                <a:lnTo>
                  <a:pt x="656" y="301"/>
                </a:lnTo>
                <a:lnTo>
                  <a:pt x="651" y="287"/>
                </a:lnTo>
                <a:lnTo>
                  <a:pt x="646" y="274"/>
                </a:lnTo>
                <a:lnTo>
                  <a:pt x="640" y="261"/>
                </a:lnTo>
                <a:lnTo>
                  <a:pt x="634" y="248"/>
                </a:lnTo>
                <a:lnTo>
                  <a:pt x="627" y="235"/>
                </a:lnTo>
                <a:lnTo>
                  <a:pt x="619" y="223"/>
                </a:lnTo>
                <a:lnTo>
                  <a:pt x="611" y="211"/>
                </a:lnTo>
                <a:lnTo>
                  <a:pt x="602" y="200"/>
                </a:lnTo>
                <a:lnTo>
                  <a:pt x="593" y="189"/>
                </a:lnTo>
                <a:lnTo>
                  <a:pt x="583" y="179"/>
                </a:lnTo>
                <a:lnTo>
                  <a:pt x="573" y="169"/>
                </a:lnTo>
                <a:lnTo>
                  <a:pt x="562" y="160"/>
                </a:lnTo>
                <a:lnTo>
                  <a:pt x="551" y="151"/>
                </a:lnTo>
                <a:lnTo>
                  <a:pt x="539" y="143"/>
                </a:lnTo>
                <a:lnTo>
                  <a:pt x="527" y="135"/>
                </a:lnTo>
                <a:lnTo>
                  <a:pt x="514" y="128"/>
                </a:lnTo>
                <a:lnTo>
                  <a:pt x="501" y="122"/>
                </a:lnTo>
                <a:lnTo>
                  <a:pt x="488" y="116"/>
                </a:lnTo>
                <a:lnTo>
                  <a:pt x="475" y="111"/>
                </a:lnTo>
                <a:lnTo>
                  <a:pt x="461" y="106"/>
                </a:lnTo>
                <a:lnTo>
                  <a:pt x="447" y="103"/>
                </a:lnTo>
                <a:lnTo>
                  <a:pt x="433" y="100"/>
                </a:lnTo>
                <a:lnTo>
                  <a:pt x="419" y="98"/>
                </a:lnTo>
                <a:lnTo>
                  <a:pt x="405" y="96"/>
                </a:lnTo>
                <a:lnTo>
                  <a:pt x="390" y="95"/>
                </a:lnTo>
                <a:lnTo>
                  <a:pt x="376" y="95"/>
                </a:lnTo>
                <a:lnTo>
                  <a:pt x="362" y="96"/>
                </a:lnTo>
                <a:lnTo>
                  <a:pt x="347" y="97"/>
                </a:lnTo>
                <a:lnTo>
                  <a:pt x="333" y="99"/>
                </a:lnTo>
                <a:lnTo>
                  <a:pt x="319" y="102"/>
                </a:lnTo>
                <a:lnTo>
                  <a:pt x="305" y="105"/>
                </a:lnTo>
                <a:lnTo>
                  <a:pt x="292" y="109"/>
                </a:lnTo>
                <a:lnTo>
                  <a:pt x="278" y="114"/>
                </a:lnTo>
                <a:lnTo>
                  <a:pt x="265" y="120"/>
                </a:lnTo>
                <a:lnTo>
                  <a:pt x="252" y="126"/>
                </a:lnTo>
                <a:lnTo>
                  <a:pt x="239" y="133"/>
                </a:lnTo>
                <a:lnTo>
                  <a:pt x="227" y="140"/>
                </a:lnTo>
                <a:lnTo>
                  <a:pt x="215" y="148"/>
                </a:lnTo>
                <a:lnTo>
                  <a:pt x="614" y="547"/>
                </a:lnTo>
              </a:path>
            </a:pathLst>
          </a:custGeom>
          <a:solidFill>
            <a:srgbClr val="C9211E"/>
          </a:solidFill>
          <a:ln>
            <a:solidFill>
              <a:srgbClr val="C9211E"/>
            </a:solidFill>
          </a:ln>
        </p:spPr>
        <p:style>
          <a:lnRef idx="0">
            <a:scrgbClr r="0" g="0" b="0"/>
          </a:lnRef>
          <a:fillRef idx="0">
            <a:scrgbClr r="0" g="0" b="0"/>
          </a:fillRef>
          <a:effectRef idx="0">
            <a:scrgbClr r="0" g="0" b="0"/>
          </a:effectRef>
          <a:fontRef idx="minor"/>
        </p:style>
      </p:sp>
      <p:sp>
        <p:nvSpPr>
          <p:cNvPr id="523" name="CustomShape 20"/>
          <p:cNvSpPr/>
          <p:nvPr/>
        </p:nvSpPr>
        <p:spPr>
          <a:xfrm>
            <a:off x="10149840" y="6547680"/>
            <a:ext cx="1460880" cy="27216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sp>
      <p:sp>
        <p:nvSpPr>
          <p:cNvPr id="524" name="CustomShape 21"/>
          <p:cNvSpPr/>
          <p:nvPr/>
        </p:nvSpPr>
        <p:spPr>
          <a:xfrm rot="19800">
            <a:off x="5393880" y="5706000"/>
            <a:ext cx="1140480" cy="229680"/>
          </a:xfrm>
          <a:prstGeom prst="rect">
            <a:avLst/>
          </a:prstGeom>
          <a:solidFill>
            <a:srgbClr val="FF0000">
              <a:alpha val="58000"/>
            </a:srgbClr>
          </a:solidFill>
          <a:ln w="29160">
            <a:solidFill>
              <a:srgbClr val="55308D"/>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1800" tIns="46800" rIns="91800" bIns="46800" anchor="ctr">
            <a:noAutofit/>
          </a:bodyPr>
          <a:lstStyle/>
          <a:p>
            <a:pPr algn="ctr">
              <a:lnSpc>
                <a:spcPct val="100000"/>
              </a:lnSpc>
            </a:pPr>
            <a:r>
              <a:rPr lang="en-US" sz="800" b="1" strike="noStrike" spc="-1">
                <a:solidFill>
                  <a:srgbClr val="000000"/>
                </a:solidFill>
                <a:latin typeface="Arial"/>
                <a:ea typeface="DejaVu Sans"/>
              </a:rPr>
              <a:t>Boot/Logon Script</a:t>
            </a:r>
            <a:endParaRPr lang="en-US" sz="800" b="0" strike="noStrike" spc="-1">
              <a:latin typeface="Arial"/>
            </a:endParaRPr>
          </a:p>
        </p:txBody>
      </p:sp>
      <p:sp>
        <p:nvSpPr>
          <p:cNvPr id="525" name="CustomShape 22"/>
          <p:cNvSpPr/>
          <p:nvPr/>
        </p:nvSpPr>
        <p:spPr>
          <a:xfrm>
            <a:off x="1231560" y="5419800"/>
            <a:ext cx="1131480" cy="235800"/>
          </a:xfrm>
          <a:prstGeom prst="rect">
            <a:avLst/>
          </a:prstGeom>
          <a:solidFill>
            <a:srgbClr val="FFFF00">
              <a:alpha val="58000"/>
            </a:srgbClr>
          </a:solidFill>
          <a:ln>
            <a:solidFill>
              <a:schemeClr val="tx1"/>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0000" tIns="45000" rIns="90000" bIns="45000" anchor="ctr">
            <a:noAutofit/>
          </a:bodyPr>
          <a:lstStyle/>
          <a:p>
            <a:pPr algn="ctr">
              <a:lnSpc>
                <a:spcPct val="100000"/>
              </a:lnSpc>
            </a:pPr>
            <a:r>
              <a:rPr lang="en-US" sz="800" b="1" strike="noStrike" spc="-1">
                <a:solidFill>
                  <a:srgbClr val="000000"/>
                </a:solidFill>
                <a:latin typeface="Arial"/>
                <a:ea typeface="DejaVu Sans"/>
              </a:rPr>
              <a:t>Scanning</a:t>
            </a:r>
            <a:endParaRPr lang="en-US" sz="800" b="0" strike="noStrike" spc="-1">
              <a:latin typeface="Arial"/>
            </a:endParaRPr>
          </a:p>
        </p:txBody>
      </p:sp>
      <p:sp>
        <p:nvSpPr>
          <p:cNvPr id="526" name="CustomShape 23"/>
          <p:cNvSpPr/>
          <p:nvPr/>
        </p:nvSpPr>
        <p:spPr>
          <a:xfrm>
            <a:off x="2576880" y="5419800"/>
            <a:ext cx="1140480" cy="235800"/>
          </a:xfrm>
          <a:prstGeom prst="rect">
            <a:avLst/>
          </a:prstGeom>
          <a:solidFill>
            <a:srgbClr val="FFFF00">
              <a:alpha val="58000"/>
            </a:srgbClr>
          </a:solidFill>
          <a:ln>
            <a:solidFill>
              <a:schemeClr val="tx1"/>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0000" tIns="45000" rIns="90000" bIns="45000" anchor="ctr">
            <a:noAutofit/>
          </a:bodyPr>
          <a:lstStyle/>
          <a:p>
            <a:pPr algn="ctr">
              <a:lnSpc>
                <a:spcPct val="100000"/>
              </a:lnSpc>
            </a:pPr>
            <a:r>
              <a:rPr lang="en-US" sz="800" b="1" strike="noStrike" spc="-1">
                <a:solidFill>
                  <a:srgbClr val="000000"/>
                </a:solidFill>
                <a:latin typeface="Arial"/>
                <a:ea typeface="DejaVu Sans"/>
              </a:rPr>
              <a:t>Script</a:t>
            </a:r>
            <a:endParaRPr lang="en-US" sz="800" b="0" strike="noStrike" spc="-1">
              <a:latin typeface="Arial"/>
            </a:endParaRPr>
          </a:p>
        </p:txBody>
      </p:sp>
      <p:sp>
        <p:nvSpPr>
          <p:cNvPr id="527" name="CustomShape 24"/>
          <p:cNvSpPr/>
          <p:nvPr/>
        </p:nvSpPr>
        <p:spPr>
          <a:xfrm>
            <a:off x="4076640" y="5419800"/>
            <a:ext cx="1093680" cy="235800"/>
          </a:xfrm>
          <a:prstGeom prst="rect">
            <a:avLst/>
          </a:prstGeom>
          <a:solidFill>
            <a:srgbClr val="FF0000">
              <a:alpha val="58000"/>
            </a:srgbClr>
          </a:solidFill>
          <a:ln w="29160">
            <a:solidFill>
              <a:srgbClr val="55308D"/>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1800" tIns="46800" rIns="91800" bIns="46800" anchor="ctr">
            <a:noAutofit/>
          </a:bodyPr>
          <a:lstStyle/>
          <a:p>
            <a:pPr algn="ctr">
              <a:lnSpc>
                <a:spcPct val="100000"/>
              </a:lnSpc>
            </a:pPr>
            <a:r>
              <a:rPr lang="en-US" sz="800" b="1" strike="noStrike" spc="-1">
                <a:solidFill>
                  <a:srgbClr val="000000"/>
                </a:solidFill>
                <a:latin typeface="Arial"/>
                <a:ea typeface="DejaVu Sans"/>
              </a:rPr>
              <a:t>Drive-by-Download</a:t>
            </a:r>
            <a:endParaRPr lang="en-US" sz="800" b="0" strike="noStrike" spc="-1">
              <a:latin typeface="Arial"/>
            </a:endParaRPr>
          </a:p>
        </p:txBody>
      </p:sp>
      <p:sp>
        <p:nvSpPr>
          <p:cNvPr id="528" name="CustomShape 25"/>
          <p:cNvSpPr/>
          <p:nvPr/>
        </p:nvSpPr>
        <p:spPr>
          <a:xfrm>
            <a:off x="5395320" y="5419800"/>
            <a:ext cx="1140480" cy="235800"/>
          </a:xfrm>
          <a:prstGeom prst="rect">
            <a:avLst/>
          </a:prstGeom>
          <a:solidFill>
            <a:srgbClr val="FF0000">
              <a:alpha val="58000"/>
            </a:srgbClr>
          </a:solidFill>
          <a:ln w="29160">
            <a:solidFill>
              <a:srgbClr val="55308D"/>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1800" tIns="46800" rIns="91800" bIns="46800" anchor="ctr">
            <a:noAutofit/>
          </a:bodyPr>
          <a:lstStyle/>
          <a:p>
            <a:pPr algn="ctr">
              <a:lnSpc>
                <a:spcPct val="100000"/>
              </a:lnSpc>
            </a:pPr>
            <a:r>
              <a:rPr lang="en-US" sz="800" b="1" strike="noStrike" spc="-1">
                <a:solidFill>
                  <a:srgbClr val="000000"/>
                </a:solidFill>
                <a:latin typeface="Arial"/>
                <a:ea typeface="DejaVu Sans"/>
              </a:rPr>
              <a:t>Malware</a:t>
            </a:r>
            <a:endParaRPr lang="en-US" sz="800" b="0" strike="noStrike" spc="-1">
              <a:latin typeface="Arial"/>
            </a:endParaRPr>
          </a:p>
        </p:txBody>
      </p:sp>
      <p:sp>
        <p:nvSpPr>
          <p:cNvPr id="529" name="CustomShape 26"/>
          <p:cNvSpPr/>
          <p:nvPr/>
        </p:nvSpPr>
        <p:spPr>
          <a:xfrm>
            <a:off x="8303400" y="5419800"/>
            <a:ext cx="1077120" cy="235800"/>
          </a:xfrm>
          <a:prstGeom prst="rect">
            <a:avLst/>
          </a:prstGeom>
          <a:solidFill>
            <a:srgbClr val="FF0000">
              <a:alpha val="58000"/>
            </a:srgbClr>
          </a:solidFill>
          <a:ln w="29160">
            <a:solidFill>
              <a:srgbClr val="800080"/>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1800" tIns="46800" rIns="91800" bIns="46800" anchor="ctr">
            <a:noAutofit/>
          </a:bodyPr>
          <a:lstStyle/>
          <a:p>
            <a:pPr algn="ctr">
              <a:lnSpc>
                <a:spcPct val="100000"/>
              </a:lnSpc>
            </a:pPr>
            <a:r>
              <a:rPr lang="en-US" sz="800" b="1" strike="noStrike" spc="-1">
                <a:solidFill>
                  <a:srgbClr val="000000"/>
                </a:solidFill>
                <a:latin typeface="Arial"/>
                <a:ea typeface="DejaVu Sans"/>
              </a:rPr>
              <a:t>Beaconing</a:t>
            </a:r>
            <a:endParaRPr lang="en-US" sz="800" b="0" strike="noStrike" spc="-1">
              <a:latin typeface="Arial"/>
            </a:endParaRPr>
          </a:p>
        </p:txBody>
      </p:sp>
      <p:sp>
        <p:nvSpPr>
          <p:cNvPr id="530" name="CustomShape 27"/>
          <p:cNvSpPr/>
          <p:nvPr/>
        </p:nvSpPr>
        <p:spPr>
          <a:xfrm>
            <a:off x="6858720" y="5419800"/>
            <a:ext cx="1077120" cy="235800"/>
          </a:xfrm>
          <a:prstGeom prst="rect">
            <a:avLst/>
          </a:prstGeom>
          <a:solidFill>
            <a:srgbClr val="FF0000">
              <a:alpha val="58000"/>
            </a:srgbClr>
          </a:solidFill>
          <a:ln w="29160">
            <a:solidFill>
              <a:srgbClr val="800080"/>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1800" tIns="46800" rIns="91800" bIns="46800" anchor="ctr">
            <a:noAutofit/>
          </a:bodyPr>
          <a:lstStyle/>
          <a:p>
            <a:pPr algn="ctr">
              <a:lnSpc>
                <a:spcPct val="100000"/>
              </a:lnSpc>
            </a:pPr>
            <a:r>
              <a:rPr lang="en-US" sz="800" b="1" strike="noStrike" spc="-1">
                <a:solidFill>
                  <a:srgbClr val="000000"/>
                </a:solidFill>
                <a:latin typeface="Arial"/>
                <a:ea typeface="DejaVu Sans"/>
              </a:rPr>
              <a:t>Beaconer</a:t>
            </a:r>
            <a:endParaRPr lang="en-US" sz="800" b="0" strike="noStrike" spc="-1">
              <a:latin typeface="Arial"/>
            </a:endParaRPr>
          </a:p>
        </p:txBody>
      </p:sp>
      <p:sp>
        <p:nvSpPr>
          <p:cNvPr id="531" name="CustomShape 28"/>
          <p:cNvSpPr/>
          <p:nvPr/>
        </p:nvSpPr>
        <p:spPr>
          <a:xfrm>
            <a:off x="6858720" y="5703120"/>
            <a:ext cx="1077120" cy="235800"/>
          </a:xfrm>
          <a:prstGeom prst="rect">
            <a:avLst/>
          </a:prstGeom>
          <a:solidFill>
            <a:srgbClr val="FF0000">
              <a:alpha val="58000"/>
            </a:srgbClr>
          </a:solidFill>
          <a:ln w="29160">
            <a:solidFill>
              <a:srgbClr val="800080"/>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1800" tIns="46800" rIns="91800" bIns="46800" anchor="ctr">
            <a:noAutofit/>
          </a:bodyPr>
          <a:lstStyle/>
          <a:p>
            <a:pPr algn="ctr">
              <a:lnSpc>
                <a:spcPct val="100000"/>
              </a:lnSpc>
            </a:pPr>
            <a:r>
              <a:rPr lang="en-US" sz="800" b="1" strike="noStrike" spc="-1">
                <a:solidFill>
                  <a:srgbClr val="000000"/>
                </a:solidFill>
                <a:latin typeface="Arial"/>
                <a:ea typeface="DejaVu Sans"/>
              </a:rPr>
              <a:t>Scheduler</a:t>
            </a:r>
            <a:endParaRPr lang="en-US" sz="800" b="0" strike="noStrike" spc="-1">
              <a:latin typeface="Arial"/>
            </a:endParaRPr>
          </a:p>
        </p:txBody>
      </p:sp>
      <p:sp>
        <p:nvSpPr>
          <p:cNvPr id="532" name="CustomShape 29"/>
          <p:cNvSpPr/>
          <p:nvPr/>
        </p:nvSpPr>
        <p:spPr>
          <a:xfrm>
            <a:off x="6858720" y="5976000"/>
            <a:ext cx="1077120" cy="235800"/>
          </a:xfrm>
          <a:prstGeom prst="rect">
            <a:avLst/>
          </a:prstGeom>
          <a:solidFill>
            <a:srgbClr val="FF0000">
              <a:alpha val="58000"/>
            </a:srgbClr>
          </a:solidFill>
          <a:ln w="29160">
            <a:solidFill>
              <a:srgbClr val="800080"/>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1800" tIns="46800" rIns="91800" bIns="46800" anchor="ctr">
            <a:noAutofit/>
          </a:bodyPr>
          <a:lstStyle/>
          <a:p>
            <a:pPr algn="ctr">
              <a:lnSpc>
                <a:spcPct val="100000"/>
              </a:lnSpc>
            </a:pPr>
            <a:r>
              <a:rPr lang="en-US" sz="800" b="1" strike="noStrike" spc="-1">
                <a:solidFill>
                  <a:srgbClr val="000000"/>
                </a:solidFill>
                <a:latin typeface="Arial"/>
                <a:ea typeface="DejaVu Sans"/>
              </a:rPr>
              <a:t>Process Injection</a:t>
            </a:r>
            <a:endParaRPr lang="en-US" sz="800" b="0" strike="noStrike" spc="-1">
              <a:latin typeface="Arial"/>
            </a:endParaRPr>
          </a:p>
        </p:txBody>
      </p:sp>
      <p:sp>
        <p:nvSpPr>
          <p:cNvPr id="533" name="CustomShape 30"/>
          <p:cNvSpPr/>
          <p:nvPr/>
        </p:nvSpPr>
        <p:spPr>
          <a:xfrm>
            <a:off x="8303400" y="5703120"/>
            <a:ext cx="1077120" cy="235800"/>
          </a:xfrm>
          <a:prstGeom prst="rect">
            <a:avLst/>
          </a:prstGeom>
          <a:solidFill>
            <a:srgbClr val="FF0000">
              <a:alpha val="58000"/>
            </a:srgbClr>
          </a:solidFill>
          <a:ln w="29160">
            <a:solidFill>
              <a:srgbClr val="800080"/>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1800" tIns="46800" rIns="91800" bIns="46800" anchor="ctr">
            <a:noAutofit/>
          </a:bodyPr>
          <a:lstStyle/>
          <a:p>
            <a:pPr algn="ctr">
              <a:lnSpc>
                <a:spcPct val="100000"/>
              </a:lnSpc>
            </a:pPr>
            <a:r>
              <a:rPr lang="en-US" sz="800" b="1" strike="noStrike" spc="-1">
                <a:solidFill>
                  <a:srgbClr val="000000"/>
                </a:solidFill>
                <a:latin typeface="Arial"/>
                <a:ea typeface="DejaVu Sans"/>
              </a:rPr>
              <a:t>Lateral Movement</a:t>
            </a:r>
            <a:endParaRPr lang="en-US" sz="800" b="0" strike="noStrike" spc="-1">
              <a:latin typeface="Arial"/>
            </a:endParaRPr>
          </a:p>
        </p:txBody>
      </p:sp>
      <p:sp>
        <p:nvSpPr>
          <p:cNvPr id="534" name="CustomShape 31"/>
          <p:cNvSpPr/>
          <p:nvPr/>
        </p:nvSpPr>
        <p:spPr>
          <a:xfrm>
            <a:off x="9675000" y="5419800"/>
            <a:ext cx="1077120" cy="235800"/>
          </a:xfrm>
          <a:prstGeom prst="rect">
            <a:avLst/>
          </a:prstGeom>
          <a:solidFill>
            <a:srgbClr val="FF0000">
              <a:alpha val="58000"/>
            </a:srgbClr>
          </a:solidFill>
          <a:ln w="29160">
            <a:solidFill>
              <a:srgbClr val="800080"/>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1800" tIns="46800" rIns="91800" bIns="46800" anchor="ctr">
            <a:noAutofit/>
          </a:bodyPr>
          <a:lstStyle/>
          <a:p>
            <a:pPr algn="ctr">
              <a:lnSpc>
                <a:spcPct val="100000"/>
              </a:lnSpc>
            </a:pPr>
            <a:r>
              <a:rPr lang="en-US" sz="800" b="1" strike="noStrike" spc="-1">
                <a:solidFill>
                  <a:srgbClr val="000000"/>
                </a:solidFill>
                <a:latin typeface="Arial"/>
                <a:ea typeface="DejaVu Sans"/>
              </a:rPr>
              <a:t>Data Exfil</a:t>
            </a:r>
            <a:endParaRPr lang="en-US" sz="800" b="0" strike="noStrike" spc="-1">
              <a:latin typeface="Arial"/>
            </a:endParaRPr>
          </a:p>
        </p:txBody>
      </p:sp>
      <p:sp>
        <p:nvSpPr>
          <p:cNvPr id="535" name="Line 32"/>
          <p:cNvSpPr/>
          <p:nvPr/>
        </p:nvSpPr>
        <p:spPr>
          <a:xfrm>
            <a:off x="151920" y="3990240"/>
            <a:ext cx="806400" cy="0"/>
          </a:xfrm>
          <a:prstGeom prst="line">
            <a:avLst/>
          </a:prstGeom>
          <a:ln w="29160" cap="rnd">
            <a:solidFill>
              <a:srgbClr val="800080"/>
            </a:solidFill>
            <a:custDash>
              <a:ds d="300000" sp="143000"/>
              <a:ds d="300000" sp="143000"/>
              <a:ds d="300000" sp="143000"/>
              <a:ds d="49000" sp="143000"/>
              <a:ds d="49000" sp="143000"/>
            </a:custDash>
            <a:round/>
            <a:headEnd type="oval" w="lg" len="sm"/>
            <a:tailEnd type="triangle" w="med" len="med"/>
          </a:ln>
        </p:spPr>
        <p:style>
          <a:lnRef idx="0">
            <a:scrgbClr r="0" g="0" b="0"/>
          </a:lnRef>
          <a:fillRef idx="0">
            <a:scrgbClr r="0" g="0" b="0"/>
          </a:fillRef>
          <a:effectRef idx="0">
            <a:scrgbClr r="0" g="0" b="0"/>
          </a:effectRef>
          <a:fontRef idx="minor"/>
        </p:style>
      </p:sp>
      <p:sp>
        <p:nvSpPr>
          <p:cNvPr id="536" name="Line 33"/>
          <p:cNvSpPr/>
          <p:nvPr/>
        </p:nvSpPr>
        <p:spPr>
          <a:xfrm flipH="1" flipV="1">
            <a:off x="2651760" y="1371600"/>
            <a:ext cx="2541600" cy="731520"/>
          </a:xfrm>
          <a:prstGeom prst="line">
            <a:avLst/>
          </a:prstGeom>
          <a:ln w="29160" cap="rnd">
            <a:solidFill>
              <a:srgbClr val="2A6099"/>
            </a:solidFill>
            <a:prstDash val="sysDashDotDot"/>
            <a:round/>
            <a:headEnd type="oval" w="lg" len="sm"/>
            <a:tailEnd type="triangle" w="med" len="med"/>
          </a:ln>
        </p:spPr>
        <p:style>
          <a:lnRef idx="0">
            <a:scrgbClr r="0" g="0" b="0"/>
          </a:lnRef>
          <a:fillRef idx="0">
            <a:scrgbClr r="0" g="0" b="0"/>
          </a:fillRef>
          <a:effectRef idx="0">
            <a:scrgbClr r="0" g="0" b="0"/>
          </a:effectRef>
          <a:fontRef idx="minor"/>
        </p:style>
      </p:sp>
      <p:pic>
        <p:nvPicPr>
          <p:cNvPr id="537" name="Picture 536"/>
          <p:cNvPicPr/>
          <p:nvPr/>
        </p:nvPicPr>
        <p:blipFill>
          <a:blip r:embed="rId5"/>
          <a:stretch/>
        </p:blipFill>
        <p:spPr>
          <a:xfrm>
            <a:off x="1554480" y="3191400"/>
            <a:ext cx="4754160" cy="2747520"/>
          </a:xfrm>
          <a:prstGeom prst="rect">
            <a:avLst/>
          </a:prstGeom>
          <a:ln w="29160">
            <a:solidFill>
              <a:srgbClr val="FF0000"/>
            </a:solidFill>
            <a:round/>
          </a:ln>
        </p:spPr>
      </p:pic>
      <p:pic>
        <p:nvPicPr>
          <p:cNvPr id="538" name="Picture 537"/>
          <p:cNvPicPr/>
          <p:nvPr/>
        </p:nvPicPr>
        <p:blipFill>
          <a:blip r:embed="rId6"/>
          <a:stretch/>
        </p:blipFill>
        <p:spPr>
          <a:xfrm>
            <a:off x="3108960" y="2560680"/>
            <a:ext cx="3645720" cy="1645200"/>
          </a:xfrm>
          <a:prstGeom prst="rect">
            <a:avLst/>
          </a:prstGeom>
          <a:ln w="29160">
            <a:solidFill>
              <a:srgbClr val="FF0000"/>
            </a:solidFill>
            <a:round/>
          </a:ln>
        </p:spPr>
      </p:pic>
      <p:pic>
        <p:nvPicPr>
          <p:cNvPr id="539" name="Picture 538"/>
          <p:cNvPicPr/>
          <p:nvPr/>
        </p:nvPicPr>
        <p:blipFill>
          <a:blip r:embed="rId7"/>
          <a:srcRect l="10108" t="10664" r="10936" b="10664"/>
          <a:stretch/>
        </p:blipFill>
        <p:spPr>
          <a:xfrm>
            <a:off x="9875520" y="3569400"/>
            <a:ext cx="910440" cy="819000"/>
          </a:xfrm>
          <a:prstGeom prst="rect">
            <a:avLst/>
          </a:prstGeom>
          <a:ln>
            <a:noFill/>
          </a:ln>
        </p:spPr>
      </p:pic>
      <p:pic>
        <p:nvPicPr>
          <p:cNvPr id="540" name="Picture 539"/>
          <p:cNvPicPr/>
          <p:nvPr/>
        </p:nvPicPr>
        <p:blipFill>
          <a:blip r:embed="rId4"/>
          <a:srcRect l="12082" t="19554" r="19020" b="18215"/>
          <a:stretch/>
        </p:blipFill>
        <p:spPr>
          <a:xfrm>
            <a:off x="8686800" y="3569760"/>
            <a:ext cx="1010520" cy="910080"/>
          </a:xfrm>
          <a:prstGeom prst="rect">
            <a:avLst/>
          </a:prstGeom>
          <a:ln>
            <a:noFill/>
          </a:ln>
        </p:spPr>
      </p:pic>
      <p:sp>
        <p:nvSpPr>
          <p:cNvPr id="541" name="CustomShape 34"/>
          <p:cNvSpPr/>
          <p:nvPr/>
        </p:nvSpPr>
        <p:spPr>
          <a:xfrm>
            <a:off x="1188720" y="0"/>
            <a:ext cx="2648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Arial"/>
                <a:ea typeface="DejaVu Sans"/>
              </a:rPr>
              <a:t>As of: 20191004:0800</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 name="Picture 541"/>
          <p:cNvPicPr/>
          <p:nvPr/>
        </p:nvPicPr>
        <p:blipFill>
          <a:blip r:embed="rId2"/>
          <a:stretch/>
        </p:blipFill>
        <p:spPr>
          <a:xfrm>
            <a:off x="1129680" y="878400"/>
            <a:ext cx="6507360" cy="3828240"/>
          </a:xfrm>
          <a:prstGeom prst="rect">
            <a:avLst/>
          </a:prstGeom>
          <a:ln>
            <a:noFill/>
          </a:ln>
        </p:spPr>
      </p:pic>
      <p:sp>
        <p:nvSpPr>
          <p:cNvPr id="543" name="CustomShape 1"/>
          <p:cNvSpPr/>
          <p:nvPr/>
        </p:nvSpPr>
        <p:spPr>
          <a:xfrm>
            <a:off x="1582920" y="227160"/>
            <a:ext cx="9019080" cy="53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3600" b="1" strike="noStrike" spc="-1">
                <a:solidFill>
                  <a:srgbClr val="000000"/>
                </a:solidFill>
                <a:latin typeface="Arial"/>
                <a:ea typeface="DejaVu Sans"/>
              </a:rPr>
              <a:t>SITREP</a:t>
            </a:r>
            <a:endParaRPr lang="en-US" sz="3600" b="0" strike="noStrike" spc="-1">
              <a:latin typeface="Arial"/>
            </a:endParaRPr>
          </a:p>
        </p:txBody>
      </p:sp>
      <p:sp>
        <p:nvSpPr>
          <p:cNvPr id="544" name="CustomShape 2"/>
          <p:cNvSpPr/>
          <p:nvPr/>
        </p:nvSpPr>
        <p:spPr>
          <a:xfrm>
            <a:off x="7673040" y="954720"/>
            <a:ext cx="3800880" cy="313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1" strike="noStrike" spc="-1">
                <a:solidFill>
                  <a:srgbClr val="000000"/>
                </a:solidFill>
                <a:latin typeface="Arial"/>
                <a:ea typeface="DejaVu Sans"/>
              </a:rPr>
              <a:t>Intel</a:t>
            </a:r>
            <a:endParaRPr lang="en-US" sz="1000" b="0" strike="noStrike" spc="-1">
              <a:latin typeface="Arial"/>
            </a:endParaRPr>
          </a:p>
          <a:p>
            <a:pPr marL="216000" indent="-211680">
              <a:lnSpc>
                <a:spcPct val="100000"/>
              </a:lnSpc>
              <a:buClr>
                <a:srgbClr val="000000"/>
              </a:buClr>
              <a:buSzPct val="55000"/>
              <a:buFont typeface="Wingdings" charset="2"/>
              <a:buChar char=""/>
            </a:pPr>
            <a:r>
              <a:rPr lang="en-US" sz="1000" b="0" strike="noStrike" spc="-1">
                <a:solidFill>
                  <a:srgbClr val="000000"/>
                </a:solidFill>
                <a:latin typeface="Arial"/>
                <a:ea typeface="DejaVu Sans"/>
              </a:rPr>
              <a:t>20191003:1030 – PowerShell script discovered on DC01.</a:t>
            </a:r>
            <a:endParaRPr lang="en-US" sz="1000" b="0" strike="noStrike" spc="-1">
              <a:latin typeface="Arial"/>
            </a:endParaRPr>
          </a:p>
          <a:p>
            <a:pPr>
              <a:lnSpc>
                <a:spcPct val="100000"/>
              </a:lnSpc>
            </a:pPr>
            <a:endParaRPr lang="en-US" sz="1000" b="0" strike="noStrike" spc="-1">
              <a:latin typeface="Arial"/>
            </a:endParaRPr>
          </a:p>
          <a:p>
            <a:pPr>
              <a:lnSpc>
                <a:spcPct val="100000"/>
              </a:lnSpc>
            </a:pPr>
            <a:r>
              <a:rPr lang="en-US" sz="1000" b="1" strike="noStrike" spc="-1">
                <a:solidFill>
                  <a:srgbClr val="000000"/>
                </a:solidFill>
                <a:latin typeface="Arial"/>
                <a:ea typeface="DejaVu Sans"/>
              </a:rPr>
              <a:t>Evidence </a:t>
            </a:r>
            <a:endParaRPr lang="en-US" sz="1000" b="0" strike="noStrike" spc="-1">
              <a:latin typeface="Arial"/>
            </a:endParaRPr>
          </a:p>
          <a:p>
            <a:pPr marL="171360" indent="-164520">
              <a:lnSpc>
                <a:spcPct val="100000"/>
              </a:lnSpc>
              <a:buClr>
                <a:srgbClr val="000000"/>
              </a:buClr>
              <a:buSzPct val="55000"/>
              <a:buFont typeface="Wingdings" charset="2"/>
              <a:buChar char=""/>
            </a:pPr>
            <a:r>
              <a:rPr lang="en-US" sz="1000" b="0" strike="noStrike" spc="-1">
                <a:solidFill>
                  <a:srgbClr val="000000"/>
                </a:solidFill>
                <a:latin typeface="Arial"/>
                <a:ea typeface="DejaVu Sans"/>
              </a:rPr>
              <a:t>Domain Admin – Juliet Sierra created PowerShell script, payload unknown.</a:t>
            </a:r>
            <a:endParaRPr lang="en-US" sz="1000" b="0" strike="noStrike" spc="-1">
              <a:latin typeface="Arial"/>
            </a:endParaRPr>
          </a:p>
          <a:p>
            <a:pPr marL="171360" indent="-164520">
              <a:lnSpc>
                <a:spcPct val="100000"/>
              </a:lnSpc>
              <a:buClr>
                <a:srgbClr val="000000"/>
              </a:buClr>
              <a:buSzPct val="55000"/>
              <a:buFont typeface="Wingdings" charset="2"/>
              <a:buChar char=""/>
            </a:pPr>
            <a:r>
              <a:rPr lang="en-US" sz="1000" b="0" strike="noStrike" spc="-1">
                <a:solidFill>
                  <a:srgbClr val="000000"/>
                </a:solidFill>
                <a:latin typeface="Arial"/>
                <a:ea typeface="DejaVu Sans"/>
              </a:rPr>
              <a:t>PowerShell identified using header consistent with PowerShell Empire.</a:t>
            </a:r>
            <a:endParaRPr lang="en-US" sz="1000" b="0" strike="noStrike" spc="-1">
              <a:latin typeface="Arial"/>
            </a:endParaRPr>
          </a:p>
          <a:p>
            <a:pPr>
              <a:lnSpc>
                <a:spcPct val="100000"/>
              </a:lnSpc>
            </a:pPr>
            <a:endParaRPr lang="en-US" sz="1000" b="0" strike="noStrike" spc="-1">
              <a:latin typeface="Arial"/>
            </a:endParaRPr>
          </a:p>
          <a:p>
            <a:pPr>
              <a:lnSpc>
                <a:spcPct val="100000"/>
              </a:lnSpc>
            </a:pPr>
            <a:r>
              <a:rPr lang="en-US" sz="1000" b="1" strike="noStrike" spc="-1">
                <a:solidFill>
                  <a:srgbClr val="000000"/>
                </a:solidFill>
                <a:latin typeface="Arial"/>
                <a:ea typeface="DejaVu Sans"/>
              </a:rPr>
              <a:t>Adversary MLCOA:</a:t>
            </a:r>
            <a:endParaRPr lang="en-US" sz="1000" b="0" strike="noStrike" spc="-1">
              <a:latin typeface="Arial"/>
            </a:endParaRPr>
          </a:p>
          <a:p>
            <a:pPr marL="171360" indent="-164520">
              <a:lnSpc>
                <a:spcPct val="100000"/>
              </a:lnSpc>
              <a:buClr>
                <a:srgbClr val="000000"/>
              </a:buClr>
              <a:buSzPct val="55000"/>
              <a:buFont typeface="Wingdings" charset="2"/>
              <a:buChar char=""/>
            </a:pPr>
            <a:r>
              <a:rPr lang="en-US" sz="1000" b="0" strike="noStrike" spc="-1">
                <a:solidFill>
                  <a:srgbClr val="000000"/>
                </a:solidFill>
                <a:latin typeface="Arial"/>
                <a:ea typeface="DejaVu Sans"/>
              </a:rPr>
              <a:t>Data Exfiltration &amp; Website Defacement (Hacktonians)</a:t>
            </a:r>
            <a:endParaRPr lang="en-US" sz="1000" b="0" strike="noStrike" spc="-1">
              <a:latin typeface="Arial"/>
            </a:endParaRPr>
          </a:p>
          <a:p>
            <a:pPr>
              <a:lnSpc>
                <a:spcPct val="100000"/>
              </a:lnSpc>
            </a:pPr>
            <a:endParaRPr lang="en-US" sz="1000" b="0" strike="noStrike" spc="-1">
              <a:latin typeface="Arial"/>
            </a:endParaRPr>
          </a:p>
          <a:p>
            <a:pPr>
              <a:lnSpc>
                <a:spcPct val="100000"/>
              </a:lnSpc>
            </a:pPr>
            <a:r>
              <a:rPr lang="en-US" sz="1000" b="1" strike="noStrike" spc="-1">
                <a:solidFill>
                  <a:srgbClr val="000000"/>
                </a:solidFill>
                <a:latin typeface="Arial"/>
                <a:ea typeface="DejaVu Sans"/>
              </a:rPr>
              <a:t>Line of Effort:</a:t>
            </a:r>
            <a:endParaRPr lang="en-US" sz="1000" b="0" strike="noStrike" spc="-1">
              <a:latin typeface="Arial"/>
            </a:endParaRPr>
          </a:p>
          <a:p>
            <a:pPr marL="171360" indent="-164520">
              <a:lnSpc>
                <a:spcPct val="100000"/>
              </a:lnSpc>
              <a:buClr>
                <a:srgbClr val="000000"/>
              </a:buClr>
              <a:buSzPct val="55000"/>
              <a:buFont typeface="Wingdings" charset="2"/>
              <a:buChar char=""/>
            </a:pPr>
            <a:r>
              <a:rPr lang="en-US" sz="1000" b="0" strike="noStrike" spc="-1">
                <a:solidFill>
                  <a:srgbClr val="000000"/>
                </a:solidFill>
                <a:latin typeface="Arial"/>
                <a:ea typeface="DejaVu Sans"/>
              </a:rPr>
              <a:t>Review/Search Polandia’s web interface for vulnerabilities.</a:t>
            </a:r>
            <a:endParaRPr lang="en-US" sz="1000" b="0" strike="noStrike" spc="-1">
              <a:latin typeface="Arial"/>
            </a:endParaRPr>
          </a:p>
          <a:p>
            <a:pPr marL="171360" indent="-164520">
              <a:lnSpc>
                <a:spcPct val="100000"/>
              </a:lnSpc>
              <a:buClr>
                <a:srgbClr val="000000"/>
              </a:buClr>
              <a:buSzPct val="55000"/>
              <a:buFont typeface="Wingdings" charset="2"/>
              <a:buChar char=""/>
            </a:pPr>
            <a:r>
              <a:rPr lang="en-US" sz="1000" b="0" strike="noStrike" spc="-1">
                <a:solidFill>
                  <a:srgbClr val="000000"/>
                </a:solidFill>
                <a:latin typeface="Arial"/>
                <a:ea typeface="DejaVu Sans"/>
              </a:rPr>
              <a:t>Review/Search use of 7zip, RAR, ZIP, zlib to compress files prior to exfiltration.</a:t>
            </a:r>
            <a:endParaRPr lang="en-US" sz="1000" b="0" strike="noStrike" spc="-1">
              <a:latin typeface="Arial"/>
            </a:endParaRPr>
          </a:p>
          <a:p>
            <a:pPr>
              <a:lnSpc>
                <a:spcPct val="100000"/>
              </a:lnSpc>
            </a:pPr>
            <a:endParaRPr lang="en-US" sz="1000" b="0" strike="noStrike" spc="-1">
              <a:latin typeface="Arial"/>
            </a:endParaRPr>
          </a:p>
          <a:p>
            <a:pPr>
              <a:lnSpc>
                <a:spcPct val="100000"/>
              </a:lnSpc>
            </a:pPr>
            <a:endParaRPr lang="en-US" sz="1000" b="0" strike="noStrike" spc="-1">
              <a:latin typeface="Arial"/>
            </a:endParaRPr>
          </a:p>
          <a:p>
            <a:pPr>
              <a:lnSpc>
                <a:spcPct val="100000"/>
              </a:lnSpc>
            </a:pPr>
            <a:endParaRPr lang="en-US" sz="1000" b="0" strike="noStrike" spc="-1">
              <a:latin typeface="Arial"/>
            </a:endParaRPr>
          </a:p>
          <a:p>
            <a:pPr>
              <a:lnSpc>
                <a:spcPct val="100000"/>
              </a:lnSpc>
            </a:pPr>
            <a:endParaRPr lang="en-US" sz="1000" b="0" strike="noStrike" spc="-1">
              <a:latin typeface="Arial"/>
            </a:endParaRPr>
          </a:p>
        </p:txBody>
      </p:sp>
      <p:sp>
        <p:nvSpPr>
          <p:cNvPr id="545" name="CustomShape 3"/>
          <p:cNvSpPr/>
          <p:nvPr/>
        </p:nvSpPr>
        <p:spPr>
          <a:xfrm>
            <a:off x="1005840" y="4709520"/>
            <a:ext cx="1710000" cy="619920"/>
          </a:xfrm>
          <a:custGeom>
            <a:avLst/>
            <a:gdLst/>
            <a:ahLst/>
            <a:cxnLst/>
            <a:rect l="l" t="t" r="r" b="b"/>
            <a:pathLst>
              <a:path w="4769" h="1741">
                <a:moveTo>
                  <a:pt x="0" y="0"/>
                </a:moveTo>
                <a:lnTo>
                  <a:pt x="3687" y="0"/>
                </a:lnTo>
                <a:lnTo>
                  <a:pt x="4768" y="870"/>
                </a:lnTo>
                <a:lnTo>
                  <a:pt x="3687" y="1740"/>
                </a:lnTo>
                <a:lnTo>
                  <a:pt x="0" y="1740"/>
                </a:lnTo>
                <a:lnTo>
                  <a:pt x="1081" y="870"/>
                </a:lnTo>
                <a:lnTo>
                  <a:pt x="0" y="0"/>
                </a:lnTo>
              </a:path>
            </a:pathLst>
          </a:custGeom>
          <a:solidFill>
            <a:srgbClr val="E8F2A1"/>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200" b="0" strike="noStrike" spc="-1">
                <a:solidFill>
                  <a:srgbClr val="FFFFFF"/>
                </a:solidFill>
                <a:latin typeface="Arial"/>
                <a:ea typeface="DejaVu Sans"/>
              </a:rPr>
              <a:t>       </a:t>
            </a:r>
            <a:r>
              <a:rPr lang="en-US" sz="1200" b="0" strike="noStrike" spc="-1">
                <a:solidFill>
                  <a:srgbClr val="000000"/>
                </a:solidFill>
                <a:latin typeface="Arial"/>
                <a:ea typeface="DejaVu Sans"/>
              </a:rPr>
              <a:t>Reconnaissance</a:t>
            </a:r>
            <a:endParaRPr lang="en-US" sz="1200" b="0" strike="noStrike" spc="-1">
              <a:latin typeface="Arial"/>
            </a:endParaRPr>
          </a:p>
        </p:txBody>
      </p:sp>
      <p:sp>
        <p:nvSpPr>
          <p:cNvPr id="546" name="CustomShape 4"/>
          <p:cNvSpPr/>
          <p:nvPr/>
        </p:nvSpPr>
        <p:spPr>
          <a:xfrm>
            <a:off x="2411640" y="4709520"/>
            <a:ext cx="1710720" cy="619920"/>
          </a:xfrm>
          <a:custGeom>
            <a:avLst/>
            <a:gdLst/>
            <a:ahLst/>
            <a:cxnLst/>
            <a:rect l="l" t="t" r="r" b="b"/>
            <a:pathLst>
              <a:path w="4771" h="1741">
                <a:moveTo>
                  <a:pt x="0" y="0"/>
                </a:moveTo>
                <a:lnTo>
                  <a:pt x="3690" y="0"/>
                </a:lnTo>
                <a:lnTo>
                  <a:pt x="4770" y="870"/>
                </a:lnTo>
                <a:lnTo>
                  <a:pt x="3690" y="1740"/>
                </a:lnTo>
                <a:lnTo>
                  <a:pt x="0" y="1740"/>
                </a:lnTo>
                <a:lnTo>
                  <a:pt x="1079" y="870"/>
                </a:lnTo>
                <a:lnTo>
                  <a:pt x="0" y="0"/>
                </a:lnTo>
              </a:path>
            </a:pathLst>
          </a:custGeom>
          <a:solidFill>
            <a:srgbClr val="00A933"/>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200" b="0" strike="noStrike" spc="-1">
                <a:solidFill>
                  <a:srgbClr val="FFFFFF"/>
                </a:solidFill>
                <a:latin typeface="Arial"/>
                <a:ea typeface="DejaVu Sans"/>
              </a:rPr>
              <a:t>      Weaponization</a:t>
            </a:r>
            <a:endParaRPr lang="en-US" sz="1200" b="0" strike="noStrike" spc="-1">
              <a:latin typeface="Arial"/>
            </a:endParaRPr>
          </a:p>
        </p:txBody>
      </p:sp>
      <p:sp>
        <p:nvSpPr>
          <p:cNvPr id="547" name="CustomShape 5"/>
          <p:cNvSpPr/>
          <p:nvPr/>
        </p:nvSpPr>
        <p:spPr>
          <a:xfrm>
            <a:off x="3817800" y="4709520"/>
            <a:ext cx="1710000" cy="619920"/>
          </a:xfrm>
          <a:custGeom>
            <a:avLst/>
            <a:gdLst/>
            <a:ahLst/>
            <a:cxnLst/>
            <a:rect l="l" t="t" r="r" b="b"/>
            <a:pathLst>
              <a:path w="4769" h="1741">
                <a:moveTo>
                  <a:pt x="0" y="0"/>
                </a:moveTo>
                <a:lnTo>
                  <a:pt x="3687" y="0"/>
                </a:lnTo>
                <a:lnTo>
                  <a:pt x="4768" y="870"/>
                </a:lnTo>
                <a:lnTo>
                  <a:pt x="3687" y="1740"/>
                </a:lnTo>
                <a:lnTo>
                  <a:pt x="0" y="1740"/>
                </a:lnTo>
                <a:lnTo>
                  <a:pt x="1081" y="870"/>
                </a:lnTo>
                <a:lnTo>
                  <a:pt x="0" y="0"/>
                </a:lnTo>
              </a:path>
            </a:pathLst>
          </a:custGeom>
          <a:solidFill>
            <a:srgbClr val="81ACA6"/>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200" b="0" strike="noStrike" spc="-1">
                <a:solidFill>
                  <a:srgbClr val="FFFFFF"/>
                </a:solidFill>
                <a:latin typeface="Arial"/>
                <a:ea typeface="DejaVu Sans"/>
              </a:rPr>
              <a:t> </a:t>
            </a:r>
            <a:r>
              <a:rPr lang="en-US" sz="1200" b="0" strike="noStrike" spc="-1">
                <a:solidFill>
                  <a:srgbClr val="000000"/>
                </a:solidFill>
                <a:latin typeface="Arial"/>
                <a:ea typeface="DejaVu Sans"/>
              </a:rPr>
              <a:t>Delivery</a:t>
            </a:r>
            <a:endParaRPr lang="en-US" sz="1200" b="0" strike="noStrike" spc="-1">
              <a:latin typeface="Arial"/>
            </a:endParaRPr>
          </a:p>
        </p:txBody>
      </p:sp>
      <p:sp>
        <p:nvSpPr>
          <p:cNvPr id="548" name="CustomShape 6"/>
          <p:cNvSpPr/>
          <p:nvPr/>
        </p:nvSpPr>
        <p:spPr>
          <a:xfrm>
            <a:off x="5223600" y="4709520"/>
            <a:ext cx="1710000" cy="619920"/>
          </a:xfrm>
          <a:custGeom>
            <a:avLst/>
            <a:gdLst/>
            <a:ahLst/>
            <a:cxnLst/>
            <a:rect l="l" t="t" r="r" b="b"/>
            <a:pathLst>
              <a:path w="4769" h="1741">
                <a:moveTo>
                  <a:pt x="0" y="0"/>
                </a:moveTo>
                <a:lnTo>
                  <a:pt x="3687" y="0"/>
                </a:lnTo>
                <a:lnTo>
                  <a:pt x="4768" y="870"/>
                </a:lnTo>
                <a:lnTo>
                  <a:pt x="3687" y="1740"/>
                </a:lnTo>
                <a:lnTo>
                  <a:pt x="0" y="1740"/>
                </a:lnTo>
                <a:lnTo>
                  <a:pt x="1081" y="870"/>
                </a:lnTo>
                <a:lnTo>
                  <a:pt x="0" y="0"/>
                </a:lnTo>
              </a:path>
            </a:pathLst>
          </a:custGeom>
          <a:solidFill>
            <a:srgbClr val="B3CAC7"/>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200" b="0" strike="noStrike" spc="-1">
                <a:solidFill>
                  <a:srgbClr val="000000"/>
                </a:solidFill>
                <a:latin typeface="Arial"/>
                <a:ea typeface="DejaVu Sans"/>
              </a:rPr>
              <a:t>    Exploitation</a:t>
            </a:r>
            <a:endParaRPr lang="en-US" sz="1200" b="0" strike="noStrike" spc="-1">
              <a:latin typeface="Arial"/>
            </a:endParaRPr>
          </a:p>
        </p:txBody>
      </p:sp>
      <p:sp>
        <p:nvSpPr>
          <p:cNvPr id="549" name="CustomShape 7"/>
          <p:cNvSpPr/>
          <p:nvPr/>
        </p:nvSpPr>
        <p:spPr>
          <a:xfrm>
            <a:off x="6629400" y="4709520"/>
            <a:ext cx="1710000" cy="619920"/>
          </a:xfrm>
          <a:custGeom>
            <a:avLst/>
            <a:gdLst/>
            <a:ahLst/>
            <a:cxnLst/>
            <a:rect l="l" t="t" r="r" b="b"/>
            <a:pathLst>
              <a:path w="4769" h="1741">
                <a:moveTo>
                  <a:pt x="0" y="0"/>
                </a:moveTo>
                <a:lnTo>
                  <a:pt x="3687" y="0"/>
                </a:lnTo>
                <a:lnTo>
                  <a:pt x="4768" y="870"/>
                </a:lnTo>
                <a:lnTo>
                  <a:pt x="3687" y="1740"/>
                </a:lnTo>
                <a:lnTo>
                  <a:pt x="0" y="1740"/>
                </a:lnTo>
                <a:lnTo>
                  <a:pt x="1081" y="870"/>
                </a:lnTo>
                <a:lnTo>
                  <a:pt x="0" y="0"/>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200" b="0" strike="noStrike" spc="-1">
                <a:solidFill>
                  <a:srgbClr val="000000"/>
                </a:solidFill>
                <a:latin typeface="Arial"/>
                <a:ea typeface="DejaVu Sans"/>
              </a:rPr>
              <a:t>    Installation</a:t>
            </a:r>
            <a:endParaRPr lang="en-US" sz="1200" b="0" strike="noStrike" spc="-1">
              <a:latin typeface="Arial"/>
            </a:endParaRPr>
          </a:p>
        </p:txBody>
      </p:sp>
      <p:sp>
        <p:nvSpPr>
          <p:cNvPr id="550" name="CustomShape 8"/>
          <p:cNvSpPr/>
          <p:nvPr/>
        </p:nvSpPr>
        <p:spPr>
          <a:xfrm>
            <a:off x="8034840" y="4709520"/>
            <a:ext cx="1710000" cy="619920"/>
          </a:xfrm>
          <a:custGeom>
            <a:avLst/>
            <a:gdLst/>
            <a:ahLst/>
            <a:cxnLst/>
            <a:rect l="l" t="t" r="r" b="b"/>
            <a:pathLst>
              <a:path w="4769" h="1741">
                <a:moveTo>
                  <a:pt x="0" y="0"/>
                </a:moveTo>
                <a:lnTo>
                  <a:pt x="3687" y="0"/>
                </a:lnTo>
                <a:lnTo>
                  <a:pt x="4768" y="870"/>
                </a:lnTo>
                <a:lnTo>
                  <a:pt x="3687" y="1740"/>
                </a:lnTo>
                <a:lnTo>
                  <a:pt x="0" y="1740"/>
                </a:lnTo>
                <a:lnTo>
                  <a:pt x="1081" y="870"/>
                </a:lnTo>
                <a:lnTo>
                  <a:pt x="0" y="0"/>
                </a:lnTo>
              </a:path>
            </a:pathLst>
          </a:custGeom>
          <a:solidFill>
            <a:srgbClr val="2A6099"/>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200" b="0" strike="noStrike" spc="-1">
                <a:solidFill>
                  <a:srgbClr val="FFFFFF"/>
                </a:solidFill>
                <a:latin typeface="Arial"/>
                <a:ea typeface="DejaVu Sans"/>
              </a:rPr>
              <a:t>Command &amp;</a:t>
            </a:r>
            <a:r>
              <a:t/>
            </a:r>
            <a:br/>
            <a:r>
              <a:rPr lang="en-US" sz="1200" b="0" strike="noStrike" spc="-1">
                <a:solidFill>
                  <a:srgbClr val="FFFFFF"/>
                </a:solidFill>
                <a:latin typeface="Arial"/>
                <a:ea typeface="DejaVu Sans"/>
              </a:rPr>
              <a:t>Control (C2)</a:t>
            </a:r>
            <a:endParaRPr lang="en-US" sz="1200" b="0" strike="noStrike" spc="-1">
              <a:latin typeface="Arial"/>
            </a:endParaRPr>
          </a:p>
        </p:txBody>
      </p:sp>
      <p:sp>
        <p:nvSpPr>
          <p:cNvPr id="551" name="CustomShape 9"/>
          <p:cNvSpPr/>
          <p:nvPr/>
        </p:nvSpPr>
        <p:spPr>
          <a:xfrm>
            <a:off x="9439560" y="4709520"/>
            <a:ext cx="1710000" cy="619920"/>
          </a:xfrm>
          <a:custGeom>
            <a:avLst/>
            <a:gdLst/>
            <a:ahLst/>
            <a:cxnLst/>
            <a:rect l="l" t="t" r="r" b="b"/>
            <a:pathLst>
              <a:path w="4769" h="1741">
                <a:moveTo>
                  <a:pt x="0" y="0"/>
                </a:moveTo>
                <a:lnTo>
                  <a:pt x="3687" y="0"/>
                </a:lnTo>
                <a:lnTo>
                  <a:pt x="4768" y="870"/>
                </a:lnTo>
                <a:lnTo>
                  <a:pt x="3687" y="1740"/>
                </a:lnTo>
                <a:lnTo>
                  <a:pt x="0" y="1740"/>
                </a:lnTo>
                <a:lnTo>
                  <a:pt x="1081" y="870"/>
                </a:lnTo>
                <a:lnTo>
                  <a:pt x="0" y="0"/>
                </a:lnTo>
              </a:path>
            </a:pathLst>
          </a:custGeom>
          <a:solidFill>
            <a:srgbClr val="6B5E9B"/>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200" b="0" strike="noStrike" spc="-1">
                <a:solidFill>
                  <a:srgbClr val="FFFFFF"/>
                </a:solidFill>
                <a:latin typeface="Arial"/>
                <a:ea typeface="DejaVu Sans"/>
              </a:rPr>
              <a:t>Actions on</a:t>
            </a:r>
            <a:endParaRPr lang="en-US" sz="1200" b="0" strike="noStrike" spc="-1">
              <a:latin typeface="Arial"/>
            </a:endParaRPr>
          </a:p>
          <a:p>
            <a:pPr algn="ctr">
              <a:lnSpc>
                <a:spcPct val="100000"/>
              </a:lnSpc>
            </a:pPr>
            <a:r>
              <a:rPr lang="en-US" sz="1200" b="0" strike="noStrike" spc="-1">
                <a:solidFill>
                  <a:srgbClr val="FFFFFF"/>
                </a:solidFill>
                <a:latin typeface="Arial"/>
                <a:ea typeface="DejaVu Sans"/>
              </a:rPr>
              <a:t>Objectives</a:t>
            </a:r>
            <a:endParaRPr lang="en-US" sz="1200" b="0" strike="noStrike" spc="-1">
              <a:latin typeface="Arial"/>
            </a:endParaRPr>
          </a:p>
        </p:txBody>
      </p:sp>
      <p:pic>
        <p:nvPicPr>
          <p:cNvPr id="552" name="Picture 551"/>
          <p:cNvPicPr/>
          <p:nvPr/>
        </p:nvPicPr>
        <p:blipFill>
          <a:blip r:embed="rId3"/>
          <a:stretch/>
        </p:blipFill>
        <p:spPr>
          <a:xfrm>
            <a:off x="2432520" y="2817360"/>
            <a:ext cx="233640" cy="233640"/>
          </a:xfrm>
          <a:prstGeom prst="rect">
            <a:avLst/>
          </a:prstGeom>
          <a:ln>
            <a:noFill/>
          </a:ln>
        </p:spPr>
      </p:pic>
      <p:pic>
        <p:nvPicPr>
          <p:cNvPr id="553" name="Picture 552"/>
          <p:cNvPicPr/>
          <p:nvPr/>
        </p:nvPicPr>
        <p:blipFill>
          <a:blip r:embed="rId3"/>
          <a:stretch/>
        </p:blipFill>
        <p:spPr>
          <a:xfrm>
            <a:off x="1266120" y="2195640"/>
            <a:ext cx="233640" cy="233640"/>
          </a:xfrm>
          <a:prstGeom prst="rect">
            <a:avLst/>
          </a:prstGeom>
          <a:ln>
            <a:noFill/>
          </a:ln>
        </p:spPr>
      </p:pic>
      <p:sp>
        <p:nvSpPr>
          <p:cNvPr id="554" name="CustomShape 10"/>
          <p:cNvSpPr/>
          <p:nvPr/>
        </p:nvSpPr>
        <p:spPr>
          <a:xfrm>
            <a:off x="55440" y="2121480"/>
            <a:ext cx="1021320" cy="2464920"/>
          </a:xfrm>
          <a:prstGeom prst="rect">
            <a:avLst/>
          </a:prstGeom>
          <a:solidFill>
            <a:srgbClr val="FFFFF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800" b="0" u="sng" strike="noStrike" spc="-1">
                <a:solidFill>
                  <a:srgbClr val="000000"/>
                </a:solidFill>
                <a:uFillTx/>
                <a:latin typeface="Arial"/>
                <a:ea typeface="DejaVu Sans"/>
              </a:rPr>
              <a:t>Key</a:t>
            </a: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p:txBody>
      </p:sp>
      <p:sp>
        <p:nvSpPr>
          <p:cNvPr id="555" name="CustomShape 11"/>
          <p:cNvSpPr/>
          <p:nvPr/>
        </p:nvSpPr>
        <p:spPr>
          <a:xfrm>
            <a:off x="74880" y="2468880"/>
            <a:ext cx="1001880" cy="222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Arial"/>
                <a:ea typeface="DejaVu Sans"/>
              </a:rPr>
              <a:t>Compromised Host</a:t>
            </a:r>
            <a:endParaRPr lang="en-US" sz="1000" b="0" strike="noStrike" spc="-1">
              <a:latin typeface="Arial"/>
            </a:endParaRPr>
          </a:p>
          <a:p>
            <a:pPr>
              <a:lnSpc>
                <a:spcPct val="100000"/>
              </a:lnSpc>
            </a:pPr>
            <a:endParaRPr lang="en-US" sz="1000" b="0" strike="noStrike" spc="-1">
              <a:latin typeface="Arial"/>
            </a:endParaRPr>
          </a:p>
          <a:p>
            <a:pPr>
              <a:lnSpc>
                <a:spcPct val="100000"/>
              </a:lnSpc>
            </a:pPr>
            <a:endParaRPr lang="en-US" sz="1000" b="0" strike="noStrike" spc="-1">
              <a:latin typeface="Arial"/>
            </a:endParaRPr>
          </a:p>
          <a:p>
            <a:pPr>
              <a:lnSpc>
                <a:spcPct val="100000"/>
              </a:lnSpc>
            </a:pPr>
            <a:endParaRPr lang="en-US" sz="1000" b="0" strike="noStrike" spc="-1">
              <a:latin typeface="Arial"/>
            </a:endParaRPr>
          </a:p>
          <a:p>
            <a:pPr>
              <a:lnSpc>
                <a:spcPct val="100000"/>
              </a:lnSpc>
            </a:pPr>
            <a:r>
              <a:rPr lang="en-US" sz="1000" b="0" strike="noStrike" spc="-1">
                <a:solidFill>
                  <a:srgbClr val="000000"/>
                </a:solidFill>
                <a:latin typeface="Arial"/>
                <a:ea typeface="DejaVu Sans"/>
              </a:rPr>
              <a:t>Likely Incursion</a:t>
            </a:r>
            <a:endParaRPr lang="en-US" sz="1000" b="0" strike="noStrike" spc="-1">
              <a:latin typeface="Arial"/>
            </a:endParaRPr>
          </a:p>
          <a:p>
            <a:pPr>
              <a:lnSpc>
                <a:spcPct val="100000"/>
              </a:lnSpc>
            </a:pPr>
            <a:endParaRPr lang="en-US" sz="1000" b="0" strike="noStrike" spc="-1">
              <a:latin typeface="Arial"/>
            </a:endParaRPr>
          </a:p>
          <a:p>
            <a:pPr>
              <a:lnSpc>
                <a:spcPct val="100000"/>
              </a:lnSpc>
            </a:pPr>
            <a:endParaRPr lang="en-US" sz="1000" b="0" strike="noStrike" spc="-1">
              <a:latin typeface="Arial"/>
            </a:endParaRPr>
          </a:p>
          <a:p>
            <a:pPr>
              <a:lnSpc>
                <a:spcPct val="100000"/>
              </a:lnSpc>
            </a:pPr>
            <a:endParaRPr lang="en-US" sz="1000" b="0" strike="noStrike" spc="-1">
              <a:latin typeface="Arial"/>
            </a:endParaRPr>
          </a:p>
          <a:p>
            <a:pPr>
              <a:lnSpc>
                <a:spcPct val="100000"/>
              </a:lnSpc>
            </a:pPr>
            <a:r>
              <a:rPr lang="en-US" sz="1000" b="0" strike="noStrike" spc="-1">
                <a:solidFill>
                  <a:srgbClr val="000000"/>
                </a:solidFill>
                <a:latin typeface="Arial"/>
                <a:ea typeface="DejaVu Sans"/>
              </a:rPr>
              <a:t>Beacon</a:t>
            </a:r>
            <a:endParaRPr lang="en-US" sz="1000" b="0" strike="noStrike" spc="-1">
              <a:latin typeface="Arial"/>
            </a:endParaRPr>
          </a:p>
          <a:p>
            <a:pPr>
              <a:lnSpc>
                <a:spcPct val="100000"/>
              </a:lnSpc>
            </a:pPr>
            <a:endParaRPr lang="en-US" sz="1000" b="0" strike="noStrike" spc="-1">
              <a:latin typeface="Arial"/>
            </a:endParaRPr>
          </a:p>
          <a:p>
            <a:pPr>
              <a:lnSpc>
                <a:spcPct val="100000"/>
              </a:lnSpc>
            </a:pPr>
            <a:endParaRPr lang="en-US" sz="1000" b="0" strike="noStrike" spc="-1">
              <a:latin typeface="Arial"/>
            </a:endParaRPr>
          </a:p>
          <a:p>
            <a:pPr>
              <a:lnSpc>
                <a:spcPct val="100000"/>
              </a:lnSpc>
            </a:pPr>
            <a:endParaRPr lang="en-US" sz="1000" b="0" strike="noStrike" spc="-1">
              <a:latin typeface="Arial"/>
            </a:endParaRPr>
          </a:p>
        </p:txBody>
      </p:sp>
      <p:pic>
        <p:nvPicPr>
          <p:cNvPr id="556" name="Picture 555"/>
          <p:cNvPicPr/>
          <p:nvPr/>
        </p:nvPicPr>
        <p:blipFill>
          <a:blip r:embed="rId3"/>
          <a:stretch/>
        </p:blipFill>
        <p:spPr>
          <a:xfrm>
            <a:off x="128160" y="2890080"/>
            <a:ext cx="233640" cy="233640"/>
          </a:xfrm>
          <a:prstGeom prst="rect">
            <a:avLst/>
          </a:prstGeom>
          <a:ln>
            <a:noFill/>
          </a:ln>
        </p:spPr>
      </p:pic>
      <p:sp>
        <p:nvSpPr>
          <p:cNvPr id="557" name="Line 12"/>
          <p:cNvSpPr/>
          <p:nvPr/>
        </p:nvSpPr>
        <p:spPr>
          <a:xfrm>
            <a:off x="166320" y="4278240"/>
            <a:ext cx="806400" cy="0"/>
          </a:xfrm>
          <a:prstGeom prst="line">
            <a:avLst/>
          </a:prstGeom>
          <a:ln w="29160" cap="rnd">
            <a:solidFill>
              <a:srgbClr val="800080"/>
            </a:solidFill>
            <a:custDash>
              <a:ds d="300000" sp="143000"/>
              <a:ds d="300000" sp="143000"/>
              <a:ds d="300000" sp="143000"/>
              <a:ds d="49000" sp="143000"/>
              <a:ds d="49000" sp="143000"/>
            </a:custDash>
            <a:round/>
            <a:headEnd type="oval" w="lg" len="sm"/>
            <a:tailEnd type="triangle" w="med" len="med"/>
          </a:ln>
        </p:spPr>
        <p:style>
          <a:lnRef idx="0">
            <a:scrgbClr r="0" g="0" b="0"/>
          </a:lnRef>
          <a:fillRef idx="0">
            <a:scrgbClr r="0" g="0" b="0"/>
          </a:fillRef>
          <a:effectRef idx="0">
            <a:scrgbClr r="0" g="0" b="0"/>
          </a:effectRef>
          <a:fontRef idx="minor"/>
        </p:style>
      </p:sp>
      <p:sp>
        <p:nvSpPr>
          <p:cNvPr id="558" name="Line 13"/>
          <p:cNvSpPr/>
          <p:nvPr/>
        </p:nvSpPr>
        <p:spPr>
          <a:xfrm>
            <a:off x="166320" y="3638160"/>
            <a:ext cx="839520" cy="0"/>
          </a:xfrm>
          <a:prstGeom prst="line">
            <a:avLst/>
          </a:prstGeom>
          <a:ln w="38160">
            <a:solidFill>
              <a:srgbClr val="FF0000"/>
            </a:solidFill>
            <a:round/>
            <a:tailEnd type="triangle" w="med" len="med"/>
          </a:ln>
        </p:spPr>
        <p:style>
          <a:lnRef idx="0">
            <a:scrgbClr r="0" g="0" b="0"/>
          </a:lnRef>
          <a:fillRef idx="0">
            <a:scrgbClr r="0" g="0" b="0"/>
          </a:fillRef>
          <a:effectRef idx="0">
            <a:scrgbClr r="0" g="0" b="0"/>
          </a:effectRef>
          <a:fontRef idx="minor"/>
        </p:style>
      </p:sp>
      <p:pic>
        <p:nvPicPr>
          <p:cNvPr id="559" name="Picture 558"/>
          <p:cNvPicPr/>
          <p:nvPr/>
        </p:nvPicPr>
        <p:blipFill>
          <a:blip r:embed="rId3"/>
          <a:stretch/>
        </p:blipFill>
        <p:spPr>
          <a:xfrm>
            <a:off x="5906880" y="2103120"/>
            <a:ext cx="233640" cy="233640"/>
          </a:xfrm>
          <a:prstGeom prst="rect">
            <a:avLst/>
          </a:prstGeom>
          <a:ln>
            <a:noFill/>
          </a:ln>
        </p:spPr>
      </p:pic>
      <p:pic>
        <p:nvPicPr>
          <p:cNvPr id="560" name="Picture 559"/>
          <p:cNvPicPr/>
          <p:nvPr/>
        </p:nvPicPr>
        <p:blipFill>
          <a:blip r:embed="rId3"/>
          <a:stretch/>
        </p:blipFill>
        <p:spPr>
          <a:xfrm>
            <a:off x="5312520" y="2103120"/>
            <a:ext cx="233640" cy="233640"/>
          </a:xfrm>
          <a:prstGeom prst="rect">
            <a:avLst/>
          </a:prstGeom>
          <a:ln>
            <a:noFill/>
          </a:ln>
        </p:spPr>
      </p:pic>
      <p:sp>
        <p:nvSpPr>
          <p:cNvPr id="561" name="CustomShape 14"/>
          <p:cNvSpPr/>
          <p:nvPr/>
        </p:nvSpPr>
        <p:spPr>
          <a:xfrm>
            <a:off x="3751560" y="969840"/>
            <a:ext cx="454320" cy="454320"/>
          </a:xfrm>
          <a:prstGeom prst="ellipse">
            <a:avLst/>
          </a:prstGeom>
          <a:noFill/>
          <a:ln w="19080">
            <a:solidFill>
              <a:srgbClr val="C9211E"/>
            </a:solidFill>
            <a:round/>
          </a:ln>
        </p:spPr>
        <p:style>
          <a:lnRef idx="0">
            <a:scrgbClr r="0" g="0" b="0"/>
          </a:lnRef>
          <a:fillRef idx="0">
            <a:scrgbClr r="0" g="0" b="0"/>
          </a:fillRef>
          <a:effectRef idx="0">
            <a:scrgbClr r="0" g="0" b="0"/>
          </a:effectRef>
          <a:fontRef idx="minor"/>
        </p:style>
      </p:sp>
      <p:sp>
        <p:nvSpPr>
          <p:cNvPr id="562" name="CustomShape 15"/>
          <p:cNvSpPr/>
          <p:nvPr/>
        </p:nvSpPr>
        <p:spPr>
          <a:xfrm>
            <a:off x="8028720" y="0"/>
            <a:ext cx="2648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1800" b="0" strike="noStrike" spc="-1">
                <a:solidFill>
                  <a:srgbClr val="000000"/>
                </a:solidFill>
                <a:latin typeface="Arial"/>
                <a:ea typeface="DejaVu Sans"/>
              </a:rPr>
              <a:t>Day 4</a:t>
            </a:r>
            <a:endParaRPr lang="en-US" sz="1800" b="0" strike="noStrike" spc="-1">
              <a:latin typeface="Arial"/>
            </a:endParaRPr>
          </a:p>
        </p:txBody>
      </p:sp>
      <p:sp>
        <p:nvSpPr>
          <p:cNvPr id="563" name="CustomShape 16"/>
          <p:cNvSpPr/>
          <p:nvPr/>
        </p:nvSpPr>
        <p:spPr>
          <a:xfrm>
            <a:off x="2413440" y="2798640"/>
            <a:ext cx="271440" cy="271440"/>
          </a:xfrm>
          <a:custGeom>
            <a:avLst/>
            <a:gdLst/>
            <a:ahLst/>
            <a:cxnLst/>
            <a:rect l="l" t="t" r="r" b="b"/>
            <a:pathLst>
              <a:path w="764" h="764">
                <a:moveTo>
                  <a:pt x="763" y="382"/>
                </a:moveTo>
                <a:cubicBezTo>
                  <a:pt x="763" y="448"/>
                  <a:pt x="745" y="514"/>
                  <a:pt x="712" y="572"/>
                </a:cubicBezTo>
                <a:cubicBezTo>
                  <a:pt x="678" y="630"/>
                  <a:pt x="630" y="678"/>
                  <a:pt x="572" y="712"/>
                </a:cubicBezTo>
                <a:cubicBezTo>
                  <a:pt x="514" y="745"/>
                  <a:pt x="448" y="763"/>
                  <a:pt x="382" y="763"/>
                </a:cubicBezTo>
                <a:cubicBezTo>
                  <a:pt x="315" y="763"/>
                  <a:pt x="249" y="745"/>
                  <a:pt x="191" y="712"/>
                </a:cubicBezTo>
                <a:cubicBezTo>
                  <a:pt x="133" y="678"/>
                  <a:pt x="85" y="630"/>
                  <a:pt x="51" y="572"/>
                </a:cubicBezTo>
                <a:cubicBezTo>
                  <a:pt x="18" y="514"/>
                  <a:pt x="0" y="448"/>
                  <a:pt x="0" y="382"/>
                </a:cubicBezTo>
                <a:cubicBezTo>
                  <a:pt x="0" y="315"/>
                  <a:pt x="18" y="249"/>
                  <a:pt x="51" y="191"/>
                </a:cubicBezTo>
                <a:cubicBezTo>
                  <a:pt x="85" y="133"/>
                  <a:pt x="133" y="85"/>
                  <a:pt x="191" y="51"/>
                </a:cubicBezTo>
                <a:cubicBezTo>
                  <a:pt x="249" y="18"/>
                  <a:pt x="315" y="0"/>
                  <a:pt x="382" y="0"/>
                </a:cubicBezTo>
                <a:cubicBezTo>
                  <a:pt x="448" y="0"/>
                  <a:pt x="514" y="18"/>
                  <a:pt x="572" y="51"/>
                </a:cubicBezTo>
                <a:cubicBezTo>
                  <a:pt x="630" y="85"/>
                  <a:pt x="678" y="133"/>
                  <a:pt x="712" y="191"/>
                </a:cubicBezTo>
                <a:cubicBezTo>
                  <a:pt x="745" y="249"/>
                  <a:pt x="763" y="315"/>
                  <a:pt x="763" y="382"/>
                </a:cubicBezTo>
                <a:moveTo>
                  <a:pt x="148" y="215"/>
                </a:moveTo>
                <a:lnTo>
                  <a:pt x="140" y="227"/>
                </a:lnTo>
                <a:lnTo>
                  <a:pt x="133" y="239"/>
                </a:lnTo>
                <a:lnTo>
                  <a:pt x="126" y="252"/>
                </a:lnTo>
                <a:lnTo>
                  <a:pt x="120" y="265"/>
                </a:lnTo>
                <a:lnTo>
                  <a:pt x="114" y="278"/>
                </a:lnTo>
                <a:lnTo>
                  <a:pt x="109" y="292"/>
                </a:lnTo>
                <a:lnTo>
                  <a:pt x="105" y="305"/>
                </a:lnTo>
                <a:lnTo>
                  <a:pt x="102" y="319"/>
                </a:lnTo>
                <a:lnTo>
                  <a:pt x="99" y="333"/>
                </a:lnTo>
                <a:lnTo>
                  <a:pt x="97" y="347"/>
                </a:lnTo>
                <a:lnTo>
                  <a:pt x="96" y="362"/>
                </a:lnTo>
                <a:lnTo>
                  <a:pt x="95" y="376"/>
                </a:lnTo>
                <a:lnTo>
                  <a:pt x="95" y="390"/>
                </a:lnTo>
                <a:lnTo>
                  <a:pt x="96" y="405"/>
                </a:lnTo>
                <a:lnTo>
                  <a:pt x="98" y="419"/>
                </a:lnTo>
                <a:lnTo>
                  <a:pt x="100" y="433"/>
                </a:lnTo>
                <a:lnTo>
                  <a:pt x="103" y="447"/>
                </a:lnTo>
                <a:lnTo>
                  <a:pt x="106" y="461"/>
                </a:lnTo>
                <a:lnTo>
                  <a:pt x="111" y="475"/>
                </a:lnTo>
                <a:lnTo>
                  <a:pt x="116" y="488"/>
                </a:lnTo>
                <a:lnTo>
                  <a:pt x="122" y="501"/>
                </a:lnTo>
                <a:lnTo>
                  <a:pt x="128" y="514"/>
                </a:lnTo>
                <a:lnTo>
                  <a:pt x="135" y="527"/>
                </a:lnTo>
                <a:lnTo>
                  <a:pt x="143" y="539"/>
                </a:lnTo>
                <a:lnTo>
                  <a:pt x="151" y="551"/>
                </a:lnTo>
                <a:lnTo>
                  <a:pt x="160" y="562"/>
                </a:lnTo>
                <a:lnTo>
                  <a:pt x="169" y="573"/>
                </a:lnTo>
                <a:lnTo>
                  <a:pt x="179" y="583"/>
                </a:lnTo>
                <a:lnTo>
                  <a:pt x="189" y="593"/>
                </a:lnTo>
                <a:lnTo>
                  <a:pt x="200" y="602"/>
                </a:lnTo>
                <a:lnTo>
                  <a:pt x="211" y="611"/>
                </a:lnTo>
                <a:lnTo>
                  <a:pt x="223" y="619"/>
                </a:lnTo>
                <a:lnTo>
                  <a:pt x="235" y="627"/>
                </a:lnTo>
                <a:lnTo>
                  <a:pt x="248" y="634"/>
                </a:lnTo>
                <a:lnTo>
                  <a:pt x="261" y="640"/>
                </a:lnTo>
                <a:lnTo>
                  <a:pt x="274" y="646"/>
                </a:lnTo>
                <a:lnTo>
                  <a:pt x="287" y="651"/>
                </a:lnTo>
                <a:lnTo>
                  <a:pt x="301" y="656"/>
                </a:lnTo>
                <a:lnTo>
                  <a:pt x="315" y="659"/>
                </a:lnTo>
                <a:lnTo>
                  <a:pt x="329" y="662"/>
                </a:lnTo>
                <a:lnTo>
                  <a:pt x="343" y="664"/>
                </a:lnTo>
                <a:lnTo>
                  <a:pt x="357" y="666"/>
                </a:lnTo>
                <a:lnTo>
                  <a:pt x="372" y="667"/>
                </a:lnTo>
                <a:lnTo>
                  <a:pt x="386" y="667"/>
                </a:lnTo>
                <a:lnTo>
                  <a:pt x="400" y="666"/>
                </a:lnTo>
                <a:lnTo>
                  <a:pt x="415" y="665"/>
                </a:lnTo>
                <a:lnTo>
                  <a:pt x="429" y="663"/>
                </a:lnTo>
                <a:lnTo>
                  <a:pt x="443" y="660"/>
                </a:lnTo>
                <a:lnTo>
                  <a:pt x="457" y="657"/>
                </a:lnTo>
                <a:lnTo>
                  <a:pt x="470" y="653"/>
                </a:lnTo>
                <a:lnTo>
                  <a:pt x="484" y="648"/>
                </a:lnTo>
                <a:lnTo>
                  <a:pt x="497" y="642"/>
                </a:lnTo>
                <a:lnTo>
                  <a:pt x="510" y="636"/>
                </a:lnTo>
                <a:lnTo>
                  <a:pt x="523" y="629"/>
                </a:lnTo>
                <a:lnTo>
                  <a:pt x="535" y="622"/>
                </a:lnTo>
                <a:lnTo>
                  <a:pt x="547" y="614"/>
                </a:lnTo>
                <a:lnTo>
                  <a:pt x="148" y="215"/>
                </a:lnTo>
                <a:moveTo>
                  <a:pt x="614" y="547"/>
                </a:moveTo>
                <a:lnTo>
                  <a:pt x="622" y="535"/>
                </a:lnTo>
                <a:lnTo>
                  <a:pt x="629" y="523"/>
                </a:lnTo>
                <a:lnTo>
                  <a:pt x="636" y="510"/>
                </a:lnTo>
                <a:lnTo>
                  <a:pt x="642" y="497"/>
                </a:lnTo>
                <a:lnTo>
                  <a:pt x="648" y="484"/>
                </a:lnTo>
                <a:lnTo>
                  <a:pt x="653" y="470"/>
                </a:lnTo>
                <a:lnTo>
                  <a:pt x="657" y="457"/>
                </a:lnTo>
                <a:lnTo>
                  <a:pt x="660" y="443"/>
                </a:lnTo>
                <a:lnTo>
                  <a:pt x="663" y="429"/>
                </a:lnTo>
                <a:lnTo>
                  <a:pt x="665" y="415"/>
                </a:lnTo>
                <a:lnTo>
                  <a:pt x="666" y="400"/>
                </a:lnTo>
                <a:lnTo>
                  <a:pt x="667" y="386"/>
                </a:lnTo>
                <a:lnTo>
                  <a:pt x="667" y="372"/>
                </a:lnTo>
                <a:lnTo>
                  <a:pt x="666" y="357"/>
                </a:lnTo>
                <a:lnTo>
                  <a:pt x="664" y="343"/>
                </a:lnTo>
                <a:lnTo>
                  <a:pt x="662" y="329"/>
                </a:lnTo>
                <a:lnTo>
                  <a:pt x="659" y="315"/>
                </a:lnTo>
                <a:lnTo>
                  <a:pt x="656" y="301"/>
                </a:lnTo>
                <a:lnTo>
                  <a:pt x="651" y="287"/>
                </a:lnTo>
                <a:lnTo>
                  <a:pt x="646" y="274"/>
                </a:lnTo>
                <a:lnTo>
                  <a:pt x="640" y="261"/>
                </a:lnTo>
                <a:lnTo>
                  <a:pt x="634" y="248"/>
                </a:lnTo>
                <a:lnTo>
                  <a:pt x="627" y="235"/>
                </a:lnTo>
                <a:lnTo>
                  <a:pt x="619" y="223"/>
                </a:lnTo>
                <a:lnTo>
                  <a:pt x="611" y="211"/>
                </a:lnTo>
                <a:lnTo>
                  <a:pt x="602" y="200"/>
                </a:lnTo>
                <a:lnTo>
                  <a:pt x="593" y="189"/>
                </a:lnTo>
                <a:lnTo>
                  <a:pt x="583" y="179"/>
                </a:lnTo>
                <a:lnTo>
                  <a:pt x="573" y="169"/>
                </a:lnTo>
                <a:lnTo>
                  <a:pt x="562" y="160"/>
                </a:lnTo>
                <a:lnTo>
                  <a:pt x="551" y="151"/>
                </a:lnTo>
                <a:lnTo>
                  <a:pt x="539" y="143"/>
                </a:lnTo>
                <a:lnTo>
                  <a:pt x="527" y="135"/>
                </a:lnTo>
                <a:lnTo>
                  <a:pt x="514" y="128"/>
                </a:lnTo>
                <a:lnTo>
                  <a:pt x="501" y="122"/>
                </a:lnTo>
                <a:lnTo>
                  <a:pt x="488" y="116"/>
                </a:lnTo>
                <a:lnTo>
                  <a:pt x="475" y="111"/>
                </a:lnTo>
                <a:lnTo>
                  <a:pt x="461" y="106"/>
                </a:lnTo>
                <a:lnTo>
                  <a:pt x="447" y="103"/>
                </a:lnTo>
                <a:lnTo>
                  <a:pt x="433" y="100"/>
                </a:lnTo>
                <a:lnTo>
                  <a:pt x="419" y="98"/>
                </a:lnTo>
                <a:lnTo>
                  <a:pt x="405" y="96"/>
                </a:lnTo>
                <a:lnTo>
                  <a:pt x="390" y="95"/>
                </a:lnTo>
                <a:lnTo>
                  <a:pt x="376" y="95"/>
                </a:lnTo>
                <a:lnTo>
                  <a:pt x="362" y="96"/>
                </a:lnTo>
                <a:lnTo>
                  <a:pt x="347" y="97"/>
                </a:lnTo>
                <a:lnTo>
                  <a:pt x="333" y="99"/>
                </a:lnTo>
                <a:lnTo>
                  <a:pt x="319" y="102"/>
                </a:lnTo>
                <a:lnTo>
                  <a:pt x="305" y="105"/>
                </a:lnTo>
                <a:lnTo>
                  <a:pt x="292" y="109"/>
                </a:lnTo>
                <a:lnTo>
                  <a:pt x="278" y="114"/>
                </a:lnTo>
                <a:lnTo>
                  <a:pt x="265" y="120"/>
                </a:lnTo>
                <a:lnTo>
                  <a:pt x="252" y="126"/>
                </a:lnTo>
                <a:lnTo>
                  <a:pt x="239" y="133"/>
                </a:lnTo>
                <a:lnTo>
                  <a:pt x="227" y="140"/>
                </a:lnTo>
                <a:lnTo>
                  <a:pt x="215" y="148"/>
                </a:lnTo>
                <a:lnTo>
                  <a:pt x="614" y="547"/>
                </a:lnTo>
              </a:path>
            </a:pathLst>
          </a:custGeom>
          <a:solidFill>
            <a:srgbClr val="C9211E"/>
          </a:solidFill>
          <a:ln>
            <a:solidFill>
              <a:srgbClr val="C9211E"/>
            </a:solidFill>
          </a:ln>
        </p:spPr>
        <p:style>
          <a:lnRef idx="0">
            <a:scrgbClr r="0" g="0" b="0"/>
          </a:lnRef>
          <a:fillRef idx="0">
            <a:scrgbClr r="0" g="0" b="0"/>
          </a:fillRef>
          <a:effectRef idx="0">
            <a:scrgbClr r="0" g="0" b="0"/>
          </a:effectRef>
          <a:fontRef idx="minor"/>
        </p:style>
      </p:sp>
      <p:sp>
        <p:nvSpPr>
          <p:cNvPr id="564" name="CustomShape 17"/>
          <p:cNvSpPr/>
          <p:nvPr/>
        </p:nvSpPr>
        <p:spPr>
          <a:xfrm>
            <a:off x="1243440" y="2176200"/>
            <a:ext cx="271440" cy="271440"/>
          </a:xfrm>
          <a:custGeom>
            <a:avLst/>
            <a:gdLst/>
            <a:ahLst/>
            <a:cxnLst/>
            <a:rect l="l" t="t" r="r" b="b"/>
            <a:pathLst>
              <a:path w="764" h="764">
                <a:moveTo>
                  <a:pt x="763" y="382"/>
                </a:moveTo>
                <a:cubicBezTo>
                  <a:pt x="763" y="448"/>
                  <a:pt x="745" y="514"/>
                  <a:pt x="712" y="572"/>
                </a:cubicBezTo>
                <a:cubicBezTo>
                  <a:pt x="678" y="630"/>
                  <a:pt x="630" y="678"/>
                  <a:pt x="572" y="712"/>
                </a:cubicBezTo>
                <a:cubicBezTo>
                  <a:pt x="514" y="745"/>
                  <a:pt x="448" y="763"/>
                  <a:pt x="382" y="763"/>
                </a:cubicBezTo>
                <a:cubicBezTo>
                  <a:pt x="315" y="763"/>
                  <a:pt x="249" y="745"/>
                  <a:pt x="191" y="712"/>
                </a:cubicBezTo>
                <a:cubicBezTo>
                  <a:pt x="133" y="678"/>
                  <a:pt x="85" y="630"/>
                  <a:pt x="51" y="572"/>
                </a:cubicBezTo>
                <a:cubicBezTo>
                  <a:pt x="18" y="514"/>
                  <a:pt x="0" y="448"/>
                  <a:pt x="0" y="382"/>
                </a:cubicBezTo>
                <a:cubicBezTo>
                  <a:pt x="0" y="315"/>
                  <a:pt x="18" y="249"/>
                  <a:pt x="51" y="191"/>
                </a:cubicBezTo>
                <a:cubicBezTo>
                  <a:pt x="85" y="133"/>
                  <a:pt x="133" y="85"/>
                  <a:pt x="191" y="51"/>
                </a:cubicBezTo>
                <a:cubicBezTo>
                  <a:pt x="249" y="18"/>
                  <a:pt x="315" y="0"/>
                  <a:pt x="381" y="0"/>
                </a:cubicBezTo>
                <a:cubicBezTo>
                  <a:pt x="448" y="0"/>
                  <a:pt x="514" y="18"/>
                  <a:pt x="572" y="51"/>
                </a:cubicBezTo>
                <a:cubicBezTo>
                  <a:pt x="630" y="85"/>
                  <a:pt x="678" y="133"/>
                  <a:pt x="712" y="191"/>
                </a:cubicBezTo>
                <a:cubicBezTo>
                  <a:pt x="745" y="249"/>
                  <a:pt x="763" y="315"/>
                  <a:pt x="763" y="382"/>
                </a:cubicBezTo>
                <a:moveTo>
                  <a:pt x="148" y="215"/>
                </a:moveTo>
                <a:lnTo>
                  <a:pt x="140" y="227"/>
                </a:lnTo>
                <a:lnTo>
                  <a:pt x="133" y="239"/>
                </a:lnTo>
                <a:lnTo>
                  <a:pt x="126" y="252"/>
                </a:lnTo>
                <a:lnTo>
                  <a:pt x="120" y="265"/>
                </a:lnTo>
                <a:lnTo>
                  <a:pt x="114" y="278"/>
                </a:lnTo>
                <a:lnTo>
                  <a:pt x="109" y="292"/>
                </a:lnTo>
                <a:lnTo>
                  <a:pt x="105" y="305"/>
                </a:lnTo>
                <a:lnTo>
                  <a:pt x="102" y="319"/>
                </a:lnTo>
                <a:lnTo>
                  <a:pt x="99" y="333"/>
                </a:lnTo>
                <a:lnTo>
                  <a:pt x="97" y="347"/>
                </a:lnTo>
                <a:lnTo>
                  <a:pt x="96" y="362"/>
                </a:lnTo>
                <a:lnTo>
                  <a:pt x="95" y="376"/>
                </a:lnTo>
                <a:lnTo>
                  <a:pt x="95" y="390"/>
                </a:lnTo>
                <a:lnTo>
                  <a:pt x="96" y="405"/>
                </a:lnTo>
                <a:lnTo>
                  <a:pt x="98" y="419"/>
                </a:lnTo>
                <a:lnTo>
                  <a:pt x="100" y="433"/>
                </a:lnTo>
                <a:lnTo>
                  <a:pt x="103" y="447"/>
                </a:lnTo>
                <a:lnTo>
                  <a:pt x="106" y="461"/>
                </a:lnTo>
                <a:lnTo>
                  <a:pt x="111" y="475"/>
                </a:lnTo>
                <a:lnTo>
                  <a:pt x="116" y="488"/>
                </a:lnTo>
                <a:lnTo>
                  <a:pt x="122" y="501"/>
                </a:lnTo>
                <a:lnTo>
                  <a:pt x="128" y="514"/>
                </a:lnTo>
                <a:lnTo>
                  <a:pt x="135" y="527"/>
                </a:lnTo>
                <a:lnTo>
                  <a:pt x="143" y="539"/>
                </a:lnTo>
                <a:lnTo>
                  <a:pt x="151" y="551"/>
                </a:lnTo>
                <a:lnTo>
                  <a:pt x="160" y="562"/>
                </a:lnTo>
                <a:lnTo>
                  <a:pt x="169" y="573"/>
                </a:lnTo>
                <a:lnTo>
                  <a:pt x="179" y="583"/>
                </a:lnTo>
                <a:lnTo>
                  <a:pt x="189" y="593"/>
                </a:lnTo>
                <a:lnTo>
                  <a:pt x="200" y="602"/>
                </a:lnTo>
                <a:lnTo>
                  <a:pt x="211" y="611"/>
                </a:lnTo>
                <a:lnTo>
                  <a:pt x="223" y="619"/>
                </a:lnTo>
                <a:lnTo>
                  <a:pt x="235" y="627"/>
                </a:lnTo>
                <a:lnTo>
                  <a:pt x="248" y="634"/>
                </a:lnTo>
                <a:lnTo>
                  <a:pt x="261" y="640"/>
                </a:lnTo>
                <a:lnTo>
                  <a:pt x="274" y="646"/>
                </a:lnTo>
                <a:lnTo>
                  <a:pt x="287" y="651"/>
                </a:lnTo>
                <a:lnTo>
                  <a:pt x="301" y="656"/>
                </a:lnTo>
                <a:lnTo>
                  <a:pt x="315" y="659"/>
                </a:lnTo>
                <a:lnTo>
                  <a:pt x="329" y="662"/>
                </a:lnTo>
                <a:lnTo>
                  <a:pt x="343" y="664"/>
                </a:lnTo>
                <a:lnTo>
                  <a:pt x="357" y="666"/>
                </a:lnTo>
                <a:lnTo>
                  <a:pt x="372" y="667"/>
                </a:lnTo>
                <a:lnTo>
                  <a:pt x="386" y="667"/>
                </a:lnTo>
                <a:lnTo>
                  <a:pt x="400" y="666"/>
                </a:lnTo>
                <a:lnTo>
                  <a:pt x="415" y="665"/>
                </a:lnTo>
                <a:lnTo>
                  <a:pt x="429" y="663"/>
                </a:lnTo>
                <a:lnTo>
                  <a:pt x="443" y="660"/>
                </a:lnTo>
                <a:lnTo>
                  <a:pt x="457" y="657"/>
                </a:lnTo>
                <a:lnTo>
                  <a:pt x="470" y="653"/>
                </a:lnTo>
                <a:lnTo>
                  <a:pt x="484" y="648"/>
                </a:lnTo>
                <a:lnTo>
                  <a:pt x="497" y="642"/>
                </a:lnTo>
                <a:lnTo>
                  <a:pt x="510" y="636"/>
                </a:lnTo>
                <a:lnTo>
                  <a:pt x="523" y="629"/>
                </a:lnTo>
                <a:lnTo>
                  <a:pt x="535" y="622"/>
                </a:lnTo>
                <a:lnTo>
                  <a:pt x="547" y="614"/>
                </a:lnTo>
                <a:lnTo>
                  <a:pt x="148" y="215"/>
                </a:lnTo>
                <a:moveTo>
                  <a:pt x="614" y="547"/>
                </a:moveTo>
                <a:lnTo>
                  <a:pt x="622" y="535"/>
                </a:lnTo>
                <a:lnTo>
                  <a:pt x="629" y="523"/>
                </a:lnTo>
                <a:lnTo>
                  <a:pt x="636" y="510"/>
                </a:lnTo>
                <a:lnTo>
                  <a:pt x="642" y="497"/>
                </a:lnTo>
                <a:lnTo>
                  <a:pt x="648" y="484"/>
                </a:lnTo>
                <a:lnTo>
                  <a:pt x="653" y="470"/>
                </a:lnTo>
                <a:lnTo>
                  <a:pt x="657" y="457"/>
                </a:lnTo>
                <a:lnTo>
                  <a:pt x="660" y="443"/>
                </a:lnTo>
                <a:lnTo>
                  <a:pt x="663" y="429"/>
                </a:lnTo>
                <a:lnTo>
                  <a:pt x="665" y="415"/>
                </a:lnTo>
                <a:lnTo>
                  <a:pt x="666" y="400"/>
                </a:lnTo>
                <a:lnTo>
                  <a:pt x="667" y="386"/>
                </a:lnTo>
                <a:lnTo>
                  <a:pt x="667" y="372"/>
                </a:lnTo>
                <a:lnTo>
                  <a:pt x="666" y="357"/>
                </a:lnTo>
                <a:lnTo>
                  <a:pt x="664" y="343"/>
                </a:lnTo>
                <a:lnTo>
                  <a:pt x="662" y="329"/>
                </a:lnTo>
                <a:lnTo>
                  <a:pt x="659" y="315"/>
                </a:lnTo>
                <a:lnTo>
                  <a:pt x="656" y="301"/>
                </a:lnTo>
                <a:lnTo>
                  <a:pt x="651" y="287"/>
                </a:lnTo>
                <a:lnTo>
                  <a:pt x="646" y="274"/>
                </a:lnTo>
                <a:lnTo>
                  <a:pt x="640" y="261"/>
                </a:lnTo>
                <a:lnTo>
                  <a:pt x="634" y="248"/>
                </a:lnTo>
                <a:lnTo>
                  <a:pt x="627" y="235"/>
                </a:lnTo>
                <a:lnTo>
                  <a:pt x="619" y="223"/>
                </a:lnTo>
                <a:lnTo>
                  <a:pt x="611" y="211"/>
                </a:lnTo>
                <a:lnTo>
                  <a:pt x="602" y="200"/>
                </a:lnTo>
                <a:lnTo>
                  <a:pt x="593" y="189"/>
                </a:lnTo>
                <a:lnTo>
                  <a:pt x="583" y="179"/>
                </a:lnTo>
                <a:lnTo>
                  <a:pt x="573" y="169"/>
                </a:lnTo>
                <a:lnTo>
                  <a:pt x="562" y="160"/>
                </a:lnTo>
                <a:lnTo>
                  <a:pt x="551" y="151"/>
                </a:lnTo>
                <a:lnTo>
                  <a:pt x="539" y="143"/>
                </a:lnTo>
                <a:lnTo>
                  <a:pt x="527" y="135"/>
                </a:lnTo>
                <a:lnTo>
                  <a:pt x="514" y="128"/>
                </a:lnTo>
                <a:lnTo>
                  <a:pt x="501" y="122"/>
                </a:lnTo>
                <a:lnTo>
                  <a:pt x="488" y="116"/>
                </a:lnTo>
                <a:lnTo>
                  <a:pt x="475" y="111"/>
                </a:lnTo>
                <a:lnTo>
                  <a:pt x="461" y="106"/>
                </a:lnTo>
                <a:lnTo>
                  <a:pt x="447" y="103"/>
                </a:lnTo>
                <a:lnTo>
                  <a:pt x="433" y="100"/>
                </a:lnTo>
                <a:lnTo>
                  <a:pt x="419" y="98"/>
                </a:lnTo>
                <a:lnTo>
                  <a:pt x="405" y="96"/>
                </a:lnTo>
                <a:lnTo>
                  <a:pt x="390" y="95"/>
                </a:lnTo>
                <a:lnTo>
                  <a:pt x="376" y="95"/>
                </a:lnTo>
                <a:lnTo>
                  <a:pt x="362" y="96"/>
                </a:lnTo>
                <a:lnTo>
                  <a:pt x="347" y="97"/>
                </a:lnTo>
                <a:lnTo>
                  <a:pt x="333" y="99"/>
                </a:lnTo>
                <a:lnTo>
                  <a:pt x="319" y="102"/>
                </a:lnTo>
                <a:lnTo>
                  <a:pt x="305" y="105"/>
                </a:lnTo>
                <a:lnTo>
                  <a:pt x="292" y="109"/>
                </a:lnTo>
                <a:lnTo>
                  <a:pt x="278" y="114"/>
                </a:lnTo>
                <a:lnTo>
                  <a:pt x="265" y="120"/>
                </a:lnTo>
                <a:lnTo>
                  <a:pt x="252" y="126"/>
                </a:lnTo>
                <a:lnTo>
                  <a:pt x="239" y="133"/>
                </a:lnTo>
                <a:lnTo>
                  <a:pt x="227" y="140"/>
                </a:lnTo>
                <a:lnTo>
                  <a:pt x="215" y="148"/>
                </a:lnTo>
                <a:lnTo>
                  <a:pt x="614" y="547"/>
                </a:lnTo>
              </a:path>
            </a:pathLst>
          </a:custGeom>
          <a:solidFill>
            <a:srgbClr val="C9211E"/>
          </a:solidFill>
          <a:ln>
            <a:solidFill>
              <a:srgbClr val="C9211E"/>
            </a:solidFill>
          </a:ln>
        </p:spPr>
        <p:style>
          <a:lnRef idx="0">
            <a:scrgbClr r="0" g="0" b="0"/>
          </a:lnRef>
          <a:fillRef idx="0">
            <a:scrgbClr r="0" g="0" b="0"/>
          </a:fillRef>
          <a:effectRef idx="0">
            <a:scrgbClr r="0" g="0" b="0"/>
          </a:effectRef>
          <a:fontRef idx="minor"/>
        </p:style>
      </p:sp>
      <p:sp>
        <p:nvSpPr>
          <p:cNvPr id="565" name="CustomShape 18"/>
          <p:cNvSpPr/>
          <p:nvPr/>
        </p:nvSpPr>
        <p:spPr>
          <a:xfrm>
            <a:off x="1243440" y="2176200"/>
            <a:ext cx="271440" cy="271440"/>
          </a:xfrm>
          <a:custGeom>
            <a:avLst/>
            <a:gdLst/>
            <a:ahLst/>
            <a:cxnLst/>
            <a:rect l="l" t="t" r="r" b="b"/>
            <a:pathLst>
              <a:path w="764" h="764">
                <a:moveTo>
                  <a:pt x="763" y="382"/>
                </a:moveTo>
                <a:cubicBezTo>
                  <a:pt x="763" y="448"/>
                  <a:pt x="745" y="514"/>
                  <a:pt x="712" y="572"/>
                </a:cubicBezTo>
                <a:cubicBezTo>
                  <a:pt x="678" y="630"/>
                  <a:pt x="630" y="678"/>
                  <a:pt x="572" y="712"/>
                </a:cubicBezTo>
                <a:cubicBezTo>
                  <a:pt x="514" y="745"/>
                  <a:pt x="448" y="763"/>
                  <a:pt x="382" y="763"/>
                </a:cubicBezTo>
                <a:cubicBezTo>
                  <a:pt x="315" y="763"/>
                  <a:pt x="249" y="745"/>
                  <a:pt x="191" y="712"/>
                </a:cubicBezTo>
                <a:cubicBezTo>
                  <a:pt x="133" y="678"/>
                  <a:pt x="85" y="630"/>
                  <a:pt x="51" y="572"/>
                </a:cubicBezTo>
                <a:cubicBezTo>
                  <a:pt x="18" y="514"/>
                  <a:pt x="0" y="448"/>
                  <a:pt x="0" y="382"/>
                </a:cubicBezTo>
                <a:cubicBezTo>
                  <a:pt x="0" y="315"/>
                  <a:pt x="18" y="249"/>
                  <a:pt x="51" y="191"/>
                </a:cubicBezTo>
                <a:cubicBezTo>
                  <a:pt x="85" y="133"/>
                  <a:pt x="133" y="85"/>
                  <a:pt x="191" y="51"/>
                </a:cubicBezTo>
                <a:cubicBezTo>
                  <a:pt x="249" y="18"/>
                  <a:pt x="315" y="0"/>
                  <a:pt x="381" y="0"/>
                </a:cubicBezTo>
                <a:cubicBezTo>
                  <a:pt x="448" y="0"/>
                  <a:pt x="514" y="18"/>
                  <a:pt x="572" y="51"/>
                </a:cubicBezTo>
                <a:cubicBezTo>
                  <a:pt x="630" y="85"/>
                  <a:pt x="678" y="133"/>
                  <a:pt x="712" y="191"/>
                </a:cubicBezTo>
                <a:cubicBezTo>
                  <a:pt x="745" y="249"/>
                  <a:pt x="763" y="315"/>
                  <a:pt x="763" y="382"/>
                </a:cubicBezTo>
                <a:moveTo>
                  <a:pt x="148" y="215"/>
                </a:moveTo>
                <a:lnTo>
                  <a:pt x="140" y="227"/>
                </a:lnTo>
                <a:lnTo>
                  <a:pt x="133" y="239"/>
                </a:lnTo>
                <a:lnTo>
                  <a:pt x="126" y="252"/>
                </a:lnTo>
                <a:lnTo>
                  <a:pt x="120" y="265"/>
                </a:lnTo>
                <a:lnTo>
                  <a:pt x="114" y="278"/>
                </a:lnTo>
                <a:lnTo>
                  <a:pt x="109" y="292"/>
                </a:lnTo>
                <a:lnTo>
                  <a:pt x="105" y="305"/>
                </a:lnTo>
                <a:lnTo>
                  <a:pt x="102" y="319"/>
                </a:lnTo>
                <a:lnTo>
                  <a:pt x="99" y="333"/>
                </a:lnTo>
                <a:lnTo>
                  <a:pt x="97" y="347"/>
                </a:lnTo>
                <a:lnTo>
                  <a:pt x="96" y="362"/>
                </a:lnTo>
                <a:lnTo>
                  <a:pt x="95" y="376"/>
                </a:lnTo>
                <a:lnTo>
                  <a:pt x="95" y="390"/>
                </a:lnTo>
                <a:lnTo>
                  <a:pt x="96" y="405"/>
                </a:lnTo>
                <a:lnTo>
                  <a:pt x="98" y="419"/>
                </a:lnTo>
                <a:lnTo>
                  <a:pt x="100" y="433"/>
                </a:lnTo>
                <a:lnTo>
                  <a:pt x="103" y="447"/>
                </a:lnTo>
                <a:lnTo>
                  <a:pt x="106" y="461"/>
                </a:lnTo>
                <a:lnTo>
                  <a:pt x="111" y="475"/>
                </a:lnTo>
                <a:lnTo>
                  <a:pt x="116" y="488"/>
                </a:lnTo>
                <a:lnTo>
                  <a:pt x="122" y="501"/>
                </a:lnTo>
                <a:lnTo>
                  <a:pt x="128" y="514"/>
                </a:lnTo>
                <a:lnTo>
                  <a:pt x="135" y="527"/>
                </a:lnTo>
                <a:lnTo>
                  <a:pt x="143" y="539"/>
                </a:lnTo>
                <a:lnTo>
                  <a:pt x="151" y="551"/>
                </a:lnTo>
                <a:lnTo>
                  <a:pt x="160" y="562"/>
                </a:lnTo>
                <a:lnTo>
                  <a:pt x="169" y="573"/>
                </a:lnTo>
                <a:lnTo>
                  <a:pt x="179" y="583"/>
                </a:lnTo>
                <a:lnTo>
                  <a:pt x="189" y="593"/>
                </a:lnTo>
                <a:lnTo>
                  <a:pt x="200" y="602"/>
                </a:lnTo>
                <a:lnTo>
                  <a:pt x="211" y="611"/>
                </a:lnTo>
                <a:lnTo>
                  <a:pt x="223" y="619"/>
                </a:lnTo>
                <a:lnTo>
                  <a:pt x="235" y="627"/>
                </a:lnTo>
                <a:lnTo>
                  <a:pt x="248" y="634"/>
                </a:lnTo>
                <a:lnTo>
                  <a:pt x="261" y="640"/>
                </a:lnTo>
                <a:lnTo>
                  <a:pt x="274" y="646"/>
                </a:lnTo>
                <a:lnTo>
                  <a:pt x="287" y="651"/>
                </a:lnTo>
                <a:lnTo>
                  <a:pt x="301" y="656"/>
                </a:lnTo>
                <a:lnTo>
                  <a:pt x="315" y="659"/>
                </a:lnTo>
                <a:lnTo>
                  <a:pt x="329" y="662"/>
                </a:lnTo>
                <a:lnTo>
                  <a:pt x="343" y="664"/>
                </a:lnTo>
                <a:lnTo>
                  <a:pt x="357" y="666"/>
                </a:lnTo>
                <a:lnTo>
                  <a:pt x="372" y="667"/>
                </a:lnTo>
                <a:lnTo>
                  <a:pt x="386" y="667"/>
                </a:lnTo>
                <a:lnTo>
                  <a:pt x="400" y="666"/>
                </a:lnTo>
                <a:lnTo>
                  <a:pt x="415" y="665"/>
                </a:lnTo>
                <a:lnTo>
                  <a:pt x="429" y="663"/>
                </a:lnTo>
                <a:lnTo>
                  <a:pt x="443" y="660"/>
                </a:lnTo>
                <a:lnTo>
                  <a:pt x="457" y="657"/>
                </a:lnTo>
                <a:lnTo>
                  <a:pt x="470" y="653"/>
                </a:lnTo>
                <a:lnTo>
                  <a:pt x="484" y="648"/>
                </a:lnTo>
                <a:lnTo>
                  <a:pt x="497" y="642"/>
                </a:lnTo>
                <a:lnTo>
                  <a:pt x="510" y="636"/>
                </a:lnTo>
                <a:lnTo>
                  <a:pt x="523" y="629"/>
                </a:lnTo>
                <a:lnTo>
                  <a:pt x="535" y="622"/>
                </a:lnTo>
                <a:lnTo>
                  <a:pt x="547" y="614"/>
                </a:lnTo>
                <a:lnTo>
                  <a:pt x="148" y="215"/>
                </a:lnTo>
                <a:moveTo>
                  <a:pt x="614" y="547"/>
                </a:moveTo>
                <a:lnTo>
                  <a:pt x="622" y="535"/>
                </a:lnTo>
                <a:lnTo>
                  <a:pt x="629" y="523"/>
                </a:lnTo>
                <a:lnTo>
                  <a:pt x="636" y="510"/>
                </a:lnTo>
                <a:lnTo>
                  <a:pt x="642" y="497"/>
                </a:lnTo>
                <a:lnTo>
                  <a:pt x="648" y="484"/>
                </a:lnTo>
                <a:lnTo>
                  <a:pt x="653" y="470"/>
                </a:lnTo>
                <a:lnTo>
                  <a:pt x="657" y="457"/>
                </a:lnTo>
                <a:lnTo>
                  <a:pt x="660" y="443"/>
                </a:lnTo>
                <a:lnTo>
                  <a:pt x="663" y="429"/>
                </a:lnTo>
                <a:lnTo>
                  <a:pt x="665" y="415"/>
                </a:lnTo>
                <a:lnTo>
                  <a:pt x="666" y="400"/>
                </a:lnTo>
                <a:lnTo>
                  <a:pt x="667" y="386"/>
                </a:lnTo>
                <a:lnTo>
                  <a:pt x="667" y="372"/>
                </a:lnTo>
                <a:lnTo>
                  <a:pt x="666" y="357"/>
                </a:lnTo>
                <a:lnTo>
                  <a:pt x="664" y="343"/>
                </a:lnTo>
                <a:lnTo>
                  <a:pt x="662" y="329"/>
                </a:lnTo>
                <a:lnTo>
                  <a:pt x="659" y="315"/>
                </a:lnTo>
                <a:lnTo>
                  <a:pt x="656" y="301"/>
                </a:lnTo>
                <a:lnTo>
                  <a:pt x="651" y="287"/>
                </a:lnTo>
                <a:lnTo>
                  <a:pt x="646" y="274"/>
                </a:lnTo>
                <a:lnTo>
                  <a:pt x="640" y="261"/>
                </a:lnTo>
                <a:lnTo>
                  <a:pt x="634" y="248"/>
                </a:lnTo>
                <a:lnTo>
                  <a:pt x="627" y="235"/>
                </a:lnTo>
                <a:lnTo>
                  <a:pt x="619" y="223"/>
                </a:lnTo>
                <a:lnTo>
                  <a:pt x="611" y="211"/>
                </a:lnTo>
                <a:lnTo>
                  <a:pt x="602" y="200"/>
                </a:lnTo>
                <a:lnTo>
                  <a:pt x="593" y="189"/>
                </a:lnTo>
                <a:lnTo>
                  <a:pt x="583" y="179"/>
                </a:lnTo>
                <a:lnTo>
                  <a:pt x="573" y="169"/>
                </a:lnTo>
                <a:lnTo>
                  <a:pt x="562" y="160"/>
                </a:lnTo>
                <a:lnTo>
                  <a:pt x="551" y="151"/>
                </a:lnTo>
                <a:lnTo>
                  <a:pt x="539" y="143"/>
                </a:lnTo>
                <a:lnTo>
                  <a:pt x="527" y="135"/>
                </a:lnTo>
                <a:lnTo>
                  <a:pt x="514" y="128"/>
                </a:lnTo>
                <a:lnTo>
                  <a:pt x="501" y="122"/>
                </a:lnTo>
                <a:lnTo>
                  <a:pt x="488" y="116"/>
                </a:lnTo>
                <a:lnTo>
                  <a:pt x="475" y="111"/>
                </a:lnTo>
                <a:lnTo>
                  <a:pt x="461" y="106"/>
                </a:lnTo>
                <a:lnTo>
                  <a:pt x="447" y="103"/>
                </a:lnTo>
                <a:lnTo>
                  <a:pt x="433" y="100"/>
                </a:lnTo>
                <a:lnTo>
                  <a:pt x="419" y="98"/>
                </a:lnTo>
                <a:lnTo>
                  <a:pt x="405" y="96"/>
                </a:lnTo>
                <a:lnTo>
                  <a:pt x="390" y="95"/>
                </a:lnTo>
                <a:lnTo>
                  <a:pt x="376" y="95"/>
                </a:lnTo>
                <a:lnTo>
                  <a:pt x="362" y="96"/>
                </a:lnTo>
                <a:lnTo>
                  <a:pt x="347" y="97"/>
                </a:lnTo>
                <a:lnTo>
                  <a:pt x="333" y="99"/>
                </a:lnTo>
                <a:lnTo>
                  <a:pt x="319" y="102"/>
                </a:lnTo>
                <a:lnTo>
                  <a:pt x="305" y="105"/>
                </a:lnTo>
                <a:lnTo>
                  <a:pt x="292" y="109"/>
                </a:lnTo>
                <a:lnTo>
                  <a:pt x="278" y="114"/>
                </a:lnTo>
                <a:lnTo>
                  <a:pt x="265" y="120"/>
                </a:lnTo>
                <a:lnTo>
                  <a:pt x="252" y="126"/>
                </a:lnTo>
                <a:lnTo>
                  <a:pt x="239" y="133"/>
                </a:lnTo>
                <a:lnTo>
                  <a:pt x="227" y="140"/>
                </a:lnTo>
                <a:lnTo>
                  <a:pt x="215" y="148"/>
                </a:lnTo>
                <a:lnTo>
                  <a:pt x="614" y="547"/>
                </a:lnTo>
              </a:path>
            </a:pathLst>
          </a:custGeom>
          <a:solidFill>
            <a:srgbClr val="C9211E"/>
          </a:solidFill>
          <a:ln>
            <a:solidFill>
              <a:srgbClr val="C9211E"/>
            </a:solidFill>
          </a:ln>
        </p:spPr>
        <p:style>
          <a:lnRef idx="0">
            <a:scrgbClr r="0" g="0" b="0"/>
          </a:lnRef>
          <a:fillRef idx="0">
            <a:scrgbClr r="0" g="0" b="0"/>
          </a:fillRef>
          <a:effectRef idx="0">
            <a:scrgbClr r="0" g="0" b="0"/>
          </a:effectRef>
          <a:fontRef idx="minor"/>
        </p:style>
      </p:sp>
      <p:sp>
        <p:nvSpPr>
          <p:cNvPr id="566" name="CustomShape 19"/>
          <p:cNvSpPr/>
          <p:nvPr/>
        </p:nvSpPr>
        <p:spPr>
          <a:xfrm>
            <a:off x="10149840" y="6547680"/>
            <a:ext cx="1460880" cy="27216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sp>
      <p:sp>
        <p:nvSpPr>
          <p:cNvPr id="567" name="CustomShape 20"/>
          <p:cNvSpPr/>
          <p:nvPr/>
        </p:nvSpPr>
        <p:spPr>
          <a:xfrm rot="19800">
            <a:off x="5393880" y="5706000"/>
            <a:ext cx="1140480" cy="229680"/>
          </a:xfrm>
          <a:prstGeom prst="rect">
            <a:avLst/>
          </a:prstGeom>
          <a:solidFill>
            <a:srgbClr val="FF0000">
              <a:alpha val="58000"/>
            </a:srgbClr>
          </a:solidFill>
          <a:ln w="29160">
            <a:solidFill>
              <a:srgbClr val="55308D"/>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1800" tIns="46800" rIns="91800" bIns="46800" anchor="ctr">
            <a:noAutofit/>
          </a:bodyPr>
          <a:lstStyle/>
          <a:p>
            <a:pPr algn="ctr">
              <a:lnSpc>
                <a:spcPct val="100000"/>
              </a:lnSpc>
            </a:pPr>
            <a:r>
              <a:rPr lang="en-US" sz="800" b="1" strike="noStrike" spc="-1">
                <a:solidFill>
                  <a:srgbClr val="000000"/>
                </a:solidFill>
                <a:latin typeface="Arial"/>
                <a:ea typeface="DejaVu Sans"/>
              </a:rPr>
              <a:t>Boot/Logon Script</a:t>
            </a:r>
            <a:endParaRPr lang="en-US" sz="800" b="0" strike="noStrike" spc="-1">
              <a:latin typeface="Arial"/>
            </a:endParaRPr>
          </a:p>
        </p:txBody>
      </p:sp>
      <p:sp>
        <p:nvSpPr>
          <p:cNvPr id="568" name="CustomShape 21"/>
          <p:cNvSpPr/>
          <p:nvPr/>
        </p:nvSpPr>
        <p:spPr>
          <a:xfrm>
            <a:off x="1231560" y="5419800"/>
            <a:ext cx="1131480" cy="235800"/>
          </a:xfrm>
          <a:prstGeom prst="rect">
            <a:avLst/>
          </a:prstGeom>
          <a:solidFill>
            <a:srgbClr val="FFFF00">
              <a:alpha val="58000"/>
            </a:srgbClr>
          </a:solidFill>
          <a:ln>
            <a:solidFill>
              <a:schemeClr val="tx1"/>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0000" tIns="45000" rIns="90000" bIns="45000" anchor="ctr">
            <a:noAutofit/>
          </a:bodyPr>
          <a:lstStyle/>
          <a:p>
            <a:pPr algn="ctr">
              <a:lnSpc>
                <a:spcPct val="100000"/>
              </a:lnSpc>
            </a:pPr>
            <a:r>
              <a:rPr lang="en-US" sz="800" b="1" strike="noStrike" spc="-1">
                <a:solidFill>
                  <a:srgbClr val="000000"/>
                </a:solidFill>
                <a:latin typeface="Arial"/>
                <a:ea typeface="DejaVu Sans"/>
              </a:rPr>
              <a:t>Scanning</a:t>
            </a:r>
            <a:endParaRPr lang="en-US" sz="800" b="0" strike="noStrike" spc="-1">
              <a:latin typeface="Arial"/>
            </a:endParaRPr>
          </a:p>
        </p:txBody>
      </p:sp>
      <p:sp>
        <p:nvSpPr>
          <p:cNvPr id="569" name="CustomShape 22"/>
          <p:cNvSpPr/>
          <p:nvPr/>
        </p:nvSpPr>
        <p:spPr>
          <a:xfrm>
            <a:off x="2576880" y="5419800"/>
            <a:ext cx="1140480" cy="235800"/>
          </a:xfrm>
          <a:prstGeom prst="rect">
            <a:avLst/>
          </a:prstGeom>
          <a:solidFill>
            <a:srgbClr val="FFFF00">
              <a:alpha val="58000"/>
            </a:srgbClr>
          </a:solidFill>
          <a:ln>
            <a:solidFill>
              <a:schemeClr val="tx1"/>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0000" tIns="45000" rIns="90000" bIns="45000" anchor="ctr">
            <a:noAutofit/>
          </a:bodyPr>
          <a:lstStyle/>
          <a:p>
            <a:pPr algn="ctr">
              <a:lnSpc>
                <a:spcPct val="100000"/>
              </a:lnSpc>
            </a:pPr>
            <a:r>
              <a:rPr lang="en-US" sz="800" b="1" strike="noStrike" spc="-1">
                <a:solidFill>
                  <a:srgbClr val="000000"/>
                </a:solidFill>
                <a:latin typeface="Arial"/>
                <a:ea typeface="DejaVu Sans"/>
              </a:rPr>
              <a:t>Script</a:t>
            </a:r>
            <a:endParaRPr lang="en-US" sz="800" b="0" strike="noStrike" spc="-1">
              <a:latin typeface="Arial"/>
            </a:endParaRPr>
          </a:p>
        </p:txBody>
      </p:sp>
      <p:sp>
        <p:nvSpPr>
          <p:cNvPr id="570" name="CustomShape 23"/>
          <p:cNvSpPr/>
          <p:nvPr/>
        </p:nvSpPr>
        <p:spPr>
          <a:xfrm>
            <a:off x="4076640" y="5419800"/>
            <a:ext cx="1093680" cy="235800"/>
          </a:xfrm>
          <a:prstGeom prst="rect">
            <a:avLst/>
          </a:prstGeom>
          <a:solidFill>
            <a:srgbClr val="FF0000">
              <a:alpha val="58000"/>
            </a:srgbClr>
          </a:solidFill>
          <a:ln w="29160">
            <a:solidFill>
              <a:srgbClr val="55308D"/>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1800" tIns="46800" rIns="91800" bIns="46800" anchor="ctr">
            <a:noAutofit/>
          </a:bodyPr>
          <a:lstStyle/>
          <a:p>
            <a:pPr algn="ctr">
              <a:lnSpc>
                <a:spcPct val="100000"/>
              </a:lnSpc>
            </a:pPr>
            <a:r>
              <a:rPr lang="en-US" sz="800" b="1" strike="noStrike" spc="-1">
                <a:solidFill>
                  <a:srgbClr val="000000"/>
                </a:solidFill>
                <a:latin typeface="Arial"/>
                <a:ea typeface="DejaVu Sans"/>
              </a:rPr>
              <a:t>Drive-by-Download</a:t>
            </a:r>
            <a:endParaRPr lang="en-US" sz="800" b="0" strike="noStrike" spc="-1">
              <a:latin typeface="Arial"/>
            </a:endParaRPr>
          </a:p>
        </p:txBody>
      </p:sp>
      <p:sp>
        <p:nvSpPr>
          <p:cNvPr id="571" name="CustomShape 24"/>
          <p:cNvSpPr/>
          <p:nvPr/>
        </p:nvSpPr>
        <p:spPr>
          <a:xfrm>
            <a:off x="5395320" y="5419800"/>
            <a:ext cx="1140480" cy="235800"/>
          </a:xfrm>
          <a:prstGeom prst="rect">
            <a:avLst/>
          </a:prstGeom>
          <a:solidFill>
            <a:srgbClr val="FF0000">
              <a:alpha val="58000"/>
            </a:srgbClr>
          </a:solidFill>
          <a:ln w="29160">
            <a:solidFill>
              <a:srgbClr val="55308D"/>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1800" tIns="46800" rIns="91800" bIns="46800" anchor="ctr">
            <a:noAutofit/>
          </a:bodyPr>
          <a:lstStyle/>
          <a:p>
            <a:pPr algn="ctr">
              <a:lnSpc>
                <a:spcPct val="100000"/>
              </a:lnSpc>
            </a:pPr>
            <a:r>
              <a:rPr lang="en-US" sz="800" b="1" strike="noStrike" spc="-1">
                <a:solidFill>
                  <a:srgbClr val="000000"/>
                </a:solidFill>
                <a:latin typeface="Arial"/>
                <a:ea typeface="DejaVu Sans"/>
              </a:rPr>
              <a:t>Malware</a:t>
            </a:r>
            <a:endParaRPr lang="en-US" sz="800" b="0" strike="noStrike" spc="-1">
              <a:latin typeface="Arial"/>
            </a:endParaRPr>
          </a:p>
        </p:txBody>
      </p:sp>
      <p:sp>
        <p:nvSpPr>
          <p:cNvPr id="572" name="CustomShape 25"/>
          <p:cNvSpPr/>
          <p:nvPr/>
        </p:nvSpPr>
        <p:spPr>
          <a:xfrm>
            <a:off x="8303400" y="5419800"/>
            <a:ext cx="1077120" cy="235800"/>
          </a:xfrm>
          <a:prstGeom prst="rect">
            <a:avLst/>
          </a:prstGeom>
          <a:solidFill>
            <a:srgbClr val="FF0000">
              <a:alpha val="58000"/>
            </a:srgbClr>
          </a:solidFill>
          <a:ln w="29160">
            <a:solidFill>
              <a:srgbClr val="55308D"/>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1800" tIns="46800" rIns="91800" bIns="46800" anchor="ctr">
            <a:noAutofit/>
          </a:bodyPr>
          <a:lstStyle/>
          <a:p>
            <a:pPr algn="ctr">
              <a:lnSpc>
                <a:spcPct val="100000"/>
              </a:lnSpc>
            </a:pPr>
            <a:r>
              <a:rPr lang="en-US" sz="800" b="1" strike="noStrike" spc="-1">
                <a:solidFill>
                  <a:srgbClr val="000000"/>
                </a:solidFill>
                <a:latin typeface="Arial"/>
                <a:ea typeface="DejaVu Sans"/>
              </a:rPr>
              <a:t>Beaconing</a:t>
            </a:r>
            <a:endParaRPr lang="en-US" sz="800" b="0" strike="noStrike" spc="-1">
              <a:latin typeface="Arial"/>
            </a:endParaRPr>
          </a:p>
        </p:txBody>
      </p:sp>
      <p:sp>
        <p:nvSpPr>
          <p:cNvPr id="573" name="CustomShape 26"/>
          <p:cNvSpPr/>
          <p:nvPr/>
        </p:nvSpPr>
        <p:spPr>
          <a:xfrm>
            <a:off x="6858720" y="5419800"/>
            <a:ext cx="1077120" cy="235800"/>
          </a:xfrm>
          <a:prstGeom prst="rect">
            <a:avLst/>
          </a:prstGeom>
          <a:solidFill>
            <a:srgbClr val="FF0000">
              <a:alpha val="58000"/>
            </a:srgbClr>
          </a:solidFill>
          <a:ln w="29160">
            <a:solidFill>
              <a:srgbClr val="55308D"/>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1800" tIns="46800" rIns="91800" bIns="46800" anchor="ctr">
            <a:noAutofit/>
          </a:bodyPr>
          <a:lstStyle/>
          <a:p>
            <a:pPr algn="ctr">
              <a:lnSpc>
                <a:spcPct val="100000"/>
              </a:lnSpc>
            </a:pPr>
            <a:r>
              <a:rPr lang="en-US" sz="800" b="1" strike="noStrike" spc="-1">
                <a:solidFill>
                  <a:srgbClr val="000000"/>
                </a:solidFill>
                <a:latin typeface="Arial"/>
                <a:ea typeface="DejaVu Sans"/>
              </a:rPr>
              <a:t>Beaconer</a:t>
            </a:r>
            <a:endParaRPr lang="en-US" sz="800" b="0" strike="noStrike" spc="-1">
              <a:latin typeface="Arial"/>
            </a:endParaRPr>
          </a:p>
        </p:txBody>
      </p:sp>
      <p:sp>
        <p:nvSpPr>
          <p:cNvPr id="574" name="CustomShape 27"/>
          <p:cNvSpPr/>
          <p:nvPr/>
        </p:nvSpPr>
        <p:spPr>
          <a:xfrm>
            <a:off x="6858720" y="5703120"/>
            <a:ext cx="1077120" cy="235800"/>
          </a:xfrm>
          <a:prstGeom prst="rect">
            <a:avLst/>
          </a:prstGeom>
          <a:solidFill>
            <a:srgbClr val="FF0000">
              <a:alpha val="58000"/>
            </a:srgbClr>
          </a:solidFill>
          <a:ln w="29160">
            <a:solidFill>
              <a:srgbClr val="55308D"/>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1800" tIns="46800" rIns="91800" bIns="46800" anchor="ctr">
            <a:noAutofit/>
          </a:bodyPr>
          <a:lstStyle/>
          <a:p>
            <a:pPr algn="ctr">
              <a:lnSpc>
                <a:spcPct val="100000"/>
              </a:lnSpc>
            </a:pPr>
            <a:r>
              <a:rPr lang="en-US" sz="800" b="1" strike="noStrike" spc="-1">
                <a:solidFill>
                  <a:srgbClr val="000000"/>
                </a:solidFill>
                <a:latin typeface="Arial"/>
                <a:ea typeface="DejaVu Sans"/>
              </a:rPr>
              <a:t>Scheduler</a:t>
            </a:r>
            <a:endParaRPr lang="en-US" sz="800" b="0" strike="noStrike" spc="-1">
              <a:latin typeface="Arial"/>
            </a:endParaRPr>
          </a:p>
        </p:txBody>
      </p:sp>
      <p:sp>
        <p:nvSpPr>
          <p:cNvPr id="575" name="CustomShape 28"/>
          <p:cNvSpPr/>
          <p:nvPr/>
        </p:nvSpPr>
        <p:spPr>
          <a:xfrm>
            <a:off x="6858720" y="5976000"/>
            <a:ext cx="1077120" cy="235800"/>
          </a:xfrm>
          <a:prstGeom prst="rect">
            <a:avLst/>
          </a:prstGeom>
          <a:solidFill>
            <a:srgbClr val="FF0000">
              <a:alpha val="58000"/>
            </a:srgbClr>
          </a:solidFill>
          <a:ln w="29160">
            <a:solidFill>
              <a:srgbClr val="55308D"/>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1800" tIns="46800" rIns="91800" bIns="46800" anchor="ctr">
            <a:noAutofit/>
          </a:bodyPr>
          <a:lstStyle/>
          <a:p>
            <a:pPr algn="ctr">
              <a:lnSpc>
                <a:spcPct val="100000"/>
              </a:lnSpc>
            </a:pPr>
            <a:r>
              <a:rPr lang="en-US" sz="800" b="1" strike="noStrike" spc="-1">
                <a:solidFill>
                  <a:srgbClr val="000000"/>
                </a:solidFill>
                <a:latin typeface="Arial"/>
                <a:ea typeface="DejaVu Sans"/>
              </a:rPr>
              <a:t>Process Injection</a:t>
            </a:r>
            <a:endParaRPr lang="en-US" sz="800" b="0" strike="noStrike" spc="-1">
              <a:latin typeface="Arial"/>
            </a:endParaRPr>
          </a:p>
        </p:txBody>
      </p:sp>
      <p:sp>
        <p:nvSpPr>
          <p:cNvPr id="576" name="CustomShape 29"/>
          <p:cNvSpPr/>
          <p:nvPr/>
        </p:nvSpPr>
        <p:spPr>
          <a:xfrm>
            <a:off x="8303400" y="5703120"/>
            <a:ext cx="1077120" cy="235800"/>
          </a:xfrm>
          <a:prstGeom prst="rect">
            <a:avLst/>
          </a:prstGeom>
          <a:solidFill>
            <a:srgbClr val="FF0000">
              <a:alpha val="58000"/>
            </a:srgbClr>
          </a:solidFill>
          <a:ln w="29160">
            <a:solidFill>
              <a:srgbClr val="55308D"/>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1800" tIns="46800" rIns="91800" bIns="46800" anchor="ctr">
            <a:noAutofit/>
          </a:bodyPr>
          <a:lstStyle/>
          <a:p>
            <a:pPr algn="ctr">
              <a:lnSpc>
                <a:spcPct val="100000"/>
              </a:lnSpc>
            </a:pPr>
            <a:r>
              <a:rPr lang="en-US" sz="800" b="1" strike="noStrike" spc="-1">
                <a:solidFill>
                  <a:srgbClr val="000000"/>
                </a:solidFill>
                <a:latin typeface="Arial"/>
                <a:ea typeface="DejaVu Sans"/>
              </a:rPr>
              <a:t>Lateral Movement</a:t>
            </a:r>
            <a:endParaRPr lang="en-US" sz="800" b="0" strike="noStrike" spc="-1">
              <a:latin typeface="Arial"/>
            </a:endParaRPr>
          </a:p>
        </p:txBody>
      </p:sp>
      <p:sp>
        <p:nvSpPr>
          <p:cNvPr id="577" name="CustomShape 30"/>
          <p:cNvSpPr/>
          <p:nvPr/>
        </p:nvSpPr>
        <p:spPr>
          <a:xfrm>
            <a:off x="9675000" y="5433840"/>
            <a:ext cx="1077120" cy="235800"/>
          </a:xfrm>
          <a:prstGeom prst="rect">
            <a:avLst/>
          </a:prstGeom>
          <a:solidFill>
            <a:srgbClr val="FF0000">
              <a:alpha val="58000"/>
            </a:srgbClr>
          </a:solidFill>
          <a:ln w="29160">
            <a:solidFill>
              <a:srgbClr val="55308D"/>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1800" tIns="46800" rIns="91800" bIns="46800" anchor="ctr">
            <a:noAutofit/>
          </a:bodyPr>
          <a:lstStyle/>
          <a:p>
            <a:pPr algn="ctr">
              <a:lnSpc>
                <a:spcPct val="100000"/>
              </a:lnSpc>
            </a:pPr>
            <a:r>
              <a:rPr lang="en-US" sz="800" b="1" strike="noStrike" spc="-1">
                <a:solidFill>
                  <a:srgbClr val="000000"/>
                </a:solidFill>
                <a:latin typeface="Arial"/>
                <a:ea typeface="DejaVu Sans"/>
              </a:rPr>
              <a:t>Data Exfil</a:t>
            </a:r>
            <a:endParaRPr lang="en-US" sz="800" b="0" strike="noStrike" spc="-1">
              <a:latin typeface="Arial"/>
            </a:endParaRPr>
          </a:p>
        </p:txBody>
      </p:sp>
      <p:sp>
        <p:nvSpPr>
          <p:cNvPr id="578" name="CustomShape 31"/>
          <p:cNvSpPr/>
          <p:nvPr/>
        </p:nvSpPr>
        <p:spPr>
          <a:xfrm>
            <a:off x="9671400" y="5717160"/>
            <a:ext cx="1077120" cy="235800"/>
          </a:xfrm>
          <a:prstGeom prst="rect">
            <a:avLst/>
          </a:prstGeom>
          <a:solidFill>
            <a:srgbClr val="FF0000">
              <a:alpha val="58000"/>
            </a:srgbClr>
          </a:solidFill>
          <a:ln w="29160">
            <a:solidFill>
              <a:srgbClr val="FF0000"/>
            </a:solidFill>
          </a:ln>
          <a:effectLst>
            <a:outerShdw blurRad="44450" dist="2808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txBody>
          <a:bodyPr wrap="none" lIns="91800" tIns="46800" rIns="91800" bIns="46800" anchor="ctr">
            <a:noAutofit/>
          </a:bodyPr>
          <a:lstStyle/>
          <a:p>
            <a:pPr algn="ctr">
              <a:lnSpc>
                <a:spcPct val="100000"/>
              </a:lnSpc>
            </a:pPr>
            <a:r>
              <a:rPr lang="en-US" sz="800" b="1" strike="noStrike" spc="-1">
                <a:solidFill>
                  <a:srgbClr val="000000"/>
                </a:solidFill>
                <a:latin typeface="Arial"/>
                <a:ea typeface="DejaVu Sans"/>
              </a:rPr>
              <a:t>Web Defacement</a:t>
            </a:r>
            <a:endParaRPr lang="en-US" sz="800" b="0" strike="noStrike" spc="-1">
              <a:latin typeface="Arial"/>
            </a:endParaRPr>
          </a:p>
        </p:txBody>
      </p:sp>
      <p:pic>
        <p:nvPicPr>
          <p:cNvPr id="579" name="Picture 578"/>
          <p:cNvPicPr/>
          <p:nvPr/>
        </p:nvPicPr>
        <p:blipFill>
          <a:blip r:embed="rId4"/>
          <a:stretch/>
        </p:blipFill>
        <p:spPr>
          <a:xfrm>
            <a:off x="10610640" y="3386880"/>
            <a:ext cx="910440" cy="910440"/>
          </a:xfrm>
          <a:prstGeom prst="rect">
            <a:avLst/>
          </a:prstGeom>
          <a:ln>
            <a:solidFill>
              <a:srgbClr val="FF0000"/>
            </a:solidFill>
          </a:ln>
        </p:spPr>
      </p:pic>
      <p:pic>
        <p:nvPicPr>
          <p:cNvPr id="580" name="Picture 579"/>
          <p:cNvPicPr/>
          <p:nvPr/>
        </p:nvPicPr>
        <p:blipFill>
          <a:blip r:embed="rId5"/>
          <a:srcRect l="12082" t="19554" r="19020" b="18215"/>
          <a:stretch/>
        </p:blipFill>
        <p:spPr>
          <a:xfrm>
            <a:off x="6400800" y="4707360"/>
            <a:ext cx="739440" cy="621360"/>
          </a:xfrm>
          <a:prstGeom prst="rect">
            <a:avLst/>
          </a:prstGeom>
          <a:ln>
            <a:solidFill>
              <a:srgbClr val="FF0000"/>
            </a:solidFill>
          </a:ln>
        </p:spPr>
      </p:pic>
      <p:pic>
        <p:nvPicPr>
          <p:cNvPr id="581" name="Picture 580"/>
          <p:cNvPicPr/>
          <p:nvPr/>
        </p:nvPicPr>
        <p:blipFill>
          <a:blip r:embed="rId6"/>
          <a:srcRect l="10108" t="10664" r="10936" b="10664"/>
          <a:stretch/>
        </p:blipFill>
        <p:spPr>
          <a:xfrm>
            <a:off x="9094320" y="4709520"/>
            <a:ext cx="689040" cy="619920"/>
          </a:xfrm>
          <a:prstGeom prst="rect">
            <a:avLst/>
          </a:prstGeom>
          <a:ln>
            <a:solidFill>
              <a:srgbClr val="FF0000"/>
            </a:solidFill>
          </a:ln>
        </p:spPr>
      </p:pic>
      <p:sp>
        <p:nvSpPr>
          <p:cNvPr id="582" name="CustomShape 32"/>
          <p:cNvSpPr/>
          <p:nvPr/>
        </p:nvSpPr>
        <p:spPr>
          <a:xfrm>
            <a:off x="1188720" y="0"/>
            <a:ext cx="2648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Arial"/>
                <a:ea typeface="DejaVu Sans"/>
              </a:rPr>
              <a:t>As of: 20191004:0800</a:t>
            </a:r>
            <a:endParaRPr lang="en-US" sz="1800" b="0" strike="noStrike" spc="-1">
              <a:latin typeface="Arial"/>
            </a:endParaRPr>
          </a:p>
        </p:txBody>
      </p:sp>
      <p:sp>
        <p:nvSpPr>
          <p:cNvPr id="583" name="Line 33"/>
          <p:cNvSpPr/>
          <p:nvPr/>
        </p:nvSpPr>
        <p:spPr>
          <a:xfrm flipH="1" flipV="1">
            <a:off x="2669040" y="1397880"/>
            <a:ext cx="2541600" cy="731520"/>
          </a:xfrm>
          <a:prstGeom prst="line">
            <a:avLst/>
          </a:prstGeom>
          <a:ln w="29160" cap="rnd">
            <a:solidFill>
              <a:srgbClr val="2A6099"/>
            </a:solidFill>
            <a:prstDash val="sysDashDotDot"/>
            <a:round/>
            <a:headEnd type="oval" w="lg" len="sm"/>
            <a:tailEnd type="triangle" w="med" len="med"/>
          </a:ln>
        </p:spPr>
        <p:style>
          <a:lnRef idx="0">
            <a:scrgbClr r="0" g="0" b="0"/>
          </a:lnRef>
          <a:fillRef idx="0">
            <a:scrgbClr r="0" g="0" b="0"/>
          </a:fillRef>
          <a:effectRef idx="0">
            <a:scrgbClr r="0" g="0" b="0"/>
          </a:effectRef>
          <a:fontRef idx="minor"/>
        </p:style>
      </p:sp>
      <p:sp>
        <p:nvSpPr>
          <p:cNvPr id="584" name="CustomShape 34"/>
          <p:cNvSpPr/>
          <p:nvPr/>
        </p:nvSpPr>
        <p:spPr>
          <a:xfrm>
            <a:off x="5193000" y="1992960"/>
            <a:ext cx="454320" cy="454320"/>
          </a:xfrm>
          <a:prstGeom prst="ellipse">
            <a:avLst/>
          </a:prstGeom>
          <a:noFill/>
          <a:ln w="19080">
            <a:solidFill>
              <a:srgbClr val="C9211E"/>
            </a:solidFill>
            <a:round/>
          </a:ln>
        </p:spPr>
        <p:style>
          <a:lnRef idx="0">
            <a:scrgbClr r="0" g="0" b="0"/>
          </a:lnRef>
          <a:fillRef idx="0">
            <a:scrgbClr r="0" g="0" b="0"/>
          </a:fillRef>
          <a:effectRef idx="0">
            <a:scrgbClr r="0" g="0" b="0"/>
          </a:effectRef>
          <a:fontRef idx="minor"/>
        </p:style>
      </p:sp>
      <p:sp>
        <p:nvSpPr>
          <p:cNvPr id="585" name="CustomShape 35"/>
          <p:cNvSpPr/>
          <p:nvPr/>
        </p:nvSpPr>
        <p:spPr>
          <a:xfrm>
            <a:off x="2935440" y="1384200"/>
            <a:ext cx="271440" cy="271440"/>
          </a:xfrm>
          <a:custGeom>
            <a:avLst/>
            <a:gdLst/>
            <a:ahLst/>
            <a:cxnLst/>
            <a:rect l="l" t="t" r="r" b="b"/>
            <a:pathLst>
              <a:path w="764" h="764">
                <a:moveTo>
                  <a:pt x="763" y="382"/>
                </a:moveTo>
                <a:cubicBezTo>
                  <a:pt x="763" y="448"/>
                  <a:pt x="745" y="514"/>
                  <a:pt x="712" y="572"/>
                </a:cubicBezTo>
                <a:cubicBezTo>
                  <a:pt x="678" y="630"/>
                  <a:pt x="630" y="678"/>
                  <a:pt x="572" y="712"/>
                </a:cubicBezTo>
                <a:cubicBezTo>
                  <a:pt x="514" y="745"/>
                  <a:pt x="448" y="763"/>
                  <a:pt x="382" y="763"/>
                </a:cubicBezTo>
                <a:cubicBezTo>
                  <a:pt x="315" y="763"/>
                  <a:pt x="249" y="745"/>
                  <a:pt x="191" y="712"/>
                </a:cubicBezTo>
                <a:cubicBezTo>
                  <a:pt x="133" y="678"/>
                  <a:pt x="85" y="630"/>
                  <a:pt x="51" y="572"/>
                </a:cubicBezTo>
                <a:cubicBezTo>
                  <a:pt x="18" y="514"/>
                  <a:pt x="0" y="448"/>
                  <a:pt x="0" y="382"/>
                </a:cubicBezTo>
                <a:cubicBezTo>
                  <a:pt x="0" y="315"/>
                  <a:pt x="18" y="249"/>
                  <a:pt x="51" y="191"/>
                </a:cubicBezTo>
                <a:cubicBezTo>
                  <a:pt x="85" y="133"/>
                  <a:pt x="133" y="85"/>
                  <a:pt x="191" y="51"/>
                </a:cubicBezTo>
                <a:cubicBezTo>
                  <a:pt x="249" y="18"/>
                  <a:pt x="315" y="0"/>
                  <a:pt x="381" y="0"/>
                </a:cubicBezTo>
                <a:cubicBezTo>
                  <a:pt x="448" y="0"/>
                  <a:pt x="514" y="18"/>
                  <a:pt x="572" y="51"/>
                </a:cubicBezTo>
                <a:cubicBezTo>
                  <a:pt x="630" y="85"/>
                  <a:pt x="678" y="133"/>
                  <a:pt x="712" y="191"/>
                </a:cubicBezTo>
                <a:cubicBezTo>
                  <a:pt x="745" y="249"/>
                  <a:pt x="763" y="315"/>
                  <a:pt x="763" y="382"/>
                </a:cubicBezTo>
                <a:moveTo>
                  <a:pt x="148" y="215"/>
                </a:moveTo>
                <a:lnTo>
                  <a:pt x="140" y="227"/>
                </a:lnTo>
                <a:lnTo>
                  <a:pt x="133" y="239"/>
                </a:lnTo>
                <a:lnTo>
                  <a:pt x="126" y="252"/>
                </a:lnTo>
                <a:lnTo>
                  <a:pt x="120" y="265"/>
                </a:lnTo>
                <a:lnTo>
                  <a:pt x="114" y="278"/>
                </a:lnTo>
                <a:lnTo>
                  <a:pt x="109" y="292"/>
                </a:lnTo>
                <a:lnTo>
                  <a:pt x="105" y="305"/>
                </a:lnTo>
                <a:lnTo>
                  <a:pt x="102" y="319"/>
                </a:lnTo>
                <a:lnTo>
                  <a:pt x="99" y="333"/>
                </a:lnTo>
                <a:lnTo>
                  <a:pt x="97" y="347"/>
                </a:lnTo>
                <a:lnTo>
                  <a:pt x="96" y="362"/>
                </a:lnTo>
                <a:lnTo>
                  <a:pt x="95" y="376"/>
                </a:lnTo>
                <a:lnTo>
                  <a:pt x="95" y="390"/>
                </a:lnTo>
                <a:lnTo>
                  <a:pt x="96" y="405"/>
                </a:lnTo>
                <a:lnTo>
                  <a:pt x="98" y="419"/>
                </a:lnTo>
                <a:lnTo>
                  <a:pt x="100" y="433"/>
                </a:lnTo>
                <a:lnTo>
                  <a:pt x="103" y="447"/>
                </a:lnTo>
                <a:lnTo>
                  <a:pt x="106" y="461"/>
                </a:lnTo>
                <a:lnTo>
                  <a:pt x="111" y="475"/>
                </a:lnTo>
                <a:lnTo>
                  <a:pt x="116" y="488"/>
                </a:lnTo>
                <a:lnTo>
                  <a:pt x="122" y="501"/>
                </a:lnTo>
                <a:lnTo>
                  <a:pt x="128" y="514"/>
                </a:lnTo>
                <a:lnTo>
                  <a:pt x="135" y="527"/>
                </a:lnTo>
                <a:lnTo>
                  <a:pt x="143" y="539"/>
                </a:lnTo>
                <a:lnTo>
                  <a:pt x="151" y="551"/>
                </a:lnTo>
                <a:lnTo>
                  <a:pt x="160" y="562"/>
                </a:lnTo>
                <a:lnTo>
                  <a:pt x="169" y="573"/>
                </a:lnTo>
                <a:lnTo>
                  <a:pt x="179" y="583"/>
                </a:lnTo>
                <a:lnTo>
                  <a:pt x="189" y="593"/>
                </a:lnTo>
                <a:lnTo>
                  <a:pt x="200" y="602"/>
                </a:lnTo>
                <a:lnTo>
                  <a:pt x="211" y="611"/>
                </a:lnTo>
                <a:lnTo>
                  <a:pt x="223" y="619"/>
                </a:lnTo>
                <a:lnTo>
                  <a:pt x="235" y="627"/>
                </a:lnTo>
                <a:lnTo>
                  <a:pt x="248" y="634"/>
                </a:lnTo>
                <a:lnTo>
                  <a:pt x="261" y="640"/>
                </a:lnTo>
                <a:lnTo>
                  <a:pt x="274" y="646"/>
                </a:lnTo>
                <a:lnTo>
                  <a:pt x="287" y="651"/>
                </a:lnTo>
                <a:lnTo>
                  <a:pt x="301" y="656"/>
                </a:lnTo>
                <a:lnTo>
                  <a:pt x="315" y="659"/>
                </a:lnTo>
                <a:lnTo>
                  <a:pt x="329" y="662"/>
                </a:lnTo>
                <a:lnTo>
                  <a:pt x="343" y="664"/>
                </a:lnTo>
                <a:lnTo>
                  <a:pt x="357" y="666"/>
                </a:lnTo>
                <a:lnTo>
                  <a:pt x="372" y="667"/>
                </a:lnTo>
                <a:lnTo>
                  <a:pt x="386" y="667"/>
                </a:lnTo>
                <a:lnTo>
                  <a:pt x="400" y="666"/>
                </a:lnTo>
                <a:lnTo>
                  <a:pt x="415" y="665"/>
                </a:lnTo>
                <a:lnTo>
                  <a:pt x="429" y="663"/>
                </a:lnTo>
                <a:lnTo>
                  <a:pt x="443" y="660"/>
                </a:lnTo>
                <a:lnTo>
                  <a:pt x="457" y="657"/>
                </a:lnTo>
                <a:lnTo>
                  <a:pt x="470" y="653"/>
                </a:lnTo>
                <a:lnTo>
                  <a:pt x="484" y="648"/>
                </a:lnTo>
                <a:lnTo>
                  <a:pt x="497" y="642"/>
                </a:lnTo>
                <a:lnTo>
                  <a:pt x="510" y="636"/>
                </a:lnTo>
                <a:lnTo>
                  <a:pt x="523" y="629"/>
                </a:lnTo>
                <a:lnTo>
                  <a:pt x="535" y="622"/>
                </a:lnTo>
                <a:lnTo>
                  <a:pt x="547" y="614"/>
                </a:lnTo>
                <a:lnTo>
                  <a:pt x="148" y="215"/>
                </a:lnTo>
                <a:moveTo>
                  <a:pt x="614" y="547"/>
                </a:moveTo>
                <a:lnTo>
                  <a:pt x="622" y="535"/>
                </a:lnTo>
                <a:lnTo>
                  <a:pt x="629" y="523"/>
                </a:lnTo>
                <a:lnTo>
                  <a:pt x="636" y="510"/>
                </a:lnTo>
                <a:lnTo>
                  <a:pt x="642" y="497"/>
                </a:lnTo>
                <a:lnTo>
                  <a:pt x="648" y="484"/>
                </a:lnTo>
                <a:lnTo>
                  <a:pt x="653" y="470"/>
                </a:lnTo>
                <a:lnTo>
                  <a:pt x="657" y="457"/>
                </a:lnTo>
                <a:lnTo>
                  <a:pt x="660" y="443"/>
                </a:lnTo>
                <a:lnTo>
                  <a:pt x="663" y="429"/>
                </a:lnTo>
                <a:lnTo>
                  <a:pt x="665" y="415"/>
                </a:lnTo>
                <a:lnTo>
                  <a:pt x="666" y="400"/>
                </a:lnTo>
                <a:lnTo>
                  <a:pt x="667" y="386"/>
                </a:lnTo>
                <a:lnTo>
                  <a:pt x="667" y="372"/>
                </a:lnTo>
                <a:lnTo>
                  <a:pt x="666" y="357"/>
                </a:lnTo>
                <a:lnTo>
                  <a:pt x="664" y="343"/>
                </a:lnTo>
                <a:lnTo>
                  <a:pt x="662" y="329"/>
                </a:lnTo>
                <a:lnTo>
                  <a:pt x="659" y="315"/>
                </a:lnTo>
                <a:lnTo>
                  <a:pt x="656" y="301"/>
                </a:lnTo>
                <a:lnTo>
                  <a:pt x="651" y="287"/>
                </a:lnTo>
                <a:lnTo>
                  <a:pt x="646" y="274"/>
                </a:lnTo>
                <a:lnTo>
                  <a:pt x="640" y="261"/>
                </a:lnTo>
                <a:lnTo>
                  <a:pt x="634" y="248"/>
                </a:lnTo>
                <a:lnTo>
                  <a:pt x="627" y="235"/>
                </a:lnTo>
                <a:lnTo>
                  <a:pt x="619" y="223"/>
                </a:lnTo>
                <a:lnTo>
                  <a:pt x="611" y="211"/>
                </a:lnTo>
                <a:lnTo>
                  <a:pt x="602" y="200"/>
                </a:lnTo>
                <a:lnTo>
                  <a:pt x="593" y="189"/>
                </a:lnTo>
                <a:lnTo>
                  <a:pt x="583" y="179"/>
                </a:lnTo>
                <a:lnTo>
                  <a:pt x="573" y="169"/>
                </a:lnTo>
                <a:lnTo>
                  <a:pt x="562" y="160"/>
                </a:lnTo>
                <a:lnTo>
                  <a:pt x="551" y="151"/>
                </a:lnTo>
                <a:lnTo>
                  <a:pt x="539" y="143"/>
                </a:lnTo>
                <a:lnTo>
                  <a:pt x="527" y="135"/>
                </a:lnTo>
                <a:lnTo>
                  <a:pt x="514" y="128"/>
                </a:lnTo>
                <a:lnTo>
                  <a:pt x="501" y="122"/>
                </a:lnTo>
                <a:lnTo>
                  <a:pt x="488" y="116"/>
                </a:lnTo>
                <a:lnTo>
                  <a:pt x="475" y="111"/>
                </a:lnTo>
                <a:lnTo>
                  <a:pt x="461" y="106"/>
                </a:lnTo>
                <a:lnTo>
                  <a:pt x="447" y="103"/>
                </a:lnTo>
                <a:lnTo>
                  <a:pt x="433" y="100"/>
                </a:lnTo>
                <a:lnTo>
                  <a:pt x="419" y="98"/>
                </a:lnTo>
                <a:lnTo>
                  <a:pt x="405" y="96"/>
                </a:lnTo>
                <a:lnTo>
                  <a:pt x="390" y="95"/>
                </a:lnTo>
                <a:lnTo>
                  <a:pt x="376" y="95"/>
                </a:lnTo>
                <a:lnTo>
                  <a:pt x="362" y="96"/>
                </a:lnTo>
                <a:lnTo>
                  <a:pt x="347" y="97"/>
                </a:lnTo>
                <a:lnTo>
                  <a:pt x="333" y="99"/>
                </a:lnTo>
                <a:lnTo>
                  <a:pt x="319" y="102"/>
                </a:lnTo>
                <a:lnTo>
                  <a:pt x="305" y="105"/>
                </a:lnTo>
                <a:lnTo>
                  <a:pt x="292" y="109"/>
                </a:lnTo>
                <a:lnTo>
                  <a:pt x="278" y="114"/>
                </a:lnTo>
                <a:lnTo>
                  <a:pt x="265" y="120"/>
                </a:lnTo>
                <a:lnTo>
                  <a:pt x="252" y="126"/>
                </a:lnTo>
                <a:lnTo>
                  <a:pt x="239" y="133"/>
                </a:lnTo>
                <a:lnTo>
                  <a:pt x="227" y="140"/>
                </a:lnTo>
                <a:lnTo>
                  <a:pt x="215" y="148"/>
                </a:lnTo>
                <a:lnTo>
                  <a:pt x="614" y="547"/>
                </a:lnTo>
              </a:path>
            </a:pathLst>
          </a:custGeom>
          <a:solidFill>
            <a:srgbClr val="C9211E"/>
          </a:solidFill>
          <a:ln>
            <a:solidFill>
              <a:srgbClr val="C9211E"/>
            </a:solid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84D93A8F31224EB618094100FDD2F1" ma:contentTypeVersion="3" ma:contentTypeDescription="Create a new document." ma:contentTypeScope="" ma:versionID="18023260ad8e94611a09a9737157fa53">
  <xsd:schema xmlns:xsd="http://www.w3.org/2001/XMLSchema" xmlns:xs="http://www.w3.org/2001/XMLSchema" xmlns:p="http://schemas.microsoft.com/office/2006/metadata/properties" xmlns:ns2="eb92b102-8868-4888-bc21-4ebf83b711c7" targetNamespace="http://schemas.microsoft.com/office/2006/metadata/properties" ma:root="true" ma:fieldsID="3ada3418f6006cfff7fb8ea828029cf1" ns2:_="">
    <xsd:import namespace="eb92b102-8868-4888-bc21-4ebf83b711c7"/>
    <xsd:element name="properties">
      <xsd:complexType>
        <xsd:sequence>
          <xsd:element name="documentManagement">
            <xsd:complexType>
              <xsd:all>
                <xsd:element ref="ns2:_dlc_DocId" minOccurs="0"/>
                <xsd:element ref="ns2:_dlc_DocIdUrl" minOccurs="0"/>
                <xsd:element ref="ns2:_dlc_DocIdPersistId"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92b102-8868-4888-bc21-4ebf83b711c7"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eb92b102-8868-4888-bc21-4ebf83b711c7">JQKN5WCQZJFN-1334830113-678</_dlc_DocId>
    <_dlc_DocIdUrl xmlns="eb92b102-8868-4888-bc21-4ebf83b711c7">
      <Url>https://gko.portal.ng.mil/states/VA/91/126/175thCPT/_layouts/15/DocIdRedir.aspx?ID=JQKN5WCQZJFN-1334830113-678</Url>
      <Description>JQKN5WCQZJFN-1334830113-678</Description>
    </_dlc_DocIdUrl>
  </documentManagement>
</p:properties>
</file>

<file path=customXml/itemProps1.xml><?xml version="1.0" encoding="utf-8"?>
<ds:datastoreItem xmlns:ds="http://schemas.openxmlformats.org/officeDocument/2006/customXml" ds:itemID="{C867B923-15E8-4FAB-BC58-A0B39C0A67B7}"/>
</file>

<file path=customXml/itemProps2.xml><?xml version="1.0" encoding="utf-8"?>
<ds:datastoreItem xmlns:ds="http://schemas.openxmlformats.org/officeDocument/2006/customXml" ds:itemID="{B84A3913-D958-49DD-8C49-8E604D066659}"/>
</file>

<file path=customXml/itemProps3.xml><?xml version="1.0" encoding="utf-8"?>
<ds:datastoreItem xmlns:ds="http://schemas.openxmlformats.org/officeDocument/2006/customXml" ds:itemID="{6959BEF0-DAAE-4CFE-B341-ABD6845FAFE3}"/>
</file>

<file path=customXml/itemProps4.xml><?xml version="1.0" encoding="utf-8"?>
<ds:datastoreItem xmlns:ds="http://schemas.openxmlformats.org/officeDocument/2006/customXml" ds:itemID="{D079DD70-807A-452F-BFCC-76A0D6A3C779}"/>
</file>

<file path=docProps/app.xml><?xml version="1.0" encoding="utf-8"?>
<Properties xmlns="http://schemas.openxmlformats.org/officeDocument/2006/extended-properties" xmlns:vt="http://schemas.openxmlformats.org/officeDocument/2006/docPropsVTypes">
  <Template/>
  <TotalTime>2122</TotalTime>
  <Words>1636</Words>
  <Application>Microsoft Office PowerPoint</Application>
  <PresentationFormat>Widescreen</PresentationFormat>
  <Paragraphs>332</Paragraphs>
  <Slides>8</Slides>
  <Notes>0</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8</vt:i4>
      </vt:variant>
    </vt:vector>
  </HeadingPairs>
  <TitlesOfParts>
    <vt:vector size="20" baseType="lpstr">
      <vt:lpstr>Arial</vt:lpstr>
      <vt:lpstr>Courier New</vt:lpstr>
      <vt:lpstr>DejaVu Sans</vt:lpstr>
      <vt:lpstr>Symbol</vt:lpstr>
      <vt:lpstr>Viner Hand ITC</vt:lpstr>
      <vt:lpstr>Wingdings</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United States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Sandbox User</dc:creator>
  <dc:description/>
  <cp:lastModifiedBy>Poarch, Johnathan</cp:lastModifiedBy>
  <cp:revision>306</cp:revision>
  <cp:lastPrinted>2017-04-19T19:17:10Z</cp:lastPrinted>
  <dcterms:created xsi:type="dcterms:W3CDTF">2017-04-17T17:33:10Z</dcterms:created>
  <dcterms:modified xsi:type="dcterms:W3CDTF">2019-10-04T12:52:03Z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United States Army</vt:lpwstr>
  </property>
  <property fmtid="{D5CDD505-2E9C-101B-9397-08002B2CF9AE}" pid="4" name="ContentTypeId">
    <vt:lpwstr>0x0101004984D93A8F31224EB618094100FDD2F1</vt:lpwstr>
  </property>
  <property fmtid="{D5CDD505-2E9C-101B-9397-08002B2CF9AE}" pid="5" name="HiddenSlides">
    <vt:i4>1</vt:i4>
  </property>
  <property fmtid="{D5CDD505-2E9C-101B-9397-08002B2CF9AE}" pid="6" name="HyperlinksChanged">
    <vt:bool>false</vt:bool>
  </property>
  <property fmtid="{D5CDD505-2E9C-101B-9397-08002B2CF9AE}" pid="7" name="LinksUpToDate">
    <vt:bool>false</vt:bool>
  </property>
  <property fmtid="{D5CDD505-2E9C-101B-9397-08002B2CF9AE}" pid="8" name="MMClips">
    <vt:i4>0</vt:i4>
  </property>
  <property fmtid="{D5CDD505-2E9C-101B-9397-08002B2CF9AE}" pid="9" name="Notes">
    <vt:i4>2</vt:i4>
  </property>
  <property fmtid="{D5CDD505-2E9C-101B-9397-08002B2CF9AE}" pid="10" name="PresentationFormat">
    <vt:lpwstr>Widescreen</vt:lpwstr>
  </property>
  <property fmtid="{D5CDD505-2E9C-101B-9397-08002B2CF9AE}" pid="11" name="ScaleCrop">
    <vt:bool>false</vt:bool>
  </property>
  <property fmtid="{D5CDD505-2E9C-101B-9397-08002B2CF9AE}" pid="12" name="ShareDoc">
    <vt:bool>false</vt:bool>
  </property>
  <property fmtid="{D5CDD505-2E9C-101B-9397-08002B2CF9AE}" pid="13" name="Slides">
    <vt:i4>19</vt:i4>
  </property>
  <property fmtid="{D5CDD505-2E9C-101B-9397-08002B2CF9AE}" pid="14" name="_dlc_DocIdItemGuid">
    <vt:lpwstr>c6d92c82-1006-4123-870b-ce9c5b6f53d6</vt:lpwstr>
  </property>
</Properties>
</file>