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9" r:id="rId6"/>
    <p:sldId id="258"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19" autoAdjust="0"/>
  </p:normalViewPr>
  <p:slideViewPr>
    <p:cSldViewPr snapToGrid="0">
      <p:cViewPr varScale="1">
        <p:scale>
          <a:sx n="46" d="100"/>
          <a:sy n="46" d="100"/>
        </p:scale>
        <p:origin x="67" y="9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11/17/2020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11/17/2020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11/17/2020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11/17/2020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11/17/2020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THREE BODY PROBLEM</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F9158C-4646-4710-95A5-06B245EC211A}"/>
              </a:ext>
            </a:extLst>
          </p:cNvPr>
          <p:cNvSpPr txBox="1"/>
          <p:nvPr/>
        </p:nvSpPr>
        <p:spPr>
          <a:xfrm>
            <a:off x="408373" y="408373"/>
            <a:ext cx="11345662" cy="1754326"/>
          </a:xfrm>
          <a:prstGeom prst="rect">
            <a:avLst/>
          </a:prstGeom>
          <a:noFill/>
        </p:spPr>
        <p:txBody>
          <a:bodyPr wrap="square" rtlCol="0">
            <a:spAutoFit/>
          </a:bodyPr>
          <a:lstStyle/>
          <a:p>
            <a:pPr algn="just"/>
            <a:r>
              <a:rPr lang="en-IN" dirty="0"/>
              <a:t>The </a:t>
            </a:r>
            <a:r>
              <a:rPr lang="en-IN" b="1" dirty="0"/>
              <a:t>Three Body Problem </a:t>
            </a:r>
            <a:r>
              <a:rPr lang="en-IN" dirty="0"/>
              <a:t>is about finding out the characteristics of motion of three particles when the only forces acting are for example, mutual gravitational pull. This is a subset on the n-body problem which talks about a finite number (n) of bodies moving and interacting in a similar way. The solutions greatly depend on the initial positions and velocity conditions of the particles, and closed form solutions are available only in certain cases. We have tried to attempt this problem iteratively.</a:t>
            </a:r>
          </a:p>
          <a:p>
            <a:pPr algn="just"/>
            <a:endParaRPr lang="en-IN" dirty="0"/>
          </a:p>
        </p:txBody>
      </p:sp>
      <p:pic>
        <p:nvPicPr>
          <p:cNvPr id="1026" name="Picture 2">
            <a:extLst>
              <a:ext uri="{FF2B5EF4-FFF2-40B4-BE49-F238E27FC236}">
                <a16:creationId xmlns:a16="http://schemas.microsoft.com/office/drawing/2014/main" id="{366FD221-4EE7-4581-9388-B1B2C7BEFEB6}"/>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830570" y="1939712"/>
            <a:ext cx="4530859" cy="27555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2304178-E72F-4910-BE1E-70646A458681}"/>
              </a:ext>
            </a:extLst>
          </p:cNvPr>
          <p:cNvSpPr txBox="1"/>
          <p:nvPr/>
        </p:nvSpPr>
        <p:spPr>
          <a:xfrm>
            <a:off x="565265" y="4822739"/>
            <a:ext cx="11188770" cy="1477328"/>
          </a:xfrm>
          <a:prstGeom prst="rect">
            <a:avLst/>
          </a:prstGeom>
          <a:noFill/>
        </p:spPr>
        <p:txBody>
          <a:bodyPr wrap="square" rtlCol="0">
            <a:spAutoFit/>
          </a:bodyPr>
          <a:lstStyle/>
          <a:p>
            <a:pPr algn="just"/>
            <a:r>
              <a:rPr lang="en-IN" dirty="0"/>
              <a:t>Since there is no general analytical solution that takes care of all initial conditions, iterative solutions give the much required insight into the subsequent paths of the three particles which depend heavily on the initial conditions. Generally, the particles take up non-repeating paths unless some special initial conditions are used. In fact, finding new solutions to this problem comes under research, and many researchers in the world are currently working on such families of solutions.</a:t>
            </a:r>
          </a:p>
        </p:txBody>
      </p:sp>
    </p:spTree>
    <p:extLst>
      <p:ext uri="{BB962C8B-B14F-4D97-AF65-F5344CB8AC3E}">
        <p14:creationId xmlns:p14="http://schemas.microsoft.com/office/powerpoint/2010/main" val="2916007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8F457C-1852-472E-9895-3C23FAC5FFDA}"/>
              </a:ext>
            </a:extLst>
          </p:cNvPr>
          <p:cNvSpPr txBox="1"/>
          <p:nvPr/>
        </p:nvSpPr>
        <p:spPr>
          <a:xfrm>
            <a:off x="435006" y="435006"/>
            <a:ext cx="11327907" cy="369332"/>
          </a:xfrm>
          <a:prstGeom prst="rect">
            <a:avLst/>
          </a:prstGeom>
          <a:noFill/>
        </p:spPr>
        <p:txBody>
          <a:bodyPr wrap="square" rtlCol="0">
            <a:spAutoFit/>
          </a:bodyPr>
          <a:lstStyle/>
          <a:p>
            <a:pPr algn="ctr"/>
            <a:endParaRPr lang="en-IN"/>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3B39BBF6-17FA-402C-9791-30F97DF92B7D}"/>
                  </a:ext>
                </a:extLst>
              </p:cNvPr>
              <p:cNvSpPr txBox="1"/>
              <p:nvPr/>
            </p:nvSpPr>
            <p:spPr>
              <a:xfrm>
                <a:off x="429087" y="795461"/>
                <a:ext cx="11321988" cy="4524315"/>
              </a:xfrm>
              <a:prstGeom prst="rect">
                <a:avLst/>
              </a:prstGeom>
              <a:noFill/>
            </p:spPr>
            <p:txBody>
              <a:bodyPr wrap="square" rtlCol="0">
                <a:spAutoFit/>
              </a:bodyPr>
              <a:lstStyle/>
              <a:p>
                <a:pPr marL="285750" indent="-285750" algn="just">
                  <a:buFont typeface="Arial" panose="020B0604020202020204" pitchFamily="34" charset="0"/>
                  <a:buChar char="•"/>
                </a:pPr>
                <a:r>
                  <a:rPr lang="en-IN" dirty="0"/>
                  <a:t>We are interested to find out the paths that the three particles follow once they are released, which depend on the initial conditions and the mutual gravitational force.</a:t>
                </a:r>
              </a:p>
              <a:p>
                <a:pPr algn="just"/>
                <a:r>
                  <a:rPr lang="en-IN" dirty="0"/>
                  <a:t> </a:t>
                </a:r>
              </a:p>
              <a:p>
                <a:pPr marL="285750" indent="-285750" algn="just">
                  <a:buFont typeface="Arial" panose="020B0604020202020204" pitchFamily="34" charset="0"/>
                  <a:buChar char="•"/>
                </a:pPr>
                <a:r>
                  <a:rPr lang="en-IN" dirty="0"/>
                  <a:t>We have used a simple method of calculating the forces using Newton’s law of Gravitation, and the accelerations using Newton’s laws of Motion.</a:t>
                </a:r>
              </a:p>
              <a:p>
                <a:pPr algn="just"/>
                <a:endParaRPr lang="en-IN" dirty="0"/>
              </a:p>
              <a:p>
                <a:pPr marL="285750" indent="-285750" algn="just">
                  <a:buFont typeface="Arial" panose="020B0604020202020204" pitchFamily="34" charset="0"/>
                  <a:buChar char="•"/>
                </a:pPr>
                <a:r>
                  <a:rPr lang="en-IN" dirty="0"/>
                  <a:t>We gather the initial conditions either directly from the user, or from the pre-defined initial conditions chosen by the user.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We calculate the mutual gravitational forces, and therefore the instantaneous accelerations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𝑖</m:t>
                        </m:r>
                      </m:sub>
                    </m:sSub>
                  </m:oMath>
                </a14:m>
                <a:r>
                  <a:rPr lang="en-IN" dirty="0"/>
                  <a:t>).</a:t>
                </a:r>
              </a:p>
              <a:p>
                <a:pPr algn="just"/>
                <a:r>
                  <a:rPr lang="en-IN" dirty="0"/>
                  <a:t> </a:t>
                </a:r>
              </a:p>
              <a:p>
                <a:pPr marL="285750" indent="-285750" algn="just">
                  <a:buFont typeface="Arial" panose="020B0604020202020204" pitchFamily="34" charset="0"/>
                  <a:buChar char="•"/>
                </a:pPr>
                <a:r>
                  <a:rPr lang="en-IN" dirty="0"/>
                  <a:t>We take a small time interval dt, impart the particles with a change in velocity corresponding to those accelerations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𝑖</m:t>
                        </m:r>
                      </m:sub>
                    </m:sSub>
                  </m:oMath>
                </a14:m>
                <a:r>
                  <a:rPr lang="en-IN" dirty="0"/>
                  <a:t>dt), and find their new positions.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This method, is effective only for some families of solution to the problem, but brings up a great way of visualising the motion.</a:t>
                </a:r>
              </a:p>
            </p:txBody>
          </p:sp>
        </mc:Choice>
        <mc:Fallback>
          <p:sp>
            <p:nvSpPr>
              <p:cNvPr id="3" name="TextBox 2">
                <a:extLst>
                  <a:ext uri="{FF2B5EF4-FFF2-40B4-BE49-F238E27FC236}">
                    <a16:creationId xmlns:a16="http://schemas.microsoft.com/office/drawing/2014/main" id="{3B39BBF6-17FA-402C-9791-30F97DF92B7D}"/>
                  </a:ext>
                </a:extLst>
              </p:cNvPr>
              <p:cNvSpPr txBox="1">
                <a:spLocks noRot="1" noChangeAspect="1" noMove="1" noResize="1" noEditPoints="1" noAdjustHandles="1" noChangeArrowheads="1" noChangeShapeType="1" noTextEdit="1"/>
              </p:cNvSpPr>
              <p:nvPr/>
            </p:nvSpPr>
            <p:spPr>
              <a:xfrm>
                <a:off x="429087" y="795461"/>
                <a:ext cx="11321988" cy="4524315"/>
              </a:xfrm>
              <a:prstGeom prst="rect">
                <a:avLst/>
              </a:prstGeom>
              <a:blipFill>
                <a:blip r:embed="rId2"/>
                <a:stretch>
                  <a:fillRect l="-323" t="-673" r="-431" b="-1077"/>
                </a:stretch>
              </a:blipFill>
            </p:spPr>
            <p:txBody>
              <a:bodyPr/>
              <a:lstStyle/>
              <a:p>
                <a:r>
                  <a:rPr lang="en-IN">
                    <a:noFill/>
                  </a:rPr>
                  <a:t> </a:t>
                </a:r>
              </a:p>
            </p:txBody>
          </p:sp>
        </mc:Fallback>
      </mc:AlternateContent>
    </p:spTree>
    <p:extLst>
      <p:ext uri="{BB962C8B-B14F-4D97-AF65-F5344CB8AC3E}">
        <p14:creationId xmlns:p14="http://schemas.microsoft.com/office/powerpoint/2010/main" val="28770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ABDA2C-EF2D-4A7B-BB87-6AF24A12ABCB}"/>
              </a:ext>
            </a:extLst>
          </p:cNvPr>
          <p:cNvSpPr txBox="1"/>
          <p:nvPr/>
        </p:nvSpPr>
        <p:spPr>
          <a:xfrm>
            <a:off x="432262" y="465513"/>
            <a:ext cx="11305309" cy="2862322"/>
          </a:xfrm>
          <a:prstGeom prst="rect">
            <a:avLst/>
          </a:prstGeom>
          <a:noFill/>
        </p:spPr>
        <p:txBody>
          <a:bodyPr wrap="square" rtlCol="0">
            <a:spAutoFit/>
          </a:bodyPr>
          <a:lstStyle/>
          <a:p>
            <a:pPr marL="285750" indent="-285750" algn="just">
              <a:buFont typeface="Arial" panose="020B0604020202020204" pitchFamily="34" charset="0"/>
              <a:buChar char="•"/>
            </a:pPr>
            <a:r>
              <a:rPr lang="en-IN" dirty="0"/>
              <a:t>Our primary goal is to make a virtual lab which will help school and college students visualise the nature of the problem and appreciate it’s beauty.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Thus, we have represented the solutions in the form of animation. The particles trace their paths as they travel across the screen, which looks entertaining.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The virtual lab comes with basic theory and instructions for use, making it a nice go-to platform for students who have just started learning about this topic!!</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
        <p:nvSpPr>
          <p:cNvPr id="4" name="TextBox 3">
            <a:extLst>
              <a:ext uri="{FF2B5EF4-FFF2-40B4-BE49-F238E27FC236}">
                <a16:creationId xmlns:a16="http://schemas.microsoft.com/office/drawing/2014/main" id="{C1149676-78BD-47AE-B77E-2C8F70EB467B}"/>
              </a:ext>
            </a:extLst>
          </p:cNvPr>
          <p:cNvSpPr txBox="1"/>
          <p:nvPr/>
        </p:nvSpPr>
        <p:spPr>
          <a:xfrm>
            <a:off x="432261" y="3266959"/>
            <a:ext cx="11305309" cy="1477328"/>
          </a:xfrm>
          <a:prstGeom prst="rect">
            <a:avLst/>
          </a:prstGeom>
          <a:noFill/>
        </p:spPr>
        <p:txBody>
          <a:bodyPr wrap="square" rtlCol="0">
            <a:spAutoFit/>
          </a:bodyPr>
          <a:lstStyle/>
          <a:p>
            <a:pPr algn="just"/>
            <a:endParaRPr lang="en-IN" dirty="0"/>
          </a:p>
          <a:p>
            <a:pPr algn="just"/>
            <a:endParaRPr lang="en-IN" dirty="0"/>
          </a:p>
          <a:p>
            <a:pPr algn="just"/>
            <a:endParaRPr lang="en-IN" dirty="0"/>
          </a:p>
          <a:p>
            <a:pPr algn="just"/>
            <a:endParaRPr lang="en-IN" dirty="0"/>
          </a:p>
          <a:p>
            <a:pPr algn="just"/>
            <a:endParaRPr lang="en-IN" dirty="0"/>
          </a:p>
        </p:txBody>
      </p:sp>
      <p:pic>
        <p:nvPicPr>
          <p:cNvPr id="6" name="Picture 5">
            <a:extLst>
              <a:ext uri="{FF2B5EF4-FFF2-40B4-BE49-F238E27FC236}">
                <a16:creationId xmlns:a16="http://schemas.microsoft.com/office/drawing/2014/main" id="{1C7A9AC1-DC20-41F5-BC22-541AEA68C6E3}"/>
              </a:ext>
            </a:extLst>
          </p:cNvPr>
          <p:cNvPicPr>
            <a:picLocks noChangeAspect="1"/>
          </p:cNvPicPr>
          <p:nvPr/>
        </p:nvPicPr>
        <p:blipFill>
          <a:blip r:embed="rId2"/>
          <a:stretch>
            <a:fillRect/>
          </a:stretch>
        </p:blipFill>
        <p:spPr>
          <a:xfrm>
            <a:off x="3265481" y="3266959"/>
            <a:ext cx="5661038" cy="2862322"/>
          </a:xfrm>
          <a:prstGeom prst="rect">
            <a:avLst/>
          </a:prstGeom>
          <a:ln>
            <a:noFill/>
          </a:ln>
          <a:effectLst>
            <a:softEdge rad="112500"/>
          </a:effectLst>
        </p:spPr>
      </p:pic>
    </p:spTree>
    <p:extLst>
      <p:ext uri="{BB962C8B-B14F-4D97-AF65-F5344CB8AC3E}">
        <p14:creationId xmlns:p14="http://schemas.microsoft.com/office/powerpoint/2010/main" val="790795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CECA6E-D059-4281-B2B0-D9A225F69E1B}"/>
              </a:ext>
            </a:extLst>
          </p:cNvPr>
          <p:cNvSpPr txBox="1"/>
          <p:nvPr/>
        </p:nvSpPr>
        <p:spPr>
          <a:xfrm>
            <a:off x="452761" y="497150"/>
            <a:ext cx="11283519" cy="5647700"/>
          </a:xfrm>
          <a:prstGeom prst="rect">
            <a:avLst/>
          </a:prstGeom>
          <a:noFill/>
        </p:spPr>
        <p:txBody>
          <a:bodyPr wrap="square" rtlCol="0">
            <a:spAutoFit/>
          </a:bodyPr>
          <a:lstStyle/>
          <a:p>
            <a:pPr algn="just">
              <a:lnSpc>
                <a:spcPct val="150000"/>
              </a:lnSpc>
            </a:pPr>
            <a:r>
              <a:rPr lang="en-IN" dirty="0"/>
              <a:t>Scope of Improvement: </a:t>
            </a:r>
            <a:r>
              <a:rPr lang="en-IN" sz="1800" dirty="0">
                <a:effectLst/>
                <a:latin typeface="Arial" panose="020B0604020202020204" pitchFamily="34" charset="0"/>
                <a:ea typeface="Calibri" panose="020F0502020204030204" pitchFamily="34" charset="0"/>
              </a:rPr>
              <a:t>The problems we faced while debugging the code are:</a:t>
            </a:r>
            <a:endParaRPr lang="en-IN" sz="1800" dirty="0">
              <a:effectLst/>
              <a:latin typeface="Calibri" panose="020F0502020204030204" pitchFamily="34" charset="0"/>
              <a:ea typeface="Calibri" panose="020F0502020204030204" pitchFamily="34" charset="0"/>
            </a:endParaRPr>
          </a:p>
          <a:p>
            <a:pPr marL="342900" lvl="0" indent="-342900" algn="just">
              <a:lnSpc>
                <a:spcPct val="150000"/>
              </a:lnSpc>
              <a:buFont typeface="+mj-lt"/>
              <a:buAutoNum type="arabicPeriod"/>
            </a:pPr>
            <a:r>
              <a:rPr lang="en-IN" sz="1800" dirty="0">
                <a:effectLst/>
                <a:latin typeface="Arial" panose="020B0604020202020204" pitchFamily="34" charset="0"/>
                <a:ea typeface="Calibri" panose="020F0502020204030204" pitchFamily="34" charset="0"/>
              </a:rPr>
              <a:t>The animation becomes slow after some time.</a:t>
            </a:r>
            <a:endParaRPr lang="en-IN" sz="1800" dirty="0">
              <a:effectLst/>
              <a:latin typeface="Calibri" panose="020F0502020204030204" pitchFamily="34" charset="0"/>
              <a:ea typeface="Calibri" panose="020F0502020204030204" pitchFamily="34" charset="0"/>
            </a:endParaRPr>
          </a:p>
          <a:p>
            <a:pPr marL="342900" lvl="0" indent="-342900" algn="just">
              <a:lnSpc>
                <a:spcPct val="150000"/>
              </a:lnSpc>
              <a:buFont typeface="+mj-lt"/>
              <a:buAutoNum type="arabicPeriod"/>
            </a:pPr>
            <a:r>
              <a:rPr lang="en-IN" sz="1800" dirty="0">
                <a:effectLst/>
                <a:latin typeface="Arial" panose="020B0604020202020204" pitchFamily="34" charset="0"/>
                <a:ea typeface="Calibri" panose="020F0502020204030204" pitchFamily="34" charset="0"/>
              </a:rPr>
              <a:t>Due to accumulation of errors through the iterations, the particles divert a little bit from the path they should have followed, for some cases.</a:t>
            </a:r>
            <a:endParaRPr lang="en-IN" sz="1800" dirty="0">
              <a:effectLst/>
              <a:latin typeface="Calibri" panose="020F0502020204030204" pitchFamily="34" charset="0"/>
              <a:ea typeface="Calibri" panose="020F0502020204030204" pitchFamily="34" charset="0"/>
            </a:endParaRPr>
          </a:p>
          <a:p>
            <a:pPr algn="just">
              <a:lnSpc>
                <a:spcPct val="150000"/>
              </a:lnSpc>
            </a:pPr>
            <a:r>
              <a:rPr lang="en-IN" sz="1800" dirty="0">
                <a:effectLst/>
                <a:latin typeface="Arial" panose="020B0604020202020204" pitchFamily="34" charset="0"/>
                <a:ea typeface="Calibri" panose="020F0502020204030204" pitchFamily="34" charset="0"/>
              </a:rPr>
              <a:t>Using numerical techniques like RK4 might help us control these errors, which we plan to execute in the next semester as we want to make our final virtual lab as accurate as possible.</a:t>
            </a:r>
          </a:p>
          <a:p>
            <a:pPr algn="just">
              <a:lnSpc>
                <a:spcPct val="150000"/>
              </a:lnSpc>
            </a:pPr>
            <a:endParaRPr lang="en-IN" dirty="0">
              <a:latin typeface="Arial" panose="020B0604020202020204" pitchFamily="34" charset="0"/>
              <a:ea typeface="Calibri" panose="020F0502020204030204" pitchFamily="34" charset="0"/>
            </a:endParaRPr>
          </a:p>
          <a:p>
            <a:pPr algn="just"/>
            <a:endParaRPr lang="en-IN" dirty="0"/>
          </a:p>
          <a:p>
            <a:pPr algn="just"/>
            <a:r>
              <a:rPr lang="en-IN" dirty="0"/>
              <a:t>We are thankful to our mentors: </a:t>
            </a:r>
            <a:r>
              <a:rPr lang="en-IN" dirty="0" err="1"/>
              <a:t>Dr.</a:t>
            </a:r>
            <a:r>
              <a:rPr lang="en-IN" dirty="0"/>
              <a:t> Somnath Sarangi, and </a:t>
            </a:r>
            <a:r>
              <a:rPr lang="en-IN" dirty="0" err="1"/>
              <a:t>Dr.</a:t>
            </a:r>
            <a:r>
              <a:rPr lang="en-IN" dirty="0"/>
              <a:t> Anirban </a:t>
            </a:r>
            <a:r>
              <a:rPr lang="en-IN" dirty="0" err="1"/>
              <a:t>Mahato</a:t>
            </a:r>
            <a:r>
              <a:rPr lang="en-IN" dirty="0"/>
              <a:t> for guiding us in this regard. We also thank our faculty advisor </a:t>
            </a:r>
            <a:r>
              <a:rPr lang="en-IN" dirty="0" err="1"/>
              <a:t>Dr.</a:t>
            </a:r>
            <a:r>
              <a:rPr lang="en-IN" dirty="0"/>
              <a:t> Murshid Imam for providing us this opportunity.</a:t>
            </a:r>
          </a:p>
          <a:p>
            <a:pPr algn="just"/>
            <a:endParaRPr lang="en-IN" dirty="0"/>
          </a:p>
          <a:p>
            <a:pPr algn="ctr"/>
            <a:r>
              <a:rPr lang="en-IN" sz="2800" dirty="0"/>
              <a:t>THANK YOU</a:t>
            </a:r>
          </a:p>
          <a:p>
            <a:pPr algn="just">
              <a:lnSpc>
                <a:spcPct val="150000"/>
              </a:lnSpc>
            </a:pPr>
            <a:endParaRPr lang="en-IN" sz="1800" dirty="0">
              <a:effectLst/>
              <a:latin typeface="Calibri" panose="020F0502020204030204" pitchFamily="34" charset="0"/>
              <a:ea typeface="Calibri" panose="020F0502020204030204" pitchFamily="34" charset="0"/>
            </a:endParaRPr>
          </a:p>
          <a:p>
            <a:pPr algn="just">
              <a:lnSpc>
                <a:spcPct val="150000"/>
              </a:lnSpc>
            </a:pPr>
            <a:r>
              <a:rPr lang="en-IN" sz="1800" dirty="0">
                <a:effectLst/>
                <a:latin typeface="Arial" panose="020B060402020202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11196953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{C9C6B6B6-FCCD-4735-8376-1E0ED99CACBE}tf78438558_win32</Template>
  <TotalTime>208</TotalTime>
  <Words>537</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Cambria Math</vt:lpstr>
      <vt:lpstr>Century Gothic</vt:lpstr>
      <vt:lpstr>Garamond</vt:lpstr>
      <vt:lpstr>SavonVTI</vt:lpstr>
      <vt:lpstr>THREE BODY PROBLEM</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THREE BODY PROBLEM</dc:title>
  <dc:creator>Anway Bhattacharyya</dc:creator>
  <cp:lastModifiedBy>Anway Bhattacharyya</cp:lastModifiedBy>
  <cp:revision>13</cp:revision>
  <dcterms:created xsi:type="dcterms:W3CDTF">2020-11-15T13:43:40Z</dcterms:created>
  <dcterms:modified xsi:type="dcterms:W3CDTF">2020-11-17T07:51:43Z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