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3" r:id="rId2"/>
    <p:sldId id="264" r:id="rId3"/>
    <p:sldId id="265" r:id="rId4"/>
    <p:sldId id="267" r:id="rId5"/>
    <p:sldId id="257" r:id="rId6"/>
    <p:sldId id="261" r:id="rId7"/>
    <p:sldId id="271" r:id="rId8"/>
    <p:sldId id="272" r:id="rId9"/>
    <p:sldId id="273" r:id="rId10"/>
    <p:sldId id="276" r:id="rId11"/>
    <p:sldId id="278" r:id="rId12"/>
    <p:sldId id="279" r:id="rId13"/>
    <p:sldId id="286" r:id="rId14"/>
    <p:sldId id="287" r:id="rId15"/>
    <p:sldId id="282" r:id="rId16"/>
    <p:sldId id="283" r:id="rId17"/>
    <p:sldId id="284" r:id="rId18"/>
    <p:sldId id="28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Taehee" initials="KT" lastIdx="1" clrIdx="0">
    <p:extLst>
      <p:ext uri="{19B8F6BF-5375-455C-9EA6-DF929625EA0E}">
        <p15:presenceInfo xmlns:p15="http://schemas.microsoft.com/office/powerpoint/2012/main" userId="55602ba0e1b248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2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77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UIT" pitchFamily="2" charset="-127"/>
                <a:ea typeface="SUIT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UIT" pitchFamily="2" charset="-127"/>
                <a:ea typeface="SUIT" pitchFamily="2" charset="-127"/>
              </a:defRPr>
            </a:lvl1pPr>
          </a:lstStyle>
          <a:p>
            <a:fld id="{9DC262E9-E1A2-45B7-A53F-7A8DEBFE05DB}" type="datetimeFigureOut">
              <a:rPr lang="ko-KR" altLang="en-US" smtClean="0"/>
              <a:pPr/>
              <a:t>2022-11-25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UIT" pitchFamily="2" charset="-127"/>
                <a:ea typeface="SUIT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UIT" pitchFamily="2" charset="-127"/>
                <a:ea typeface="SUIT" pitchFamily="2" charset="-127"/>
              </a:defRPr>
            </a:lvl1pPr>
          </a:lstStyle>
          <a:p>
            <a:fld id="{3CF483B2-8247-4469-BD93-A74D1E3A68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049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SUIT" pitchFamily="2" charset="-127"/>
        <a:ea typeface="SUIT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SUIT" pitchFamily="2" charset="-127"/>
        <a:ea typeface="SUIT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SUIT" pitchFamily="2" charset="-127"/>
        <a:ea typeface="SUIT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SUIT" pitchFamily="2" charset="-127"/>
        <a:ea typeface="SUIT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SUIT" pitchFamily="2" charset="-127"/>
        <a:ea typeface="SUIT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9AE25-BBE6-4747-9731-275AE56D5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DFF7A1-DFAD-436E-AB8D-6FA5B13F5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1A55A6-73D2-45C3-9E29-A7CB5DC70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060-3911-4178-BBD8-182A0515488E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1EB37-A4A6-4C11-A412-E077DD21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973F40-8FF8-4A01-90BC-3D0CFCF7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E3-2F55-43C0-B032-63EFB949B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022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9F9F7-6C71-4E55-A7DC-EF26229A6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E4E386-E36A-4A7D-AB46-EB11CA487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FA6D8C-B181-4425-B64C-0F5BBEC0A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060-3911-4178-BBD8-182A0515488E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D4548-7984-4590-B81B-6C67A813C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8412ED-1971-40DE-8F7C-CB803FBE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E3-2F55-43C0-B032-63EFB949B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78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F7B833-9387-4D0C-A01A-897C9C3B4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CA3193-62B1-4DE2-90FF-7DF46C1BE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534449-3B42-47C8-8343-1FA74F86F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060-3911-4178-BBD8-182A0515488E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AB1B1-537B-4A0B-A017-196F8352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4C2E0-E0A6-4180-9D73-5EE5C552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E3-2F55-43C0-B032-63EFB949B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02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03458-8C78-4D4A-9424-A3C41269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A04A74-1A7B-4C02-BCC1-9E42E2949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DCB44B-AD96-4C8E-ACC2-E21268739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060-3911-4178-BBD8-182A0515488E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C5A0AA-5E57-4A59-A778-F344F07D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612D61-B6A5-49C8-B987-26D9F013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E3-2F55-43C0-B032-63EFB949B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82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FB089-B440-4AA1-A411-2A03124A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042E65-4634-42CE-80E1-388DF2997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D51CE-170E-4C89-9216-9DE6B33E4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060-3911-4178-BBD8-182A0515488E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80D97-18E3-4F79-ABF4-BF1CD78D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885981-3ECC-46B0-A0C1-AA9C3BC2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E3-2F55-43C0-B032-63EFB949B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21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AF6B7-6942-4303-8A57-473DBE40C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E0ACF4-1DEE-405B-B507-B17042D54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F37089-86CE-460A-A1F9-7C0CCED78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FD84F9-8697-4256-8FC7-FB221F968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060-3911-4178-BBD8-182A0515488E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B1BADF-DAB4-453F-BD72-A7307B1EB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5D32B-54C6-49D8-9005-5F60F13D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E3-2F55-43C0-B032-63EFB949B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7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37695-AFFF-4224-BEC3-5D949BFE7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C17C29-07D1-471D-AF13-65125D02D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89E7B6-A104-40C3-A766-6EF0295D6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343800-58D1-4D02-9DF7-269D225A7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FE1372-9D3C-4A47-9A5D-F23494185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205D00-9C4C-4EB1-B552-715D454D4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060-3911-4178-BBD8-182A0515488E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F5837C-546E-4C15-AAF5-4B1A2E62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05D6E7-0524-4A91-9E60-A5E35CA3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E3-2F55-43C0-B032-63EFB949B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77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42574-8C28-4C0C-A731-80843746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354ABD-7798-4FD1-A36C-71EAF6A8F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060-3911-4178-BBD8-182A0515488E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E68D57-391E-4899-A64A-896FAC81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721E58-4B78-4777-A985-84F86A21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E3-2F55-43C0-B032-63EFB949B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7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216353-14A8-4732-8E19-862D1636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060-3911-4178-BBD8-182A0515488E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660CAA-B282-4BF2-B51E-AFE19FCC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E18A8E-98FE-421C-876D-563C6385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E3-2F55-43C0-B032-63EFB949B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28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FB0EA-DEEC-4B02-A99F-D7DAFB94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024787-3A99-40A3-9EFD-10B02B7B1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37B0FE-B157-4A56-921C-BA262E0B1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8F0CD8-12C9-40D2-BC12-8E27E7B3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060-3911-4178-BBD8-182A0515488E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CEBC7D-7F57-4DCB-B3F7-EE3A26AC4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3D86E4-FBEA-4500-839C-804220F4C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E3-2F55-43C0-B032-63EFB949B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20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5725-EA05-4351-8A56-AB0D2536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98430A-12E0-4267-BCAC-6D190E1EC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A75F0B-B79F-4D32-844C-A762E6045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E1C833-6C37-43A9-A209-00D2D2FF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060-3911-4178-BBD8-182A0515488E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5897E6-70DB-4F41-8059-F9CF1D64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0C53B3-E911-407B-BE81-86FA1407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E3-2F55-43C0-B032-63EFB949B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91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09BBA8-841B-4784-9720-448A948D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D68F27-0306-4CB6-9F61-434C0DBD9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47EC4D-5182-4F08-9246-968F4C0A9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UIT" pitchFamily="2" charset="-127"/>
                <a:ea typeface="SUIT" pitchFamily="2" charset="-127"/>
              </a:defRPr>
            </a:lvl1pPr>
          </a:lstStyle>
          <a:p>
            <a:fld id="{16236060-3911-4178-BBD8-182A0515488E}" type="datetimeFigureOut">
              <a:rPr lang="ko-KR" altLang="en-US" smtClean="0"/>
              <a:pPr/>
              <a:t>2022-11-25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0AF36B-F024-4ECB-A5E9-17D9CBEB7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UIT" pitchFamily="2" charset="-127"/>
                <a:ea typeface="SUIT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B97CF7-7411-4997-A1B7-7336C4844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UIT" pitchFamily="2" charset="-127"/>
                <a:ea typeface="SUIT" pitchFamily="2" charset="-127"/>
              </a:defRPr>
            </a:lvl1pPr>
          </a:lstStyle>
          <a:p>
            <a:fld id="{10E046E3-2F55-43C0-B032-63EFB949B30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797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UIT" pitchFamily="2" charset="-127"/>
          <a:ea typeface="SUIT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UIT" pitchFamily="2" charset="-127"/>
          <a:ea typeface="SUIT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UIT" pitchFamily="2" charset="-127"/>
          <a:ea typeface="SUIT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UIT" pitchFamily="2" charset="-127"/>
          <a:ea typeface="SUIT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UIT" pitchFamily="2" charset="-127"/>
          <a:ea typeface="SUIT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UIT" pitchFamily="2" charset="-127"/>
          <a:ea typeface="SUIT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rafana.com/grafana/plugins?type=pane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22EED5-2E3F-2A2F-ABAE-4684CA48B08E}"/>
              </a:ext>
            </a:extLst>
          </p:cNvPr>
          <p:cNvSpPr txBox="1">
            <a:spLocks/>
          </p:cNvSpPr>
          <p:nvPr/>
        </p:nvSpPr>
        <p:spPr>
          <a:xfrm>
            <a:off x="1035423" y="2052785"/>
            <a:ext cx="6832833" cy="9728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>
              <a:lnSpc>
                <a:spcPct val="150000"/>
              </a:lnSpc>
              <a:spcAft>
                <a:spcPts val="600"/>
              </a:spcAft>
            </a:pPr>
            <a:r>
              <a:rPr lang="ko-KR" altLang="en-US" sz="4000" kern="1200" dirty="0">
                <a:solidFill>
                  <a:schemeClr val="tx1"/>
                </a:solidFill>
                <a:latin typeface="SUIT" pitchFamily="2" charset="-127"/>
                <a:ea typeface="SUIT" pitchFamily="2" charset="-127"/>
              </a:rPr>
              <a:t>센서 데이터 모니터링 시스템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F695551-DA46-5CB8-4DC4-0340AAF39564}"/>
              </a:ext>
            </a:extLst>
          </p:cNvPr>
          <p:cNvSpPr txBox="1">
            <a:spLocks/>
          </p:cNvSpPr>
          <p:nvPr/>
        </p:nvSpPr>
        <p:spPr>
          <a:xfrm>
            <a:off x="3160034" y="4688326"/>
            <a:ext cx="3043542" cy="1479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>
              <a:spcAft>
                <a:spcPts val="600"/>
              </a:spcAft>
            </a:pPr>
            <a:r>
              <a:rPr lang="ko-KR" altLang="en-US" sz="2000" dirty="0">
                <a:latin typeface="SUIT" pitchFamily="2" charset="-127"/>
                <a:ea typeface="SUIT" pitchFamily="2" charset="-127"/>
                <a:cs typeface="+mn-cs"/>
              </a:rPr>
              <a:t>제작 </a:t>
            </a:r>
            <a:r>
              <a:rPr lang="en-US" altLang="ko-KR" sz="2000" dirty="0">
                <a:latin typeface="SUIT" pitchFamily="2" charset="-127"/>
                <a:ea typeface="SUIT" pitchFamily="2" charset="-127"/>
                <a:cs typeface="+mn-cs"/>
              </a:rPr>
              <a:t>: </a:t>
            </a:r>
            <a:r>
              <a:rPr lang="ko-KR" altLang="en-US" sz="2000" dirty="0">
                <a:latin typeface="SUIT" pitchFamily="2" charset="-127"/>
                <a:ea typeface="SUIT" pitchFamily="2" charset="-127"/>
                <a:cs typeface="+mn-cs"/>
              </a:rPr>
              <a:t>황지훈</a:t>
            </a:r>
            <a:endParaRPr lang="en-US" altLang="ko-KR" sz="2000" dirty="0">
              <a:latin typeface="SUIT" pitchFamily="2" charset="-127"/>
              <a:ea typeface="SUIT" pitchFamily="2" charset="-127"/>
              <a:cs typeface="+mn-cs"/>
            </a:endParaRPr>
          </a:p>
          <a:p>
            <a:pPr algn="l" latinLnBrk="0">
              <a:spcAft>
                <a:spcPts val="600"/>
              </a:spcAft>
            </a:pPr>
            <a:r>
              <a:rPr lang="ko-KR" altLang="en-US" sz="2000" dirty="0">
                <a:latin typeface="SUIT" pitchFamily="2" charset="-127"/>
                <a:ea typeface="SUIT" pitchFamily="2" charset="-127"/>
                <a:cs typeface="+mn-cs"/>
              </a:rPr>
              <a:t>학번 </a:t>
            </a:r>
            <a:r>
              <a:rPr lang="en-US" altLang="ko-KR" sz="2000" dirty="0">
                <a:latin typeface="SUIT" pitchFamily="2" charset="-127"/>
                <a:ea typeface="SUIT" pitchFamily="2" charset="-127"/>
                <a:cs typeface="+mn-cs"/>
              </a:rPr>
              <a:t>: 20151648</a:t>
            </a:r>
          </a:p>
          <a:p>
            <a:pPr algn="l" latinLnBrk="0">
              <a:spcAft>
                <a:spcPts val="600"/>
              </a:spcAft>
            </a:pPr>
            <a:r>
              <a:rPr lang="ko-KR" altLang="en-US" sz="2000" dirty="0">
                <a:latin typeface="SUIT" pitchFamily="2" charset="-127"/>
                <a:ea typeface="SUIT" pitchFamily="2" charset="-127"/>
                <a:cs typeface="+mn-cs"/>
              </a:rPr>
              <a:t>작성일 </a:t>
            </a:r>
            <a:r>
              <a:rPr lang="en-US" altLang="ko-KR" sz="2000" dirty="0">
                <a:latin typeface="SUIT" pitchFamily="2" charset="-127"/>
                <a:ea typeface="SUIT" pitchFamily="2" charset="-127"/>
                <a:cs typeface="+mn-cs"/>
              </a:rPr>
              <a:t>: 2021.06.24</a:t>
            </a:r>
          </a:p>
          <a:p>
            <a:pPr algn="l" latinLnBrk="0">
              <a:spcAft>
                <a:spcPts val="600"/>
              </a:spcAft>
            </a:pPr>
            <a:endParaRPr lang="ko-KR" altLang="en-US" sz="2000" dirty="0">
              <a:latin typeface="SUIT" pitchFamily="2" charset="-127"/>
              <a:ea typeface="SUIT" pitchFamily="2" charset="-127"/>
              <a:cs typeface="+mn-cs"/>
            </a:endParaRPr>
          </a:p>
        </p:txBody>
      </p:sp>
      <p:pic>
        <p:nvPicPr>
          <p:cNvPr id="9" name="Graphic 8" descr="톱니바퀴">
            <a:extLst>
              <a:ext uri="{FF2B5EF4-FFF2-40B4-BE49-F238E27FC236}">
                <a16:creationId xmlns:a16="http://schemas.microsoft.com/office/drawing/2014/main" id="{1411A545-B8C4-4472-8F97-F4BA702E9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35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250F03-47D8-7580-6AE4-4ADA852E3BC3}"/>
              </a:ext>
            </a:extLst>
          </p:cNvPr>
          <p:cNvSpPr txBox="1"/>
          <p:nvPr/>
        </p:nvSpPr>
        <p:spPr>
          <a:xfrm>
            <a:off x="1399672" y="789629"/>
            <a:ext cx="9392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SUIT" pitchFamily="2" charset="-127"/>
                <a:ea typeface="SUIT" pitchFamily="2" charset="-127"/>
              </a:rPr>
              <a:t>phpMyAdmin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(5.04) - 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웹 브라우저 상에서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MySQL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DB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를 관리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78292A-9067-CC25-AF28-22DA8C7624B3}"/>
              </a:ext>
            </a:extLst>
          </p:cNvPr>
          <p:cNvSpPr txBox="1"/>
          <p:nvPr/>
        </p:nvSpPr>
        <p:spPr>
          <a:xfrm>
            <a:off x="986495" y="1342540"/>
            <a:ext cx="33079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[</a:t>
            </a:r>
            <a:r>
              <a:rPr lang="ko-KR" altLang="en-US" sz="1500" b="1" dirty="0">
                <a:latin typeface="SUIT" pitchFamily="2" charset="-127"/>
                <a:ea typeface="SUIT" pitchFamily="2" charset="-127"/>
              </a:rPr>
              <a:t>설치 후 모의 테이블 생성</a:t>
            </a:r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]</a:t>
            </a:r>
            <a:endParaRPr lang="ko-KR" altLang="en-US" sz="1500" b="1" dirty="0">
              <a:latin typeface="SUIT" pitchFamily="2" charset="-127"/>
              <a:ea typeface="SUIT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E5BFECE-F898-A1CF-893C-F55C4879A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539" y="1730057"/>
            <a:ext cx="9392657" cy="50876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04945A-D6A2-FFA7-7045-6AD5C0C379A5}"/>
              </a:ext>
            </a:extLst>
          </p:cNvPr>
          <p:cNvSpPr txBox="1"/>
          <p:nvPr/>
        </p:nvSpPr>
        <p:spPr>
          <a:xfrm>
            <a:off x="986495" y="250088"/>
            <a:ext cx="102190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내용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(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1 .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웹서버 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–  DB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)</a:t>
            </a:r>
            <a:endParaRPr lang="ko-KR" altLang="en-US" sz="2500" b="1" dirty="0">
              <a:solidFill>
                <a:schemeClr val="accent1">
                  <a:lumMod val="75000"/>
                </a:schemeClr>
              </a:solidFill>
              <a:effectLst>
                <a:outerShdw dist="25400" dir="2700000" algn="tl" rotWithShape="0">
                  <a:prstClr val="black">
                    <a:alpha val="41000"/>
                  </a:prstClr>
                </a:outerShdw>
              </a:effectLst>
              <a:latin typeface="SUIT" pitchFamily="2" charset="-127"/>
              <a:ea typeface="SUI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98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878292A-9067-CC25-AF28-22DA8C7624B3}"/>
              </a:ext>
            </a:extLst>
          </p:cNvPr>
          <p:cNvSpPr txBox="1"/>
          <p:nvPr/>
        </p:nvSpPr>
        <p:spPr>
          <a:xfrm>
            <a:off x="1822191" y="1371675"/>
            <a:ext cx="36911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[</a:t>
            </a:r>
            <a:r>
              <a:rPr lang="ko-KR" altLang="en-US" sz="1500" b="1" dirty="0">
                <a:latin typeface="SUIT" pitchFamily="2" charset="-127"/>
                <a:ea typeface="SUIT" pitchFamily="2" charset="-127"/>
              </a:rPr>
              <a:t>로컬 </a:t>
            </a:r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MySQL </a:t>
            </a:r>
            <a:r>
              <a:rPr lang="ko-KR" altLang="en-US" sz="1500" b="1" dirty="0">
                <a:latin typeface="SUIT" pitchFamily="2" charset="-127"/>
                <a:ea typeface="SUIT" pitchFamily="2" charset="-127"/>
              </a:rPr>
              <a:t>확인</a:t>
            </a:r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]</a:t>
            </a:r>
            <a:endParaRPr lang="ko-KR" altLang="en-US" sz="1500" b="1" dirty="0">
              <a:latin typeface="SUIT" pitchFamily="2" charset="-127"/>
              <a:ea typeface="SUIT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E3AD85-5F2B-CCC0-4EE0-E2BCC396B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288" y="1835523"/>
            <a:ext cx="8305423" cy="4883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A177B7-6801-97D8-E7C6-0D53D7295953}"/>
              </a:ext>
            </a:extLst>
          </p:cNvPr>
          <p:cNvSpPr txBox="1"/>
          <p:nvPr/>
        </p:nvSpPr>
        <p:spPr>
          <a:xfrm>
            <a:off x="986495" y="250088"/>
            <a:ext cx="102190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내용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(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1 .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웹서버 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–  DB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)</a:t>
            </a:r>
            <a:endParaRPr lang="ko-KR" altLang="en-US" sz="2500" b="1" dirty="0">
              <a:solidFill>
                <a:schemeClr val="accent1">
                  <a:lumMod val="75000"/>
                </a:schemeClr>
              </a:solidFill>
              <a:effectLst>
                <a:outerShdw dist="25400" dir="2700000" algn="tl" rotWithShape="0">
                  <a:prstClr val="black">
                    <a:alpha val="41000"/>
                  </a:prstClr>
                </a:outerShdw>
              </a:effectLst>
              <a:latin typeface="SUIT" pitchFamily="2" charset="-127"/>
              <a:ea typeface="SUIT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10DE0-FCD9-05BD-1BB0-732A0661305E}"/>
              </a:ext>
            </a:extLst>
          </p:cNvPr>
          <p:cNvSpPr txBox="1"/>
          <p:nvPr/>
        </p:nvSpPr>
        <p:spPr>
          <a:xfrm>
            <a:off x="1399672" y="789629"/>
            <a:ext cx="9392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SUIT" pitchFamily="2" charset="-127"/>
                <a:ea typeface="SUIT" pitchFamily="2" charset="-127"/>
              </a:rPr>
              <a:t>MySQL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(8.0.22)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설치 후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SUIT" pitchFamily="2" charset="-127"/>
                <a:ea typeface="SUIT" pitchFamily="2" charset="-127"/>
              </a:rPr>
              <a:t>phpMyAdmin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연결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794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878292A-9067-CC25-AF28-22DA8C7624B3}"/>
              </a:ext>
            </a:extLst>
          </p:cNvPr>
          <p:cNvSpPr txBox="1"/>
          <p:nvPr/>
        </p:nvSpPr>
        <p:spPr>
          <a:xfrm>
            <a:off x="-516535" y="1901281"/>
            <a:ext cx="5318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[</a:t>
            </a:r>
            <a:r>
              <a:rPr lang="ko-KR" altLang="en-US" sz="1500" b="1" dirty="0">
                <a:latin typeface="SUIT" pitchFamily="2" charset="-127"/>
                <a:ea typeface="SUIT" pitchFamily="2" charset="-127"/>
              </a:rPr>
              <a:t>데이터 전송 및 외부 접속을 위한 </a:t>
            </a:r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80</a:t>
            </a:r>
            <a:r>
              <a:rPr lang="ko-KR" altLang="en-US" sz="1500" b="1" dirty="0">
                <a:latin typeface="SUIT" pitchFamily="2" charset="-127"/>
                <a:ea typeface="SUIT" pitchFamily="2" charset="-127"/>
              </a:rPr>
              <a:t>포트</a:t>
            </a:r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(http) </a:t>
            </a:r>
            <a:r>
              <a:rPr lang="ko-KR" altLang="en-US" sz="1500" b="1" dirty="0">
                <a:latin typeface="SUIT" pitchFamily="2" charset="-127"/>
                <a:ea typeface="SUIT" pitchFamily="2" charset="-127"/>
              </a:rPr>
              <a:t>개방</a:t>
            </a:r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]</a:t>
            </a:r>
            <a:endParaRPr lang="ko-KR" altLang="en-US" sz="1500" b="1" dirty="0">
              <a:latin typeface="SUIT" pitchFamily="2" charset="-127"/>
              <a:ea typeface="SUIT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EF6C60-FB26-32F9-54D6-C88A37C27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46" y="2336270"/>
            <a:ext cx="5890178" cy="33448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BC713B-00B0-00AE-592D-676EBEE16506}"/>
              </a:ext>
            </a:extLst>
          </p:cNvPr>
          <p:cNvSpPr txBox="1"/>
          <p:nvPr/>
        </p:nvSpPr>
        <p:spPr>
          <a:xfrm>
            <a:off x="986495" y="250088"/>
            <a:ext cx="102190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내용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(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1 .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웹서버 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–  DB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)</a:t>
            </a:r>
            <a:endParaRPr lang="ko-KR" altLang="en-US" sz="2500" b="1" dirty="0">
              <a:solidFill>
                <a:schemeClr val="accent1">
                  <a:lumMod val="75000"/>
                </a:schemeClr>
              </a:solidFill>
              <a:effectLst>
                <a:outerShdw dist="25400" dir="2700000" algn="tl" rotWithShape="0">
                  <a:prstClr val="black">
                    <a:alpha val="41000"/>
                  </a:prstClr>
                </a:outerShdw>
              </a:effectLst>
              <a:latin typeface="SUIT" pitchFamily="2" charset="-127"/>
              <a:ea typeface="SUIT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E1E2090-5EC9-88A1-F97A-112A54595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387" y="2336270"/>
            <a:ext cx="5957037" cy="33448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597148-3105-05C5-E345-616DF90DDACA}"/>
              </a:ext>
            </a:extLst>
          </p:cNvPr>
          <p:cNvSpPr txBox="1"/>
          <p:nvPr/>
        </p:nvSpPr>
        <p:spPr>
          <a:xfrm>
            <a:off x="5444994" y="1901280"/>
            <a:ext cx="33628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[</a:t>
            </a:r>
            <a:r>
              <a:rPr lang="ko-KR" altLang="en-US" sz="1500" b="1" dirty="0">
                <a:latin typeface="SUIT" pitchFamily="2" charset="-127"/>
                <a:ea typeface="SUIT" pitchFamily="2" charset="-127"/>
              </a:rPr>
              <a:t>외부에서 접속할 경로설정</a:t>
            </a:r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]</a:t>
            </a:r>
            <a:endParaRPr lang="ko-KR" altLang="en-US" sz="1500" b="1" dirty="0">
              <a:latin typeface="SUIT" pitchFamily="2" charset="-127"/>
              <a:ea typeface="SUI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644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BC713B-00B0-00AE-592D-676EBEE16506}"/>
              </a:ext>
            </a:extLst>
          </p:cNvPr>
          <p:cNvSpPr txBox="1"/>
          <p:nvPr/>
        </p:nvSpPr>
        <p:spPr>
          <a:xfrm>
            <a:off x="986495" y="250088"/>
            <a:ext cx="102190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내용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(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1 .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웹서버 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–  DB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)</a:t>
            </a:r>
            <a:endParaRPr lang="ko-KR" altLang="en-US" sz="2500" b="1" dirty="0">
              <a:solidFill>
                <a:schemeClr val="accent1">
                  <a:lumMod val="75000"/>
                </a:schemeClr>
              </a:solidFill>
              <a:effectLst>
                <a:outerShdw dist="25400" dir="2700000" algn="tl" rotWithShape="0">
                  <a:prstClr val="black">
                    <a:alpha val="41000"/>
                  </a:prstClr>
                </a:outerShdw>
              </a:effectLst>
              <a:latin typeface="SUIT" pitchFamily="2" charset="-127"/>
              <a:ea typeface="SUIT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1C894A-DAFC-1F48-C77B-057415492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224" y="1951102"/>
            <a:ext cx="8763552" cy="42553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0C499-AC76-0039-5CF1-D3102E3E6A14}"/>
              </a:ext>
            </a:extLst>
          </p:cNvPr>
          <p:cNvSpPr txBox="1"/>
          <p:nvPr/>
        </p:nvSpPr>
        <p:spPr>
          <a:xfrm>
            <a:off x="774384" y="1470975"/>
            <a:ext cx="5318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[</a:t>
            </a:r>
            <a:r>
              <a:rPr lang="ko-KR" altLang="en-US" sz="1500" b="1" dirty="0">
                <a:latin typeface="SUIT" pitchFamily="2" charset="-127"/>
                <a:ea typeface="SUIT" pitchFamily="2" charset="-127"/>
              </a:rPr>
              <a:t>웹 서버를 통해 데이터를 저장하는 </a:t>
            </a:r>
            <a:r>
              <a:rPr lang="en-US" altLang="ko-KR" sz="1500" b="1" dirty="0" err="1">
                <a:latin typeface="SUIT" pitchFamily="2" charset="-127"/>
                <a:ea typeface="SUIT" pitchFamily="2" charset="-127"/>
              </a:rPr>
              <a:t>php</a:t>
            </a:r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 </a:t>
            </a:r>
            <a:r>
              <a:rPr lang="ko-KR" altLang="en-US" sz="1500" b="1" dirty="0">
                <a:latin typeface="SUIT" pitchFamily="2" charset="-127"/>
                <a:ea typeface="SUIT" pitchFamily="2" charset="-127"/>
              </a:rPr>
              <a:t>코드</a:t>
            </a:r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]</a:t>
            </a:r>
            <a:endParaRPr lang="ko-KR" altLang="en-US" sz="1500" b="1" dirty="0">
              <a:latin typeface="SUIT" pitchFamily="2" charset="-127"/>
              <a:ea typeface="SUI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006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BC713B-00B0-00AE-592D-676EBEE16506}"/>
              </a:ext>
            </a:extLst>
          </p:cNvPr>
          <p:cNvSpPr txBox="1"/>
          <p:nvPr/>
        </p:nvSpPr>
        <p:spPr>
          <a:xfrm>
            <a:off x="986495" y="250088"/>
            <a:ext cx="102190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내용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(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1 .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웹서버 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–  DB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)</a:t>
            </a:r>
            <a:endParaRPr lang="ko-KR" altLang="en-US" sz="2500" b="1" dirty="0">
              <a:solidFill>
                <a:schemeClr val="accent1">
                  <a:lumMod val="75000"/>
                </a:schemeClr>
              </a:solidFill>
              <a:effectLst>
                <a:outerShdw dist="25400" dir="2700000" algn="tl" rotWithShape="0">
                  <a:prstClr val="black">
                    <a:alpha val="41000"/>
                  </a:prstClr>
                </a:outerShdw>
              </a:effectLst>
              <a:latin typeface="SUIT" pitchFamily="2" charset="-127"/>
              <a:ea typeface="SUIT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0C499-AC76-0039-5CF1-D3102E3E6A14}"/>
              </a:ext>
            </a:extLst>
          </p:cNvPr>
          <p:cNvSpPr txBox="1"/>
          <p:nvPr/>
        </p:nvSpPr>
        <p:spPr>
          <a:xfrm>
            <a:off x="344079" y="1376846"/>
            <a:ext cx="5318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[</a:t>
            </a:r>
            <a:r>
              <a:rPr lang="ko-KR" altLang="en-US" sz="1500" b="1" dirty="0">
                <a:latin typeface="SUIT" pitchFamily="2" charset="-127"/>
                <a:ea typeface="SUIT" pitchFamily="2" charset="-127"/>
              </a:rPr>
              <a:t>웹 서버를 통해 모의 데이터 저장</a:t>
            </a:r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]</a:t>
            </a:r>
            <a:endParaRPr lang="ko-KR" altLang="en-US" sz="1500" b="1" dirty="0">
              <a:latin typeface="SUIT" pitchFamily="2" charset="-127"/>
              <a:ea typeface="SUIT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5C3F80-4A81-5E05-9DD0-919DA547C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175" y="1901716"/>
            <a:ext cx="7097096" cy="419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9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BEB58-C871-FA44-EEDE-EE39CEA3EBD0}"/>
              </a:ext>
            </a:extLst>
          </p:cNvPr>
          <p:cNvSpPr txBox="1"/>
          <p:nvPr/>
        </p:nvSpPr>
        <p:spPr>
          <a:xfrm>
            <a:off x="986495" y="250088"/>
            <a:ext cx="102190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내용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(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2 . Dashboard  –  DB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연결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/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시각화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)</a:t>
            </a:r>
            <a:endParaRPr lang="ko-KR" altLang="en-US" sz="2500" b="1" dirty="0">
              <a:solidFill>
                <a:schemeClr val="accent1">
                  <a:lumMod val="75000"/>
                </a:schemeClr>
              </a:solidFill>
              <a:effectLst>
                <a:outerShdw dist="25400" dir="2700000" algn="tl" rotWithShape="0">
                  <a:prstClr val="black">
                    <a:alpha val="41000"/>
                  </a:prstClr>
                </a:outerShdw>
              </a:effectLst>
              <a:latin typeface="SUIT" pitchFamily="2" charset="-127"/>
              <a:ea typeface="SUIT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A7B2BC-BCCB-3032-EE30-836538594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089" y="804086"/>
            <a:ext cx="5968851" cy="5941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C4E807-A0EA-8A72-A94B-5E0FDD3DB604}"/>
              </a:ext>
            </a:extLst>
          </p:cNvPr>
          <p:cNvSpPr txBox="1"/>
          <p:nvPr/>
        </p:nvSpPr>
        <p:spPr>
          <a:xfrm>
            <a:off x="1017871" y="3348318"/>
            <a:ext cx="5078129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SUIT" pitchFamily="2" charset="-127"/>
                <a:ea typeface="SUIT" pitchFamily="2" charset="-127"/>
              </a:rPr>
              <a:t>Grafana</a:t>
            </a:r>
            <a:r>
              <a:rPr lang="ko-KR" altLang="en-US" sz="2000" b="1" dirty="0">
                <a:latin typeface="SUIT" pitchFamily="2" charset="-127"/>
                <a:ea typeface="SUIT" pitchFamily="2" charset="-127"/>
              </a:rPr>
              <a:t>와 </a:t>
            </a:r>
            <a:r>
              <a:rPr lang="en-US" altLang="ko-KR" sz="2000" b="1" dirty="0">
                <a:latin typeface="SUIT" pitchFamily="2" charset="-127"/>
                <a:ea typeface="SUIT" pitchFamily="2" charset="-127"/>
              </a:rPr>
              <a:t>MySQL </a:t>
            </a:r>
            <a:r>
              <a:rPr lang="ko-KR" altLang="en-US" sz="2000" b="1" dirty="0">
                <a:latin typeface="SUIT" pitchFamily="2" charset="-127"/>
                <a:ea typeface="SUIT" pitchFamily="2" charset="-127"/>
              </a:rPr>
              <a:t>연결 후</a:t>
            </a:r>
            <a:endParaRPr lang="en-US" altLang="ko-KR" sz="2000" b="1" dirty="0">
              <a:latin typeface="SUIT" pitchFamily="2" charset="-127"/>
              <a:ea typeface="SUIT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SUIT" pitchFamily="2" charset="-127"/>
                <a:ea typeface="SUIT" pitchFamily="2" charset="-127"/>
              </a:rPr>
              <a:t>모의 데이터 시각화</a:t>
            </a:r>
          </a:p>
        </p:txBody>
      </p:sp>
    </p:spTree>
    <p:extLst>
      <p:ext uri="{BB962C8B-B14F-4D97-AF65-F5344CB8AC3E}">
        <p14:creationId xmlns:p14="http://schemas.microsoft.com/office/powerpoint/2010/main" val="23491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BEB58-C871-FA44-EEDE-EE39CEA3EBD0}"/>
              </a:ext>
            </a:extLst>
          </p:cNvPr>
          <p:cNvSpPr txBox="1"/>
          <p:nvPr/>
        </p:nvSpPr>
        <p:spPr>
          <a:xfrm>
            <a:off x="986495" y="250088"/>
            <a:ext cx="102190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내용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구현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C8CAFF-25AA-64FF-C9E4-78A5C4A53DD5}"/>
              </a:ext>
            </a:extLst>
          </p:cNvPr>
          <p:cNvSpPr txBox="1"/>
          <p:nvPr/>
        </p:nvSpPr>
        <p:spPr>
          <a:xfrm>
            <a:off x="986495" y="1688230"/>
            <a:ext cx="5955868" cy="376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500" b="1" dirty="0">
                <a:latin typeface="SUIT" pitchFamily="2" charset="-127"/>
                <a:ea typeface="SUIT" pitchFamily="2" charset="-127"/>
              </a:rPr>
              <a:t>		</a:t>
            </a:r>
            <a:r>
              <a:rPr lang="ko-KR" altLang="en-US" sz="3500" b="1" dirty="0">
                <a:latin typeface="SUIT" pitchFamily="2" charset="-127"/>
                <a:ea typeface="SUIT" pitchFamily="2" charset="-127"/>
              </a:rPr>
              <a:t>구현 상세</a:t>
            </a:r>
            <a:endParaRPr lang="en-US" altLang="ko-KR" sz="3500" b="1" dirty="0">
              <a:latin typeface="SUIT" pitchFamily="2" charset="-127"/>
              <a:ea typeface="SUIT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UIT" pitchFamily="2" charset="-127"/>
                <a:ea typeface="SUIT" pitchFamily="2" charset="-127"/>
              </a:rPr>
              <a:t>1 .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라즈베리 파이에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DHT22 </a:t>
            </a:r>
            <a:r>
              <a:rPr lang="ko-KR" altLang="en-US" dirty="0" err="1">
                <a:latin typeface="SUIT" pitchFamily="2" charset="-127"/>
                <a:ea typeface="SUIT" pitchFamily="2" charset="-127"/>
              </a:rPr>
              <a:t>온습도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 센서 부착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UIT" pitchFamily="2" charset="-127"/>
                <a:ea typeface="SUIT" pitchFamily="2" charset="-127"/>
              </a:rPr>
              <a:t>2 .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측정된 온도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,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습도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,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시간을 웹 서버를 통해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DB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에 저장 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UIT" pitchFamily="2" charset="-127"/>
                <a:ea typeface="SUIT" pitchFamily="2" charset="-127"/>
              </a:rPr>
              <a:t>3 . Grafana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로 시각화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</p:txBody>
      </p:sp>
      <p:pic>
        <p:nvPicPr>
          <p:cNvPr id="2050" name="Picture 2" descr="라즈베리 파이 with 파이썬, 라즈베리 파이#1 : 네이버 블로그">
            <a:extLst>
              <a:ext uri="{FF2B5EF4-FFF2-40B4-BE49-F238E27FC236}">
                <a16:creationId xmlns:a16="http://schemas.microsoft.com/office/drawing/2014/main" id="{2A1BDD6C-8D84-172E-62F8-4ADA256E4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199" y="1373471"/>
            <a:ext cx="226695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HT22/AM230x/RHT0x Temperature and RH Sensor - Espruino">
            <a:extLst>
              <a:ext uri="{FF2B5EF4-FFF2-40B4-BE49-F238E27FC236}">
                <a16:creationId xmlns:a16="http://schemas.microsoft.com/office/drawing/2014/main" id="{16AE2E42-E32F-3989-C9CF-37BA5485B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929" y="4039100"/>
            <a:ext cx="3067491" cy="243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30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BEB58-C871-FA44-EEDE-EE39CEA3EBD0}"/>
              </a:ext>
            </a:extLst>
          </p:cNvPr>
          <p:cNvSpPr txBox="1"/>
          <p:nvPr/>
        </p:nvSpPr>
        <p:spPr>
          <a:xfrm>
            <a:off x="986495" y="250088"/>
            <a:ext cx="102190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내용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구현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1A8A3A-3017-7EA9-3DB1-C1E21AA326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" b="30784"/>
          <a:stretch/>
        </p:blipFill>
        <p:spPr>
          <a:xfrm>
            <a:off x="1980335" y="1861100"/>
            <a:ext cx="8468029" cy="47468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800AB5-D31B-A4F1-9B5C-8A92693B472A}"/>
              </a:ext>
            </a:extLst>
          </p:cNvPr>
          <p:cNvSpPr txBox="1"/>
          <p:nvPr/>
        </p:nvSpPr>
        <p:spPr>
          <a:xfrm>
            <a:off x="3858873" y="768484"/>
            <a:ext cx="4474253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500" b="1" dirty="0">
                <a:solidFill>
                  <a:schemeClr val="accent5">
                    <a:lumMod val="75000"/>
                  </a:schemeClr>
                </a:solidFill>
                <a:latin typeface="SUIT" pitchFamily="2" charset="-127"/>
                <a:ea typeface="SUIT" pitchFamily="2" charset="-127"/>
              </a:rPr>
              <a:t>DB – Grafana </a:t>
            </a:r>
            <a:r>
              <a:rPr lang="ko-KR" altLang="en-US" sz="3500" b="1" dirty="0">
                <a:solidFill>
                  <a:schemeClr val="accent5">
                    <a:lumMod val="75000"/>
                  </a:schemeClr>
                </a:solidFill>
                <a:latin typeface="SUIT" pitchFamily="2" charset="-127"/>
                <a:ea typeface="SUIT" pitchFamily="2" charset="-127"/>
              </a:rPr>
              <a:t>시각화</a:t>
            </a:r>
            <a:endParaRPr lang="en-US" altLang="ko-KR" dirty="0">
              <a:solidFill>
                <a:schemeClr val="accent5">
                  <a:lumMod val="75000"/>
                </a:schemeClr>
              </a:solidFill>
              <a:latin typeface="SUIT" pitchFamily="2" charset="-127"/>
              <a:ea typeface="SUI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256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BEB58-C871-FA44-EEDE-EE39CEA3EBD0}"/>
              </a:ext>
            </a:extLst>
          </p:cNvPr>
          <p:cNvSpPr txBox="1"/>
          <p:nvPr/>
        </p:nvSpPr>
        <p:spPr>
          <a:xfrm>
            <a:off x="986495" y="250088"/>
            <a:ext cx="102190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내용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구현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800AB5-D31B-A4F1-9B5C-8A92693B472A}"/>
              </a:ext>
            </a:extLst>
          </p:cNvPr>
          <p:cNvSpPr txBox="1"/>
          <p:nvPr/>
        </p:nvSpPr>
        <p:spPr>
          <a:xfrm>
            <a:off x="3858873" y="768484"/>
            <a:ext cx="4474253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500" b="1" dirty="0">
                <a:solidFill>
                  <a:schemeClr val="accent5">
                    <a:lumMod val="75000"/>
                  </a:schemeClr>
                </a:solidFill>
                <a:latin typeface="SUIT" pitchFamily="2" charset="-127"/>
                <a:ea typeface="SUIT" pitchFamily="2" charset="-127"/>
              </a:rPr>
              <a:t>DB – Grafana </a:t>
            </a:r>
            <a:r>
              <a:rPr lang="ko-KR" altLang="en-US" sz="3500" b="1" dirty="0">
                <a:solidFill>
                  <a:schemeClr val="accent5">
                    <a:lumMod val="75000"/>
                  </a:schemeClr>
                </a:solidFill>
                <a:latin typeface="SUIT" pitchFamily="2" charset="-127"/>
                <a:ea typeface="SUIT" pitchFamily="2" charset="-127"/>
              </a:rPr>
              <a:t>시각화</a:t>
            </a:r>
            <a:endParaRPr lang="en-US" altLang="ko-KR" dirty="0">
              <a:solidFill>
                <a:schemeClr val="accent5">
                  <a:lumMod val="75000"/>
                </a:schemeClr>
              </a:solidFill>
              <a:latin typeface="SUIT" pitchFamily="2" charset="-127"/>
              <a:ea typeface="SUIT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3CCD61-8116-F6C8-DCD0-F44AEA4F9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83641" y="1620304"/>
            <a:ext cx="5024718" cy="502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2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Open Source">
            <a:extLst>
              <a:ext uri="{FF2B5EF4-FFF2-40B4-BE49-F238E27FC236}">
                <a16:creationId xmlns:a16="http://schemas.microsoft.com/office/drawing/2014/main" id="{D95A290B-8F50-45A1-9D64-D8DCEE316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7512ADDB-BDF9-B5D8-122B-5C782F7D7C21}"/>
              </a:ext>
            </a:extLst>
          </p:cNvPr>
          <p:cNvSpPr txBox="1">
            <a:spLocks/>
          </p:cNvSpPr>
          <p:nvPr/>
        </p:nvSpPr>
        <p:spPr>
          <a:xfrm>
            <a:off x="932260" y="1821519"/>
            <a:ext cx="3199484" cy="9210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dirty="0">
                <a:latin typeface="SUIT" pitchFamily="2" charset="-127"/>
                <a:ea typeface="SUIT" pitchFamily="2" charset="-127"/>
              </a:rPr>
              <a:t>목차</a:t>
            </a:r>
            <a:endParaRPr lang="en-US" altLang="ko-KR" sz="4000" dirty="0">
              <a:latin typeface="SUIT" pitchFamily="2" charset="-127"/>
              <a:ea typeface="SUIT" pitchFamily="2" charset="-127"/>
            </a:endParaRPr>
          </a:p>
          <a:p>
            <a:pPr algn="ctr"/>
            <a:endParaRPr lang="ko-KR" altLang="en-US" sz="4000" dirty="0">
              <a:latin typeface="SUIT" pitchFamily="2" charset="-127"/>
              <a:ea typeface="SUIT" pitchFamily="2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B75B074-51C7-BD57-3482-668A28EF2630}"/>
              </a:ext>
            </a:extLst>
          </p:cNvPr>
          <p:cNvSpPr txBox="1">
            <a:spLocks/>
          </p:cNvSpPr>
          <p:nvPr/>
        </p:nvSpPr>
        <p:spPr>
          <a:xfrm>
            <a:off x="1147413" y="3429000"/>
            <a:ext cx="5225327" cy="1389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SUIT" pitchFamily="2" charset="-127"/>
                <a:ea typeface="SUIT" pitchFamily="2" charset="-127"/>
              </a:rPr>
              <a:t>프로젝트 개요</a:t>
            </a:r>
            <a:endParaRPr lang="en-US" altLang="ko-KR" sz="3200" dirty="0">
              <a:latin typeface="SUIT" pitchFamily="2" charset="-127"/>
              <a:ea typeface="SUIT" pitchFamily="2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SUIT" pitchFamily="2" charset="-127"/>
                <a:ea typeface="SUIT" pitchFamily="2" charset="-127"/>
              </a:rPr>
              <a:t>프로젝트 내용</a:t>
            </a:r>
          </a:p>
        </p:txBody>
      </p:sp>
    </p:spTree>
    <p:extLst>
      <p:ext uri="{BB962C8B-B14F-4D97-AF65-F5344CB8AC3E}">
        <p14:creationId xmlns:p14="http://schemas.microsoft.com/office/powerpoint/2010/main" val="239108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과녁">
            <a:extLst>
              <a:ext uri="{FF2B5EF4-FFF2-40B4-BE49-F238E27FC236}">
                <a16:creationId xmlns:a16="http://schemas.microsoft.com/office/drawing/2014/main" id="{2D47161A-C169-4167-9772-F9D4316AB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0ADA45C-6C2E-5A5E-FA3E-D30EF4E1B0B1}"/>
              </a:ext>
            </a:extLst>
          </p:cNvPr>
          <p:cNvSpPr txBox="1">
            <a:spLocks/>
          </p:cNvSpPr>
          <p:nvPr/>
        </p:nvSpPr>
        <p:spPr>
          <a:xfrm>
            <a:off x="1678391" y="1938567"/>
            <a:ext cx="3647722" cy="9210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ctr">
              <a:buAutoNum type="arabicPeriod"/>
            </a:pPr>
            <a:r>
              <a:rPr lang="ko-KR" altLang="en-US" sz="4000" dirty="0">
                <a:latin typeface="SUIT" pitchFamily="2" charset="-127"/>
                <a:ea typeface="SUIT" pitchFamily="2" charset="-127"/>
              </a:rPr>
              <a:t>프로젝트 개요</a:t>
            </a:r>
            <a:endParaRPr lang="en-US" altLang="ko-KR" sz="4000" dirty="0">
              <a:latin typeface="SUIT" pitchFamily="2" charset="-127"/>
              <a:ea typeface="SUIT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F08396-FFA9-D09E-86D7-45F30E6C348E}"/>
              </a:ext>
            </a:extLst>
          </p:cNvPr>
          <p:cNvSpPr txBox="1"/>
          <p:nvPr/>
        </p:nvSpPr>
        <p:spPr>
          <a:xfrm>
            <a:off x="2641641" y="3751730"/>
            <a:ext cx="223221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dirty="0"/>
              <a:t>프로젝트 목적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dirty="0"/>
              <a:t>시스템 흐름도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dirty="0"/>
              <a:t>시각화 </a:t>
            </a:r>
            <a:r>
              <a:rPr lang="en-US" altLang="ko-KR" dirty="0"/>
              <a:t>App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96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FDF187-8DB2-79D5-F081-D2919231C648}"/>
              </a:ext>
            </a:extLst>
          </p:cNvPr>
          <p:cNvSpPr txBox="1"/>
          <p:nvPr/>
        </p:nvSpPr>
        <p:spPr>
          <a:xfrm>
            <a:off x="3165934" y="293704"/>
            <a:ext cx="58601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개요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2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목적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3E88C-7249-BBAD-3CEC-FD951A6A87B9}"/>
              </a:ext>
            </a:extLst>
          </p:cNvPr>
          <p:cNvSpPr txBox="1"/>
          <p:nvPr/>
        </p:nvSpPr>
        <p:spPr>
          <a:xfrm>
            <a:off x="1196788" y="1667435"/>
            <a:ext cx="77051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SUIT" pitchFamily="2" charset="-127"/>
                <a:ea typeface="SUIT" pitchFamily="2" charset="-127"/>
              </a:rPr>
              <a:t>1. </a:t>
            </a:r>
            <a:r>
              <a:rPr lang="ko-KR" altLang="en-US" sz="2500" b="1" dirty="0">
                <a:latin typeface="SUIT" pitchFamily="2" charset="-127"/>
                <a:ea typeface="SUIT" pitchFamily="2" charset="-127"/>
              </a:rPr>
              <a:t>프로젝트 기획 동기 및 필요성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6D98CF-63AD-BFCF-BCB3-8E4289EE40AE}"/>
              </a:ext>
            </a:extLst>
          </p:cNvPr>
          <p:cNvSpPr txBox="1"/>
          <p:nvPr/>
        </p:nvSpPr>
        <p:spPr>
          <a:xfrm>
            <a:off x="1304364" y="2227728"/>
            <a:ext cx="9843247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SUIT" pitchFamily="2" charset="-127"/>
                <a:ea typeface="SUIT" pitchFamily="2" charset="-127"/>
              </a:rPr>
              <a:t>지난 학기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DB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설계 수업을 듣고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, DB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를 직접 관리하는 것이 재미있었습니다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SUIT" pitchFamily="2" charset="-127"/>
                <a:ea typeface="SUIT" pitchFamily="2" charset="-127"/>
              </a:rPr>
              <a:t>설계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/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관리 뿐만 아니라 저장된 데이터들을 </a:t>
            </a:r>
            <a:r>
              <a:rPr lang="ko-KR" altLang="en-US" b="1" dirty="0" err="1">
                <a:latin typeface="SUIT" pitchFamily="2" charset="-127"/>
                <a:ea typeface="SUIT" pitchFamily="2" charset="-127"/>
              </a:rPr>
              <a:t>시각화하여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 활용 가능하게끔 해보고 싶어 프로젝트를 기획하게 되었습니다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.</a:t>
            </a:r>
            <a:endParaRPr lang="ko-KR" altLang="en-US" dirty="0">
              <a:latin typeface="SUIT" pitchFamily="2" charset="-127"/>
              <a:ea typeface="SUIT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D8F529-5F27-4FC4-DC1E-542AE9EBEFA3}"/>
              </a:ext>
            </a:extLst>
          </p:cNvPr>
          <p:cNvSpPr txBox="1"/>
          <p:nvPr/>
        </p:nvSpPr>
        <p:spPr>
          <a:xfrm>
            <a:off x="1196788" y="3892089"/>
            <a:ext cx="77051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SUIT" pitchFamily="2" charset="-127"/>
                <a:ea typeface="SUIT" pitchFamily="2" charset="-127"/>
              </a:rPr>
              <a:t>2. </a:t>
            </a:r>
            <a:r>
              <a:rPr lang="ko-KR" altLang="en-US" sz="2500" b="1" dirty="0">
                <a:latin typeface="SUIT" pitchFamily="2" charset="-127"/>
                <a:ea typeface="SUIT" pitchFamily="2" charset="-127"/>
              </a:rPr>
              <a:t>프로젝트 목표 및 개발내용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CF05E-1203-4554-5A0A-A7E7A17D5017}"/>
              </a:ext>
            </a:extLst>
          </p:cNvPr>
          <p:cNvSpPr txBox="1"/>
          <p:nvPr/>
        </p:nvSpPr>
        <p:spPr>
          <a:xfrm>
            <a:off x="1196788" y="4467239"/>
            <a:ext cx="9843247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SUIT" pitchFamily="2" charset="-127"/>
                <a:ea typeface="SUIT" pitchFamily="2" charset="-127"/>
              </a:rPr>
              <a:t>DB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서버를 구축하여 외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/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내부에서 데이터를 자동 저장한 후에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UIT" pitchFamily="2" charset="-127"/>
                <a:ea typeface="SUIT" pitchFamily="2" charset="-127"/>
              </a:rPr>
              <a:t>( </a:t>
            </a:r>
            <a:r>
              <a:rPr lang="ko-KR" altLang="en-US" dirty="0" err="1">
                <a:latin typeface="SUIT" pitchFamily="2" charset="-127"/>
                <a:ea typeface="SUIT" pitchFamily="2" charset="-127"/>
              </a:rPr>
              <a:t>아두이노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 보드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OR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라즈베리 파이 활용 예정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SUIT" pitchFamily="2" charset="-127"/>
                <a:ea typeface="SUIT" pitchFamily="2" charset="-127"/>
              </a:rPr>
              <a:t>저장된 데이터를 바탕으로 시각화 툴을 이용하여 </a:t>
            </a:r>
            <a:r>
              <a:rPr lang="ko-KR" altLang="en-US" b="1" dirty="0">
                <a:latin typeface="SUIT" pitchFamily="2" charset="-127"/>
                <a:ea typeface="SUIT" pitchFamily="2" charset="-127"/>
              </a:rPr>
              <a:t>누구나 쉽게 이해하고 활용할 수 있게 시각화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 하는 것이 목표입니다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.</a:t>
            </a:r>
            <a:endParaRPr lang="ko-KR" altLang="en-US" dirty="0">
              <a:latin typeface="SUIT" pitchFamily="2" charset="-127"/>
              <a:ea typeface="SUI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90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C6F11ED5-D0FA-4144-9253-1B538688C2E5}"/>
              </a:ext>
            </a:extLst>
          </p:cNvPr>
          <p:cNvSpPr txBox="1"/>
          <p:nvPr/>
        </p:nvSpPr>
        <p:spPr>
          <a:xfrm>
            <a:off x="3165934" y="293704"/>
            <a:ext cx="58601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개요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시스템 흐름도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0C443D-8D25-7590-2B80-5E3A225D81A6}"/>
              </a:ext>
            </a:extLst>
          </p:cNvPr>
          <p:cNvSpPr txBox="1"/>
          <p:nvPr/>
        </p:nvSpPr>
        <p:spPr>
          <a:xfrm>
            <a:off x="8108922" y="1750047"/>
            <a:ext cx="3488075" cy="23083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SUIT" pitchFamily="2" charset="-127"/>
                <a:ea typeface="SUIT" pitchFamily="2" charset="-127"/>
              </a:rPr>
              <a:t>(1) 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Senser &gt; DB server</a:t>
            </a:r>
          </a:p>
          <a:p>
            <a:r>
              <a:rPr lang="en-US" altLang="ko-KR" dirty="0">
                <a:latin typeface="SUIT" pitchFamily="2" charset="-127"/>
                <a:ea typeface="SUIT" pitchFamily="2" charset="-127"/>
              </a:rPr>
              <a:t>      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운전 및 상태 정보 전송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/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저장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SUIT" pitchFamily="2" charset="-127"/>
                <a:ea typeface="SUIT" pitchFamily="2" charset="-127"/>
              </a:rPr>
              <a:t>(2)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 DB server &gt; Dashboard app</a:t>
            </a:r>
          </a:p>
          <a:p>
            <a:r>
              <a:rPr lang="ko-KR" altLang="en-US" dirty="0">
                <a:latin typeface="SUIT" pitchFamily="2" charset="-127"/>
                <a:ea typeface="SUIT" pitchFamily="2" charset="-127"/>
              </a:rPr>
              <a:t>       데이터 시각화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SUIT" pitchFamily="2" charset="-127"/>
                <a:ea typeface="SUIT" pitchFamily="2" charset="-127"/>
              </a:rPr>
              <a:t>(3)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 Dashboard app</a:t>
            </a:r>
            <a:r>
              <a:rPr lang="ko-KR" altLang="en-US" b="1" dirty="0">
                <a:latin typeface="SUIT" pitchFamily="2" charset="-127"/>
                <a:ea typeface="SUIT" pitchFamily="2" charset="-127"/>
              </a:rPr>
              <a:t> ↔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Client </a:t>
            </a:r>
          </a:p>
          <a:p>
            <a:r>
              <a:rPr lang="ko-KR" altLang="en-US" dirty="0">
                <a:latin typeface="SUIT" pitchFamily="2" charset="-127"/>
                <a:ea typeface="SUIT" pitchFamily="2" charset="-127"/>
              </a:rPr>
              <a:t>       원하는 운전 정보 시각화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CB4AA4F-37BD-2069-4AAE-455BCF8EB16B}"/>
              </a:ext>
            </a:extLst>
          </p:cNvPr>
          <p:cNvGrpSpPr/>
          <p:nvPr/>
        </p:nvGrpSpPr>
        <p:grpSpPr>
          <a:xfrm>
            <a:off x="1264204" y="1143203"/>
            <a:ext cx="9109880" cy="5602400"/>
            <a:chOff x="1681061" y="1143203"/>
            <a:chExt cx="9109880" cy="56024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FB62871-549E-3725-6730-28C37E5CB54A}"/>
                </a:ext>
              </a:extLst>
            </p:cNvPr>
            <p:cNvGrpSpPr/>
            <p:nvPr/>
          </p:nvGrpSpPr>
          <p:grpSpPr>
            <a:xfrm>
              <a:off x="1681061" y="1143203"/>
              <a:ext cx="9109880" cy="5602297"/>
              <a:chOff x="121202" y="1013443"/>
              <a:chExt cx="9109880" cy="5602297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040A329C-DC77-4EB1-93E2-A7EF691999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5205" y="3480150"/>
                <a:ext cx="628073" cy="626846"/>
              </a:xfrm>
              <a:prstGeom prst="rect">
                <a:avLst/>
              </a:prstGeom>
              <a:noFill/>
            </p:spPr>
          </p:pic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E73E9C03-5555-40F9-8FE6-5B931E41C1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599" y="4267218"/>
                <a:ext cx="4788784" cy="0"/>
              </a:xfrm>
              <a:prstGeom prst="line">
                <a:avLst/>
              </a:prstGeom>
              <a:ln w="317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5B6327B9-749D-4DC7-B711-9C305B9831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3127" y="3982041"/>
                <a:ext cx="0" cy="285177"/>
              </a:xfrm>
              <a:prstGeom prst="line">
                <a:avLst/>
              </a:prstGeom>
              <a:ln w="317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F4AEC2F1-654D-9E1E-B364-4C15B2E80135}"/>
                  </a:ext>
                </a:extLst>
              </p:cNvPr>
              <p:cNvGrpSpPr/>
              <p:nvPr/>
            </p:nvGrpSpPr>
            <p:grpSpPr>
              <a:xfrm>
                <a:off x="121202" y="1013443"/>
                <a:ext cx="9109880" cy="5602297"/>
                <a:chOff x="121202" y="1013443"/>
                <a:chExt cx="9109880" cy="5602297"/>
              </a:xfrm>
            </p:grpSpPr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id="{5C7698EC-043A-492D-9601-440E61ADB883}"/>
                    </a:ext>
                  </a:extLst>
                </p:cNvPr>
                <p:cNvGrpSpPr/>
                <p:nvPr/>
              </p:nvGrpSpPr>
              <p:grpSpPr>
                <a:xfrm>
                  <a:off x="121202" y="4975378"/>
                  <a:ext cx="2041551" cy="1246172"/>
                  <a:chOff x="499150" y="4654550"/>
                  <a:chExt cx="2041551" cy="1246172"/>
                </a:xfrm>
              </p:grpSpPr>
              <p:pic>
                <p:nvPicPr>
                  <p:cNvPr id="31" name="그림 30">
                    <a:extLst>
                      <a:ext uri="{FF2B5EF4-FFF2-40B4-BE49-F238E27FC236}">
                        <a16:creationId xmlns:a16="http://schemas.microsoft.com/office/drawing/2014/main" id="{1093BBFD-C3F4-4406-85A2-03CC56A4D6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9150" y="4972079"/>
                    <a:ext cx="592215" cy="627143"/>
                  </a:xfrm>
                  <a:prstGeom prst="rect">
                    <a:avLst/>
                  </a:prstGeom>
                </p:spPr>
              </p:pic>
              <p:pic>
                <p:nvPicPr>
                  <p:cNvPr id="33" name="그림 32">
                    <a:extLst>
                      <a:ext uri="{FF2B5EF4-FFF2-40B4-BE49-F238E27FC236}">
                        <a16:creationId xmlns:a16="http://schemas.microsoft.com/office/drawing/2014/main" id="{C4ABA3D7-E726-41D1-8038-0A77CDC5E2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92305" y="4972079"/>
                    <a:ext cx="592215" cy="627143"/>
                  </a:xfrm>
                  <a:prstGeom prst="rect">
                    <a:avLst/>
                  </a:prstGeom>
                </p:spPr>
              </p:pic>
              <p:cxnSp>
                <p:nvCxnSpPr>
                  <p:cNvPr id="34" name="직선 연결선 33">
                    <a:extLst>
                      <a:ext uri="{FF2B5EF4-FFF2-40B4-BE49-F238E27FC236}">
                        <a16:creationId xmlns:a16="http://schemas.microsoft.com/office/drawing/2014/main" id="{44B6C50D-C221-44BF-A01B-DB187760E5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0186" y="4752382"/>
                    <a:ext cx="1375770" cy="0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3D6BF570-2633-4695-8BD0-FF7252CAE75A}"/>
                      </a:ext>
                    </a:extLst>
                  </p:cNvPr>
                  <p:cNvSpPr txBox="1"/>
                  <p:nvPr/>
                </p:nvSpPr>
                <p:spPr>
                  <a:xfrm>
                    <a:off x="1584520" y="5042682"/>
                    <a:ext cx="95618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600" b="1" dirty="0">
                        <a:latin typeface="SUIT" pitchFamily="2" charset="-127"/>
                        <a:ea typeface="SUIT" pitchFamily="2" charset="-127"/>
                      </a:rPr>
                      <a:t>….</a:t>
                    </a:r>
                    <a:endParaRPr lang="ko-KR" altLang="en-US" sz="1600" b="1" dirty="0">
                      <a:latin typeface="SUIT" pitchFamily="2" charset="-127"/>
                      <a:ea typeface="SUIT" pitchFamily="2" charset="-127"/>
                    </a:endParaRPr>
                  </a:p>
                </p:txBody>
              </p:sp>
              <p:cxnSp>
                <p:nvCxnSpPr>
                  <p:cNvPr id="39" name="직선 연결선 38">
                    <a:extLst>
                      <a:ext uri="{FF2B5EF4-FFF2-40B4-BE49-F238E27FC236}">
                        <a16:creationId xmlns:a16="http://schemas.microsoft.com/office/drawing/2014/main" id="{2F873AE7-A768-45AC-A49B-7AC4E59AE97B}"/>
                      </a:ext>
                    </a:extLst>
                  </p:cNvPr>
                  <p:cNvCxnSpPr>
                    <a:cxnSpLocks/>
                    <a:endCxn id="31" idx="0"/>
                  </p:cNvCxnSpPr>
                  <p:nvPr/>
                </p:nvCxnSpPr>
                <p:spPr>
                  <a:xfrm>
                    <a:off x="794464" y="4740477"/>
                    <a:ext cx="794" cy="231602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직선 연결선 44">
                    <a:extLst>
                      <a:ext uri="{FF2B5EF4-FFF2-40B4-BE49-F238E27FC236}">
                        <a16:creationId xmlns:a16="http://schemas.microsoft.com/office/drawing/2014/main" id="{CA637A44-2516-46B8-803D-214CD93CBD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88412" y="4752382"/>
                    <a:ext cx="794" cy="231602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직사각형 48">
                    <a:extLst>
                      <a:ext uri="{FF2B5EF4-FFF2-40B4-BE49-F238E27FC236}">
                        <a16:creationId xmlns:a16="http://schemas.microsoft.com/office/drawing/2014/main" id="{783202CE-23C8-4693-AAB9-C558482CBAAE}"/>
                      </a:ext>
                    </a:extLst>
                  </p:cNvPr>
                  <p:cNvSpPr/>
                  <p:nvPr/>
                </p:nvSpPr>
                <p:spPr>
                  <a:xfrm>
                    <a:off x="499150" y="4654550"/>
                    <a:ext cx="1875750" cy="124617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SUIT" pitchFamily="2" charset="-127"/>
                      <a:ea typeface="SUIT" pitchFamily="2" charset="-127"/>
                    </a:endParaRPr>
                  </a:p>
                </p:txBody>
              </p:sp>
            </p:grpSp>
            <p:pic>
              <p:nvPicPr>
                <p:cNvPr id="5" name="그림 4">
                  <a:extLst>
                    <a:ext uri="{FF2B5EF4-FFF2-40B4-BE49-F238E27FC236}">
                      <a16:creationId xmlns:a16="http://schemas.microsoft.com/office/drawing/2014/main" id="{5E57BF22-AD67-4854-9863-0ADBEF4AE7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18680" y="1685112"/>
                  <a:ext cx="753533" cy="783172"/>
                </a:xfrm>
                <a:prstGeom prst="rect">
                  <a:avLst/>
                </a:prstGeom>
              </p:spPr>
            </p:pic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B0883A87-0F62-4B49-BA50-D8B1B012A417}"/>
                    </a:ext>
                  </a:extLst>
                </p:cNvPr>
                <p:cNvGrpSpPr/>
                <p:nvPr/>
              </p:nvGrpSpPr>
              <p:grpSpPr>
                <a:xfrm>
                  <a:off x="2676559" y="1682696"/>
                  <a:ext cx="1597883" cy="788004"/>
                  <a:chOff x="1974354" y="1112588"/>
                  <a:chExt cx="1674856" cy="788004"/>
                </a:xfrm>
              </p:grpSpPr>
              <p:pic>
                <p:nvPicPr>
                  <p:cNvPr id="6" name="그림 5">
                    <a:extLst>
                      <a:ext uri="{FF2B5EF4-FFF2-40B4-BE49-F238E27FC236}">
                        <a16:creationId xmlns:a16="http://schemas.microsoft.com/office/drawing/2014/main" id="{B6DBC325-05E5-4EBA-A7F2-DD775D4F11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74354" y="1117462"/>
                    <a:ext cx="885023" cy="783130"/>
                  </a:xfrm>
                  <a:prstGeom prst="rect">
                    <a:avLst/>
                  </a:prstGeom>
                </p:spPr>
              </p:pic>
              <p:pic>
                <p:nvPicPr>
                  <p:cNvPr id="7" name="그림 6">
                    <a:extLst>
                      <a:ext uri="{FF2B5EF4-FFF2-40B4-BE49-F238E27FC236}">
                        <a16:creationId xmlns:a16="http://schemas.microsoft.com/office/drawing/2014/main" id="{3A9F1C6F-DE50-4DB7-9720-7096D498C5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59377" y="1112588"/>
                    <a:ext cx="789833" cy="77444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C4435FB-80C4-4A9A-A59C-5804AC51CD64}"/>
                    </a:ext>
                  </a:extLst>
                </p:cNvPr>
                <p:cNvSpPr txBox="1"/>
                <p:nvPr/>
              </p:nvSpPr>
              <p:spPr>
                <a:xfrm>
                  <a:off x="1551685" y="2457920"/>
                  <a:ext cx="1266526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300" b="1" dirty="0">
                      <a:latin typeface="SUIT" pitchFamily="2" charset="-127"/>
                      <a:ea typeface="SUIT" pitchFamily="2" charset="-127"/>
                    </a:rPr>
                    <a:t>DB Server</a:t>
                  </a:r>
                  <a:endParaRPr lang="ko-KR" altLang="en-US" sz="1300" b="1" dirty="0">
                    <a:latin typeface="SUIT" pitchFamily="2" charset="-127"/>
                    <a:ea typeface="SUIT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5D18979-D37A-4CE5-89B3-7178C5B99C52}"/>
                    </a:ext>
                  </a:extLst>
                </p:cNvPr>
                <p:cNvSpPr txBox="1"/>
                <p:nvPr/>
              </p:nvSpPr>
              <p:spPr>
                <a:xfrm>
                  <a:off x="3007916" y="2457920"/>
                  <a:ext cx="1266526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300" b="1" dirty="0">
                      <a:latin typeface="SUIT" pitchFamily="2" charset="-127"/>
                      <a:ea typeface="SUIT" pitchFamily="2" charset="-127"/>
                    </a:rPr>
                    <a:t>Dashboard</a:t>
                  </a:r>
                  <a:endParaRPr lang="ko-KR" altLang="en-US" sz="1300" b="1" dirty="0">
                    <a:latin typeface="SUIT" pitchFamily="2" charset="-127"/>
                    <a:ea typeface="SUIT" pitchFamily="2" charset="-127"/>
                  </a:endParaRPr>
                </a:p>
              </p:txBody>
            </p:sp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42A5C865-6BD4-4CF0-A083-226D0CF6B3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06007" y="1262073"/>
                  <a:ext cx="844349" cy="59001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D20F2F36-E433-48C8-929C-5850944CAB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71710" y="1013443"/>
                  <a:ext cx="3275065" cy="2495951"/>
                </a:xfrm>
                <a:prstGeom prst="rect">
                  <a:avLst/>
                </a:prstGeom>
              </p:spPr>
            </p:pic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id="{3B3926A3-3317-4A8A-BFA7-4A0050E7C6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94129" y="3310596"/>
                  <a:ext cx="0" cy="285177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화살표 연결선 90">
                  <a:extLst>
                    <a:ext uri="{FF2B5EF4-FFF2-40B4-BE49-F238E27FC236}">
                      <a16:creationId xmlns:a16="http://schemas.microsoft.com/office/drawing/2014/main" id="{9A2DC72C-9610-407B-9D8D-DFECA2DDDB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39040" y="2076698"/>
                  <a:ext cx="452904" cy="1"/>
                </a:xfrm>
                <a:prstGeom prst="straightConnector1">
                  <a:avLst/>
                </a:prstGeom>
                <a:ln w="19050" cmpd="sng">
                  <a:solidFill>
                    <a:schemeClr val="accent1">
                      <a:lumMod val="75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9640B143-3261-4C20-8807-3B4B6681A356}"/>
                    </a:ext>
                  </a:extLst>
                </p:cNvPr>
                <p:cNvSpPr txBox="1"/>
                <p:nvPr/>
              </p:nvSpPr>
              <p:spPr>
                <a:xfrm>
                  <a:off x="2349007" y="1746389"/>
                  <a:ext cx="469204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500" b="1" dirty="0">
                      <a:solidFill>
                        <a:srgbClr val="FF0000"/>
                      </a:solidFill>
                      <a:latin typeface="SUIT" pitchFamily="2" charset="-127"/>
                      <a:ea typeface="SUIT" pitchFamily="2" charset="-127"/>
                    </a:rPr>
                    <a:t>(2)</a:t>
                  </a:r>
                  <a:endParaRPr lang="ko-KR" altLang="en-US" sz="1500" b="1" dirty="0">
                    <a:solidFill>
                      <a:srgbClr val="FF0000"/>
                    </a:solidFill>
                    <a:latin typeface="SUIT" pitchFamily="2" charset="-127"/>
                    <a:ea typeface="SUIT" pitchFamily="2" charset="-127"/>
                  </a:endParaRPr>
                </a:p>
              </p:txBody>
            </p:sp>
            <p:grpSp>
              <p:nvGrpSpPr>
                <p:cNvPr id="51" name="그룹 50">
                  <a:extLst>
                    <a:ext uri="{FF2B5EF4-FFF2-40B4-BE49-F238E27FC236}">
                      <a16:creationId xmlns:a16="http://schemas.microsoft.com/office/drawing/2014/main" id="{7DC5FDC7-C3F0-4611-A859-6B4671FA82A3}"/>
                    </a:ext>
                  </a:extLst>
                </p:cNvPr>
                <p:cNvGrpSpPr/>
                <p:nvPr/>
              </p:nvGrpSpPr>
              <p:grpSpPr>
                <a:xfrm>
                  <a:off x="2283936" y="4975378"/>
                  <a:ext cx="2160750" cy="1246172"/>
                  <a:chOff x="499150" y="4654550"/>
                  <a:chExt cx="2041551" cy="1246172"/>
                </a:xfrm>
              </p:grpSpPr>
              <p:pic>
                <p:nvPicPr>
                  <p:cNvPr id="52" name="그림 51">
                    <a:extLst>
                      <a:ext uri="{FF2B5EF4-FFF2-40B4-BE49-F238E27FC236}">
                        <a16:creationId xmlns:a16="http://schemas.microsoft.com/office/drawing/2014/main" id="{D601D4E6-C80C-484E-931E-099F8D2D66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9150" y="4972079"/>
                    <a:ext cx="592215" cy="627143"/>
                  </a:xfrm>
                  <a:prstGeom prst="rect">
                    <a:avLst/>
                  </a:prstGeom>
                </p:spPr>
              </p:pic>
              <p:pic>
                <p:nvPicPr>
                  <p:cNvPr id="53" name="그림 52">
                    <a:extLst>
                      <a:ext uri="{FF2B5EF4-FFF2-40B4-BE49-F238E27FC236}">
                        <a16:creationId xmlns:a16="http://schemas.microsoft.com/office/drawing/2014/main" id="{C324BFA1-37DD-4338-A3A0-308DE86C60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92305" y="4972079"/>
                    <a:ext cx="592215" cy="627143"/>
                  </a:xfrm>
                  <a:prstGeom prst="rect">
                    <a:avLst/>
                  </a:prstGeom>
                </p:spPr>
              </p:pic>
              <p:cxnSp>
                <p:nvCxnSpPr>
                  <p:cNvPr id="54" name="직선 연결선 53">
                    <a:extLst>
                      <a:ext uri="{FF2B5EF4-FFF2-40B4-BE49-F238E27FC236}">
                        <a16:creationId xmlns:a16="http://schemas.microsoft.com/office/drawing/2014/main" id="{0A3AD528-98DB-41E0-9703-64558071C7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0186" y="4752382"/>
                    <a:ext cx="1375770" cy="0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BCAA5C2C-D01C-4073-AB0A-87DCE3915ABE}"/>
                      </a:ext>
                    </a:extLst>
                  </p:cNvPr>
                  <p:cNvSpPr txBox="1"/>
                  <p:nvPr/>
                </p:nvSpPr>
                <p:spPr>
                  <a:xfrm>
                    <a:off x="1584520" y="5042682"/>
                    <a:ext cx="95618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600" b="1" dirty="0">
                        <a:latin typeface="SUIT" pitchFamily="2" charset="-127"/>
                        <a:ea typeface="SUIT" pitchFamily="2" charset="-127"/>
                      </a:rPr>
                      <a:t>….</a:t>
                    </a:r>
                    <a:endParaRPr lang="ko-KR" altLang="en-US" sz="1600" b="1" dirty="0">
                      <a:latin typeface="SUIT" pitchFamily="2" charset="-127"/>
                      <a:ea typeface="SUIT" pitchFamily="2" charset="-127"/>
                    </a:endParaRPr>
                  </a:p>
                </p:txBody>
              </p:sp>
              <p:cxnSp>
                <p:nvCxnSpPr>
                  <p:cNvPr id="56" name="직선 연결선 55">
                    <a:extLst>
                      <a:ext uri="{FF2B5EF4-FFF2-40B4-BE49-F238E27FC236}">
                        <a16:creationId xmlns:a16="http://schemas.microsoft.com/office/drawing/2014/main" id="{BD179C38-2713-49D2-9B99-62B43E7CABDA}"/>
                      </a:ext>
                    </a:extLst>
                  </p:cNvPr>
                  <p:cNvCxnSpPr>
                    <a:cxnSpLocks/>
                    <a:endCxn id="52" idx="0"/>
                  </p:cNvCxnSpPr>
                  <p:nvPr/>
                </p:nvCxnSpPr>
                <p:spPr>
                  <a:xfrm>
                    <a:off x="794464" y="4740477"/>
                    <a:ext cx="794" cy="231602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직선 연결선 56">
                    <a:extLst>
                      <a:ext uri="{FF2B5EF4-FFF2-40B4-BE49-F238E27FC236}">
                        <a16:creationId xmlns:a16="http://schemas.microsoft.com/office/drawing/2014/main" id="{F058810A-32F7-4852-8F67-C7BF32AD4E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88412" y="4752382"/>
                    <a:ext cx="794" cy="231602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직사각형 57">
                    <a:extLst>
                      <a:ext uri="{FF2B5EF4-FFF2-40B4-BE49-F238E27FC236}">
                        <a16:creationId xmlns:a16="http://schemas.microsoft.com/office/drawing/2014/main" id="{352CD0E5-7BC1-4362-B6BA-458967DA5DDC}"/>
                      </a:ext>
                    </a:extLst>
                  </p:cNvPr>
                  <p:cNvSpPr/>
                  <p:nvPr/>
                </p:nvSpPr>
                <p:spPr>
                  <a:xfrm>
                    <a:off x="499150" y="4654550"/>
                    <a:ext cx="1875750" cy="124617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SUIT" pitchFamily="2" charset="-127"/>
                      <a:ea typeface="SUIT" pitchFamily="2" charset="-127"/>
                    </a:endParaRPr>
                  </a:p>
                </p:txBody>
              </p:sp>
            </p:grpSp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D7817144-6440-431B-9AFC-C3AEE61F55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9520" y="4253724"/>
                  <a:ext cx="0" cy="821867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8279034C-F2B8-464D-84F1-2760F91967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5906" y="4267218"/>
                  <a:ext cx="0" cy="821867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F9FD4E19-A863-4662-A437-9DD58F19E105}"/>
                    </a:ext>
                  </a:extLst>
                </p:cNvPr>
                <p:cNvSpPr txBox="1"/>
                <p:nvPr/>
              </p:nvSpPr>
              <p:spPr>
                <a:xfrm>
                  <a:off x="2738512" y="6307963"/>
                  <a:ext cx="1446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>
                      <a:latin typeface="SUIT" pitchFamily="2" charset="-127"/>
                      <a:ea typeface="SUIT" pitchFamily="2" charset="-127"/>
                    </a:rPr>
                    <a:t>Senser 02</a:t>
                  </a:r>
                  <a:endParaRPr lang="ko-KR" altLang="en-US" sz="1300" b="1" dirty="0">
                    <a:latin typeface="SUIT" pitchFamily="2" charset="-127"/>
                    <a:ea typeface="SUIT" pitchFamily="2" charset="-127"/>
                  </a:endParaRPr>
                </a:p>
              </p:txBody>
            </p:sp>
            <p:pic>
              <p:nvPicPr>
                <p:cNvPr id="70" name="그림 69">
                  <a:extLst>
                    <a:ext uri="{FF2B5EF4-FFF2-40B4-BE49-F238E27FC236}">
                      <a16:creationId xmlns:a16="http://schemas.microsoft.com/office/drawing/2014/main" id="{D720E1B4-A34C-4143-B023-3630739AE6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31517" y="5057265"/>
                  <a:ext cx="843011" cy="824335"/>
                </a:xfrm>
                <a:prstGeom prst="rect">
                  <a:avLst/>
                </a:prstGeom>
              </p:spPr>
            </p:pic>
            <p:pic>
              <p:nvPicPr>
                <p:cNvPr id="71" name="그림 70">
                  <a:extLst>
                    <a:ext uri="{FF2B5EF4-FFF2-40B4-BE49-F238E27FC236}">
                      <a16:creationId xmlns:a16="http://schemas.microsoft.com/office/drawing/2014/main" id="{0EC7FEB6-126D-4975-B985-C6F90B5647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58175" y="4880744"/>
                  <a:ext cx="1204052" cy="1177378"/>
                </a:xfrm>
                <a:prstGeom prst="rect">
                  <a:avLst/>
                </a:prstGeom>
              </p:spPr>
            </p:pic>
            <p:cxnSp>
              <p:nvCxnSpPr>
                <p:cNvPr id="80" name="직선 연결선 79">
                  <a:extLst>
                    <a:ext uri="{FF2B5EF4-FFF2-40B4-BE49-F238E27FC236}">
                      <a16:creationId xmlns:a16="http://schemas.microsoft.com/office/drawing/2014/main" id="{51148057-74CA-4BEF-9883-5163D7ED77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56431" y="4252930"/>
                  <a:ext cx="0" cy="724829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22725FE-63BD-4A6D-B30B-354C918DF360}"/>
                    </a:ext>
                  </a:extLst>
                </p:cNvPr>
                <p:cNvSpPr txBox="1"/>
                <p:nvPr/>
              </p:nvSpPr>
              <p:spPr>
                <a:xfrm>
                  <a:off x="6644564" y="6323352"/>
                  <a:ext cx="25865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300" b="1" dirty="0">
                      <a:latin typeface="SUIT" pitchFamily="2" charset="-127"/>
                      <a:ea typeface="SUIT" pitchFamily="2" charset="-127"/>
                    </a:rPr>
                    <a:t>Clients, Engineers, Staff, etc.</a:t>
                  </a:r>
                  <a:endParaRPr lang="ko-KR" altLang="en-US" sz="1300" b="1" dirty="0">
                    <a:latin typeface="SUIT" pitchFamily="2" charset="-127"/>
                    <a:ea typeface="SUIT" pitchFamily="2" charset="-127"/>
                  </a:endParaRPr>
                </a:p>
              </p:txBody>
            </p:sp>
            <p:pic>
              <p:nvPicPr>
                <p:cNvPr id="84" name="그림 83">
                  <a:extLst>
                    <a:ext uri="{FF2B5EF4-FFF2-40B4-BE49-F238E27FC236}">
                      <a16:creationId xmlns:a16="http://schemas.microsoft.com/office/drawing/2014/main" id="{968A06AF-91BC-431D-9F92-BE834768EA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09558" y="5057263"/>
                  <a:ext cx="843011" cy="824335"/>
                </a:xfrm>
                <a:prstGeom prst="rect">
                  <a:avLst/>
                </a:prstGeom>
              </p:spPr>
            </p:pic>
            <p:pic>
              <p:nvPicPr>
                <p:cNvPr id="85" name="그림 84">
                  <a:extLst>
                    <a:ext uri="{FF2B5EF4-FFF2-40B4-BE49-F238E27FC236}">
                      <a16:creationId xmlns:a16="http://schemas.microsoft.com/office/drawing/2014/main" id="{C35B7C45-269A-4DB3-A16E-CB5B1CF635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88071" y="5057262"/>
                  <a:ext cx="843011" cy="824335"/>
                </a:xfrm>
                <a:prstGeom prst="rect">
                  <a:avLst/>
                </a:prstGeom>
              </p:spPr>
            </p:pic>
            <p:cxnSp>
              <p:nvCxnSpPr>
                <p:cNvPr id="88" name="직선 화살표 연결선 87">
                  <a:extLst>
                    <a:ext uri="{FF2B5EF4-FFF2-40B4-BE49-F238E27FC236}">
                      <a16:creationId xmlns:a16="http://schemas.microsoft.com/office/drawing/2014/main" id="{B94AEB93-A3B1-4BE6-8A74-105B26B6D6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5791" y="4287756"/>
                  <a:ext cx="0" cy="655175"/>
                </a:xfrm>
                <a:prstGeom prst="straightConnector1">
                  <a:avLst/>
                </a:prstGeom>
                <a:ln w="19050" cmpd="sng">
                  <a:solidFill>
                    <a:schemeClr val="accent1">
                      <a:lumMod val="75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화살표 연결선 89">
                  <a:extLst>
                    <a:ext uri="{FF2B5EF4-FFF2-40B4-BE49-F238E27FC236}">
                      <a16:creationId xmlns:a16="http://schemas.microsoft.com/office/drawing/2014/main" id="{9189B0FC-0C57-4CAE-B63F-9E58F72E41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95397" y="4287755"/>
                  <a:ext cx="0" cy="655175"/>
                </a:xfrm>
                <a:prstGeom prst="straightConnector1">
                  <a:avLst/>
                </a:prstGeom>
                <a:ln w="19050" cmpd="sng">
                  <a:solidFill>
                    <a:schemeClr val="accent1">
                      <a:lumMod val="75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화살표 연결선 96">
                  <a:extLst>
                    <a:ext uri="{FF2B5EF4-FFF2-40B4-BE49-F238E27FC236}">
                      <a16:creationId xmlns:a16="http://schemas.microsoft.com/office/drawing/2014/main" id="{71A3C4BB-FBAC-4274-B00A-0BC060CF4B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70589" y="4287755"/>
                  <a:ext cx="0" cy="655175"/>
                </a:xfrm>
                <a:prstGeom prst="straightConnector1">
                  <a:avLst/>
                </a:prstGeom>
                <a:ln w="19050" cmpd="sng">
                  <a:solidFill>
                    <a:schemeClr val="accent1">
                      <a:lumMod val="75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5CE33ED-14BA-4A5B-8B84-76969C86F348}"/>
                    </a:ext>
                  </a:extLst>
                </p:cNvPr>
                <p:cNvSpPr txBox="1"/>
                <p:nvPr/>
              </p:nvSpPr>
              <p:spPr>
                <a:xfrm>
                  <a:off x="2760113" y="4448545"/>
                  <a:ext cx="39178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500" b="1" dirty="0">
                      <a:solidFill>
                        <a:srgbClr val="FF0000"/>
                      </a:solidFill>
                      <a:latin typeface="SUIT" pitchFamily="2" charset="-127"/>
                      <a:ea typeface="SUIT" pitchFamily="2" charset="-127"/>
                    </a:rPr>
                    <a:t>(1)</a:t>
                  </a:r>
                  <a:endParaRPr lang="ko-KR" altLang="en-US" sz="1500" b="1" dirty="0">
                    <a:solidFill>
                      <a:srgbClr val="FF0000"/>
                    </a:solidFill>
                    <a:latin typeface="SUIT" pitchFamily="2" charset="-127"/>
                    <a:ea typeface="SUIT" pitchFamily="2" charset="-127"/>
                  </a:endParaRP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DB2A06E2-3BD4-4EB3-B45E-8757ABFEE992}"/>
                    </a:ext>
                  </a:extLst>
                </p:cNvPr>
                <p:cNvSpPr txBox="1"/>
                <p:nvPr/>
              </p:nvSpPr>
              <p:spPr>
                <a:xfrm>
                  <a:off x="478098" y="4448545"/>
                  <a:ext cx="39178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500" b="1" dirty="0">
                      <a:solidFill>
                        <a:srgbClr val="FF0000"/>
                      </a:solidFill>
                      <a:latin typeface="SUIT" pitchFamily="2" charset="-127"/>
                      <a:ea typeface="SUIT" pitchFamily="2" charset="-127"/>
                    </a:rPr>
                    <a:t>(1)</a:t>
                  </a:r>
                  <a:endParaRPr lang="ko-KR" altLang="en-US" sz="1500" b="1" dirty="0">
                    <a:solidFill>
                      <a:srgbClr val="FF0000"/>
                    </a:solidFill>
                    <a:latin typeface="SUIT" pitchFamily="2" charset="-127"/>
                    <a:ea typeface="SUIT" pitchFamily="2" charset="-127"/>
                  </a:endParaRP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0AEE59FA-5A2A-420D-95CE-E756A24C4F0B}"/>
                    </a:ext>
                  </a:extLst>
                </p:cNvPr>
                <p:cNvSpPr txBox="1"/>
                <p:nvPr/>
              </p:nvSpPr>
              <p:spPr>
                <a:xfrm>
                  <a:off x="5870589" y="4422667"/>
                  <a:ext cx="39178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500" b="1" dirty="0">
                      <a:solidFill>
                        <a:srgbClr val="FF0000"/>
                      </a:solidFill>
                      <a:latin typeface="SUIT" pitchFamily="2" charset="-127"/>
                      <a:ea typeface="SUIT" pitchFamily="2" charset="-127"/>
                    </a:rPr>
                    <a:t>(3)</a:t>
                  </a:r>
                  <a:endParaRPr lang="ko-KR" altLang="en-US" sz="1500" b="1" dirty="0">
                    <a:solidFill>
                      <a:srgbClr val="FF0000"/>
                    </a:solidFill>
                    <a:latin typeface="SUIT" pitchFamily="2" charset="-127"/>
                    <a:ea typeface="SUIT" pitchFamily="2" charset="-127"/>
                  </a:endParaRPr>
                </a:p>
              </p:txBody>
            </p: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B21BB82-32F0-FF9B-3829-64D79BE4F1F3}"/>
                </a:ext>
              </a:extLst>
            </p:cNvPr>
            <p:cNvSpPr txBox="1"/>
            <p:nvPr/>
          </p:nvSpPr>
          <p:spPr>
            <a:xfrm>
              <a:off x="2110014" y="6437826"/>
              <a:ext cx="14467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SUIT" pitchFamily="2" charset="-127"/>
                  <a:ea typeface="SUIT" pitchFamily="2" charset="-127"/>
                </a:rPr>
                <a:t>Senser 01</a:t>
              </a:r>
              <a:endParaRPr lang="ko-KR" altLang="en-US" sz="1300" b="1" dirty="0">
                <a:latin typeface="SUIT" pitchFamily="2" charset="-127"/>
                <a:ea typeface="SUIT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471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hlinkClick r:id="rId2"/>
            <a:extLst>
              <a:ext uri="{FF2B5EF4-FFF2-40B4-BE49-F238E27FC236}">
                <a16:creationId xmlns:a16="http://schemas.microsoft.com/office/drawing/2014/main" id="{76452DE2-3267-4D63-AF03-B6BC4ADFD3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21" y="1497761"/>
            <a:ext cx="2017055" cy="16452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26A1EF-E0F1-4F20-A629-7483B43ECBC3}"/>
              </a:ext>
            </a:extLst>
          </p:cNvPr>
          <p:cNvSpPr txBox="1"/>
          <p:nvPr/>
        </p:nvSpPr>
        <p:spPr>
          <a:xfrm>
            <a:off x="466074" y="3754677"/>
            <a:ext cx="5921108" cy="25853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>
                <a:latin typeface="SUIT" pitchFamily="2" charset="-127"/>
                <a:ea typeface="SUIT" pitchFamily="2" charset="-127"/>
              </a:rPr>
              <a:t>Open source</a:t>
            </a:r>
          </a:p>
          <a:p>
            <a:pPr marL="342900" indent="-342900">
              <a:buAutoNum type="arabicParenR"/>
            </a:pP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latin typeface="SUIT" pitchFamily="2" charset="-127"/>
                <a:ea typeface="SUIT" pitchFamily="2" charset="-127"/>
              </a:rPr>
              <a:t>다양한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DB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와 </a:t>
            </a:r>
            <a:r>
              <a:rPr lang="ko-KR" altLang="en-US" dirty="0" err="1">
                <a:latin typeface="SUIT" pitchFamily="2" charset="-127"/>
                <a:ea typeface="SUIT" pitchFamily="2" charset="-127"/>
              </a:rPr>
              <a:t>메트릭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 수집 시스템 지원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 marL="342900" indent="-342900">
              <a:buAutoNum type="arabicParenR"/>
            </a:pP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latin typeface="SUIT" pitchFamily="2" charset="-127"/>
                <a:ea typeface="SUIT" pitchFamily="2" charset="-127"/>
              </a:rPr>
              <a:t>알람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,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버튼 등 다양한 플러그인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 marL="342900" indent="-342900">
              <a:buAutoNum type="arabicParenR"/>
            </a:pP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 marL="342900" indent="-342900">
              <a:buFontTx/>
              <a:buAutoNum type="arabicParenR"/>
            </a:pPr>
            <a:r>
              <a:rPr lang="ko-KR" altLang="en-US" dirty="0">
                <a:latin typeface="SUIT" pitchFamily="2" charset="-127"/>
                <a:ea typeface="SUIT" pitchFamily="2" charset="-127"/>
              </a:rPr>
              <a:t>시각화 데이터 활용 가능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(csv)</a:t>
            </a:r>
          </a:p>
          <a:p>
            <a:pPr marL="342900" indent="-342900">
              <a:buFontTx/>
              <a:buAutoNum type="arabicParenR"/>
            </a:pP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latin typeface="SUIT" pitchFamily="2" charset="-127"/>
                <a:ea typeface="SUIT" pitchFamily="2" charset="-127"/>
              </a:rPr>
              <a:t>조직 별로 그룹화하여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User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와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Dashboard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생성 가능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BBD89D-50BB-47B5-AAB0-CFE93E1EAE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196" y="1884934"/>
            <a:ext cx="843011" cy="8243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AD9872-5834-41ED-BA57-0E896D8EAB2D}"/>
              </a:ext>
            </a:extLst>
          </p:cNvPr>
          <p:cNvSpPr txBox="1"/>
          <p:nvPr/>
        </p:nvSpPr>
        <p:spPr>
          <a:xfrm>
            <a:off x="8478350" y="1572761"/>
            <a:ext cx="120211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SUIT" pitchFamily="2" charset="-127"/>
                <a:ea typeface="SUIT" pitchFamily="2" charset="-127"/>
              </a:rPr>
              <a:t>Main creator</a:t>
            </a:r>
            <a:endParaRPr lang="ko-KR" altLang="en-US" sz="1300" b="1" dirty="0">
              <a:latin typeface="SUIT" pitchFamily="2" charset="-127"/>
              <a:ea typeface="SUIT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810693-E866-4D2D-88EA-9D0699BC48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178" y="4742788"/>
            <a:ext cx="820334" cy="8021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C449399-A7FB-43D4-A6BD-78647D6B1CD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532" y="4742787"/>
            <a:ext cx="820334" cy="8021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2208F94-F84B-4A9E-B440-CE6C379D52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058" y="4742788"/>
            <a:ext cx="820334" cy="8021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FAA083-14AA-4FE1-8CA0-27058AF7DB0B}"/>
              </a:ext>
            </a:extLst>
          </p:cNvPr>
          <p:cNvSpPr txBox="1"/>
          <p:nvPr/>
        </p:nvSpPr>
        <p:spPr>
          <a:xfrm>
            <a:off x="7148074" y="4450399"/>
            <a:ext cx="6611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SUIT" pitchFamily="2" charset="-127"/>
                <a:ea typeface="SUIT" pitchFamily="2" charset="-127"/>
              </a:rPr>
              <a:t>Org1</a:t>
            </a:r>
            <a:endParaRPr lang="ko-KR" altLang="en-US" sz="1300" b="1" dirty="0">
              <a:latin typeface="SUIT" pitchFamily="2" charset="-127"/>
              <a:ea typeface="SUIT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7818CA-D109-4253-B714-FACFE9415410}"/>
              </a:ext>
            </a:extLst>
          </p:cNvPr>
          <p:cNvSpPr txBox="1"/>
          <p:nvPr/>
        </p:nvSpPr>
        <p:spPr>
          <a:xfrm>
            <a:off x="10385875" y="4449426"/>
            <a:ext cx="6611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SUIT" pitchFamily="2" charset="-127"/>
                <a:ea typeface="SUIT" pitchFamily="2" charset="-127"/>
              </a:rPr>
              <a:t>Org3</a:t>
            </a:r>
            <a:endParaRPr lang="ko-KR" altLang="en-US" sz="1300" b="1" dirty="0">
              <a:latin typeface="SUIT" pitchFamily="2" charset="-127"/>
              <a:ea typeface="SUIT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92FED2-4409-4F0D-92FE-9352D5B3A3FD}"/>
              </a:ext>
            </a:extLst>
          </p:cNvPr>
          <p:cNvSpPr txBox="1"/>
          <p:nvPr/>
        </p:nvSpPr>
        <p:spPr>
          <a:xfrm>
            <a:off x="8765373" y="4459892"/>
            <a:ext cx="6611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SUIT" pitchFamily="2" charset="-127"/>
                <a:ea typeface="SUIT" pitchFamily="2" charset="-127"/>
              </a:rPr>
              <a:t>Org2</a:t>
            </a:r>
            <a:endParaRPr lang="ko-KR" altLang="en-US" sz="1300" b="1" dirty="0">
              <a:latin typeface="SUIT" pitchFamily="2" charset="-127"/>
              <a:ea typeface="SUIT" pitchFamily="2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37535DD-D4E8-4BCC-A7C9-E5CE6DCA927E}"/>
              </a:ext>
            </a:extLst>
          </p:cNvPr>
          <p:cNvCxnSpPr>
            <a:cxnSpLocks/>
          </p:cNvCxnSpPr>
          <p:nvPr/>
        </p:nvCxnSpPr>
        <p:spPr>
          <a:xfrm>
            <a:off x="9064297" y="2770366"/>
            <a:ext cx="0" cy="285177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EB1A8B30-3CED-488C-9BAF-3F8C7715A2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373" y="2939920"/>
            <a:ext cx="628073" cy="626846"/>
          </a:xfrm>
          <a:prstGeom prst="rect">
            <a:avLst/>
          </a:prstGeom>
          <a:noFill/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ABAA87E-F484-4CB0-820A-C27E34688206}"/>
              </a:ext>
            </a:extLst>
          </p:cNvPr>
          <p:cNvCxnSpPr>
            <a:cxnSpLocks/>
          </p:cNvCxnSpPr>
          <p:nvPr/>
        </p:nvCxnSpPr>
        <p:spPr>
          <a:xfrm>
            <a:off x="9063295" y="3441811"/>
            <a:ext cx="0" cy="285177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7D866EC-DD97-4E36-B440-EB7FD909C20F}"/>
              </a:ext>
            </a:extLst>
          </p:cNvPr>
          <p:cNvCxnSpPr>
            <a:cxnSpLocks/>
          </p:cNvCxnSpPr>
          <p:nvPr/>
        </p:nvCxnSpPr>
        <p:spPr>
          <a:xfrm>
            <a:off x="7416030" y="3709504"/>
            <a:ext cx="0" cy="679110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80FE79E-30AD-455E-BC39-2BBBD8173B61}"/>
              </a:ext>
            </a:extLst>
          </p:cNvPr>
          <p:cNvCxnSpPr>
            <a:cxnSpLocks/>
          </p:cNvCxnSpPr>
          <p:nvPr/>
        </p:nvCxnSpPr>
        <p:spPr>
          <a:xfrm>
            <a:off x="9063295" y="3726988"/>
            <a:ext cx="0" cy="661626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EBBC18F-6578-48BB-B003-5AF8906B6942}"/>
              </a:ext>
            </a:extLst>
          </p:cNvPr>
          <p:cNvCxnSpPr>
            <a:cxnSpLocks/>
          </p:cNvCxnSpPr>
          <p:nvPr/>
        </p:nvCxnSpPr>
        <p:spPr>
          <a:xfrm>
            <a:off x="10725965" y="3722031"/>
            <a:ext cx="0" cy="666583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A1B70BB-2DC5-4F53-AC8D-354C86270143}"/>
              </a:ext>
            </a:extLst>
          </p:cNvPr>
          <p:cNvCxnSpPr>
            <a:cxnSpLocks/>
          </p:cNvCxnSpPr>
          <p:nvPr/>
        </p:nvCxnSpPr>
        <p:spPr>
          <a:xfrm flipH="1" flipV="1">
            <a:off x="7401741" y="3719030"/>
            <a:ext cx="3338513" cy="17290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D789205-2B7A-408A-9399-5A1F83178C29}"/>
              </a:ext>
            </a:extLst>
          </p:cNvPr>
          <p:cNvSpPr txBox="1"/>
          <p:nvPr/>
        </p:nvSpPr>
        <p:spPr>
          <a:xfrm>
            <a:off x="6841017" y="5584519"/>
            <a:ext cx="1294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00B050"/>
                </a:solidFill>
                <a:latin typeface="SUIT" pitchFamily="2" charset="-127"/>
                <a:ea typeface="SUIT" pitchFamily="2" charset="-127"/>
              </a:rPr>
              <a:t>Dashboard A</a:t>
            </a:r>
            <a:endParaRPr lang="ko-KR" altLang="en-US" sz="1300" b="1" dirty="0">
              <a:solidFill>
                <a:srgbClr val="00B050"/>
              </a:solidFill>
              <a:latin typeface="SUIT" pitchFamily="2" charset="-127"/>
              <a:ea typeface="SUIT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5F6095-B1D5-41E0-879E-2DE31080FF1E}"/>
              </a:ext>
            </a:extLst>
          </p:cNvPr>
          <p:cNvSpPr txBox="1"/>
          <p:nvPr/>
        </p:nvSpPr>
        <p:spPr>
          <a:xfrm>
            <a:off x="8456950" y="5584519"/>
            <a:ext cx="12280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00B0F0"/>
                </a:solidFill>
                <a:latin typeface="SUIT" pitchFamily="2" charset="-127"/>
                <a:ea typeface="SUIT" pitchFamily="2" charset="-127"/>
              </a:rPr>
              <a:t>Dashboard B</a:t>
            </a:r>
            <a:endParaRPr lang="ko-KR" altLang="en-US" sz="1300" b="1" dirty="0">
              <a:solidFill>
                <a:srgbClr val="00B0F0"/>
              </a:solidFill>
              <a:latin typeface="SUIT" pitchFamily="2" charset="-127"/>
              <a:ea typeface="SUIT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2DCD68-F9B2-4F95-B468-F1B7F9DB9A13}"/>
              </a:ext>
            </a:extLst>
          </p:cNvPr>
          <p:cNvSpPr txBox="1"/>
          <p:nvPr/>
        </p:nvSpPr>
        <p:spPr>
          <a:xfrm>
            <a:off x="10061830" y="5584519"/>
            <a:ext cx="12280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C00000"/>
                </a:solidFill>
                <a:latin typeface="SUIT" pitchFamily="2" charset="-127"/>
                <a:ea typeface="SUIT" pitchFamily="2" charset="-127"/>
              </a:rPr>
              <a:t>Dashboard C</a:t>
            </a:r>
            <a:endParaRPr lang="ko-KR" altLang="en-US" sz="1300" b="1" dirty="0">
              <a:solidFill>
                <a:srgbClr val="C00000"/>
              </a:solidFill>
              <a:latin typeface="SUIT" pitchFamily="2" charset="-127"/>
              <a:ea typeface="SUIT" pitchFamily="2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E557D5F-1AEE-42EE-A97A-D3A3D1BBE7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952" y="5897597"/>
            <a:ext cx="346901" cy="33921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948B653-B758-4454-B408-389311DFDC2D}"/>
              </a:ext>
            </a:extLst>
          </p:cNvPr>
          <p:cNvSpPr txBox="1"/>
          <p:nvPr/>
        </p:nvSpPr>
        <p:spPr>
          <a:xfrm>
            <a:off x="7266447" y="6067205"/>
            <a:ext cx="34690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00B050"/>
                </a:solidFill>
                <a:latin typeface="SUIT" pitchFamily="2" charset="-127"/>
                <a:ea typeface="SUIT" pitchFamily="2" charset="-127"/>
              </a:rPr>
              <a:t>A</a:t>
            </a:r>
            <a:endParaRPr lang="ko-KR" altLang="en-US" sz="1300" b="1" dirty="0">
              <a:solidFill>
                <a:srgbClr val="00B050"/>
              </a:solidFill>
              <a:latin typeface="SUIT" pitchFamily="2" charset="-127"/>
              <a:ea typeface="SUIT" pitchFamily="2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F2D9C95-1FA3-49A5-9653-4764E3533A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844" y="5931405"/>
            <a:ext cx="346901" cy="33921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A36426D-109B-420E-B0EA-21544E2F0F74}"/>
              </a:ext>
            </a:extLst>
          </p:cNvPr>
          <p:cNvSpPr txBox="1"/>
          <p:nvPr/>
        </p:nvSpPr>
        <p:spPr>
          <a:xfrm>
            <a:off x="8922786" y="6101013"/>
            <a:ext cx="34690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00B0F0"/>
                </a:solidFill>
                <a:latin typeface="SUIT" pitchFamily="2" charset="-127"/>
                <a:ea typeface="SUIT" pitchFamily="2" charset="-127"/>
              </a:rPr>
              <a:t>B</a:t>
            </a:r>
            <a:endParaRPr lang="ko-KR" altLang="en-US" sz="1300" b="1" dirty="0">
              <a:solidFill>
                <a:srgbClr val="00B0F0"/>
              </a:solidFill>
              <a:latin typeface="SUIT" pitchFamily="2" charset="-127"/>
              <a:ea typeface="SUIT" pitchFamily="2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8691E9E5-1B39-49F8-9632-7E06A2DAF6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794" y="5931405"/>
            <a:ext cx="346901" cy="33921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D883455-D1E2-44D2-A518-8B689F6D25D4}"/>
              </a:ext>
            </a:extLst>
          </p:cNvPr>
          <p:cNvSpPr txBox="1"/>
          <p:nvPr/>
        </p:nvSpPr>
        <p:spPr>
          <a:xfrm>
            <a:off x="10519289" y="6101013"/>
            <a:ext cx="34690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C00000"/>
                </a:solidFill>
                <a:latin typeface="SUIT" pitchFamily="2" charset="-127"/>
                <a:ea typeface="SUIT" pitchFamily="2" charset="-127"/>
              </a:rPr>
              <a:t>C</a:t>
            </a:r>
            <a:endParaRPr lang="ko-KR" altLang="en-US" sz="1300" b="1" dirty="0">
              <a:solidFill>
                <a:srgbClr val="C00000"/>
              </a:solidFill>
              <a:latin typeface="SUIT" pitchFamily="2" charset="-127"/>
              <a:ea typeface="SUIT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4CDC9-E2E3-86FA-D35C-FD665CBD72B0}"/>
              </a:ext>
            </a:extLst>
          </p:cNvPr>
          <p:cNvSpPr txBox="1"/>
          <p:nvPr/>
        </p:nvSpPr>
        <p:spPr>
          <a:xfrm>
            <a:off x="3165934" y="293704"/>
            <a:ext cx="58601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개요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시각화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App - Grafana</a:t>
            </a:r>
            <a:endParaRPr lang="ko-KR" altLang="en-US" sz="2500" b="1" dirty="0">
              <a:solidFill>
                <a:schemeClr val="accent1">
                  <a:lumMod val="75000"/>
                </a:schemeClr>
              </a:solidFill>
              <a:effectLst>
                <a:outerShdw dist="25400" dir="2700000" algn="tl" rotWithShape="0">
                  <a:prstClr val="black">
                    <a:alpha val="41000"/>
                  </a:prstClr>
                </a:outerShdw>
              </a:effectLst>
              <a:latin typeface="SUIT" pitchFamily="2" charset="-127"/>
              <a:ea typeface="SUI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264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과녁">
            <a:extLst>
              <a:ext uri="{FF2B5EF4-FFF2-40B4-BE49-F238E27FC236}">
                <a16:creationId xmlns:a16="http://schemas.microsoft.com/office/drawing/2014/main" id="{3D880D60-CF1A-4AA9-B214-24821CCB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A01D26B3-6DC1-C815-25AA-65A029F7C440}"/>
              </a:ext>
            </a:extLst>
          </p:cNvPr>
          <p:cNvSpPr txBox="1">
            <a:spLocks/>
          </p:cNvSpPr>
          <p:nvPr/>
        </p:nvSpPr>
        <p:spPr>
          <a:xfrm>
            <a:off x="1678391" y="1938567"/>
            <a:ext cx="3647722" cy="9210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dirty="0">
                <a:latin typeface="SUIT" pitchFamily="2" charset="-127"/>
                <a:ea typeface="SUIT" pitchFamily="2" charset="-127"/>
              </a:rPr>
              <a:t>2.  </a:t>
            </a:r>
            <a:r>
              <a:rPr lang="ko-KR" altLang="en-US" sz="4000" dirty="0">
                <a:latin typeface="SUIT" pitchFamily="2" charset="-127"/>
                <a:ea typeface="SUIT" pitchFamily="2" charset="-127"/>
              </a:rPr>
              <a:t>프로젝트 내용</a:t>
            </a:r>
            <a:endParaRPr lang="en-US" altLang="ko-KR" sz="4000" dirty="0">
              <a:latin typeface="SUIT" pitchFamily="2" charset="-127"/>
              <a:ea typeface="SUIT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6A5CAF-6A45-22BF-42F9-814C493093CB}"/>
              </a:ext>
            </a:extLst>
          </p:cNvPr>
          <p:cNvSpPr txBox="1"/>
          <p:nvPr/>
        </p:nvSpPr>
        <p:spPr>
          <a:xfrm>
            <a:off x="2641641" y="3751730"/>
            <a:ext cx="223221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dirty="0">
                <a:latin typeface="SUIT" pitchFamily="2" charset="-127"/>
                <a:ea typeface="SUIT" pitchFamily="2" charset="-127"/>
              </a:rPr>
              <a:t>모의구축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dirty="0">
                <a:latin typeface="SUIT" pitchFamily="2" charset="-127"/>
                <a:ea typeface="SUIT" pitchFamily="2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92683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A7F4150-C799-08A0-9BA4-F986312FA2A5}"/>
              </a:ext>
            </a:extLst>
          </p:cNvPr>
          <p:cNvSpPr txBox="1"/>
          <p:nvPr/>
        </p:nvSpPr>
        <p:spPr>
          <a:xfrm>
            <a:off x="986495" y="250088"/>
            <a:ext cx="102190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내용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(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1 .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웹서버 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–  DB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)</a:t>
            </a:r>
            <a:endParaRPr lang="ko-KR" altLang="en-US" sz="2500" b="1" dirty="0">
              <a:solidFill>
                <a:schemeClr val="accent1">
                  <a:lumMod val="75000"/>
                </a:schemeClr>
              </a:solidFill>
              <a:effectLst>
                <a:outerShdw dist="25400" dir="2700000" algn="tl" rotWithShape="0">
                  <a:prstClr val="black">
                    <a:alpha val="41000"/>
                  </a:prstClr>
                </a:outerShdw>
              </a:effectLst>
              <a:latin typeface="SUIT" pitchFamily="2" charset="-127"/>
              <a:ea typeface="SUIT" pitchFamily="2" charset="-127"/>
            </a:endParaRPr>
          </a:p>
        </p:txBody>
      </p:sp>
      <p:pic>
        <p:nvPicPr>
          <p:cNvPr id="1026" name="Picture 2" descr="Apache, WebServer, Virtual hosting ? | by 반윤성 | Medium">
            <a:extLst>
              <a:ext uri="{FF2B5EF4-FFF2-40B4-BE49-F238E27FC236}">
                <a16:creationId xmlns:a16="http://schemas.microsoft.com/office/drawing/2014/main" id="{1BD99009-82CF-9F33-81F8-0F1FC338F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908" y="1704695"/>
            <a:ext cx="6000750" cy="45243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E57AC5-6811-9FB6-6BE3-75C6A62EBD35}"/>
              </a:ext>
            </a:extLst>
          </p:cNvPr>
          <p:cNvSpPr txBox="1"/>
          <p:nvPr/>
        </p:nvSpPr>
        <p:spPr>
          <a:xfrm>
            <a:off x="878918" y="2188786"/>
            <a:ext cx="373828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SUIT" pitchFamily="2" charset="-127"/>
                <a:ea typeface="SUIT" pitchFamily="2" charset="-127"/>
              </a:rPr>
              <a:t>APM (Apache – PHP – MySQL)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SUIT" pitchFamily="2" charset="-127"/>
                <a:ea typeface="SUIT" pitchFamily="2" charset="-127"/>
              </a:rPr>
              <a:t>을 사용하여 웹 서버와 </a:t>
            </a:r>
            <a:r>
              <a:rPr lang="en-US" altLang="ko-KR" b="1" dirty="0">
                <a:latin typeface="SUIT" pitchFamily="2" charset="-127"/>
                <a:ea typeface="SUIT" pitchFamily="2" charset="-127"/>
              </a:rPr>
              <a:t>DB</a:t>
            </a:r>
            <a:r>
              <a:rPr lang="ko-KR" altLang="en-US" b="1" dirty="0">
                <a:latin typeface="SUIT" pitchFamily="2" charset="-127"/>
                <a:ea typeface="SUIT" pitchFamily="2" charset="-127"/>
              </a:rPr>
              <a:t>를 구축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617525-CDCB-708C-6041-F0678369C429}"/>
              </a:ext>
            </a:extLst>
          </p:cNvPr>
          <p:cNvSpPr txBox="1"/>
          <p:nvPr/>
        </p:nvSpPr>
        <p:spPr>
          <a:xfrm>
            <a:off x="878918" y="3818961"/>
            <a:ext cx="3128306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latin typeface="SUIT" pitchFamily="2" charset="-127"/>
                <a:ea typeface="SUIT" pitchFamily="2" charset="-127"/>
              </a:rPr>
              <a:t>Version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SUIT" pitchFamily="2" charset="-127"/>
                <a:ea typeface="SUIT" pitchFamily="2" charset="-127"/>
              </a:rPr>
              <a:t>Apache (2.4.46)</a:t>
            </a: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latin typeface="SUIT" pitchFamily="2" charset="-127"/>
                <a:ea typeface="SUIT" pitchFamily="2" charset="-127"/>
              </a:rPr>
              <a:t>php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 (7.4.14)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SUIT" pitchFamily="2" charset="-127"/>
                <a:ea typeface="SUIT" pitchFamily="2" charset="-127"/>
              </a:rPr>
              <a:t>MySQL (8.0.22)</a:t>
            </a:r>
            <a:endParaRPr lang="ko-KR" altLang="en-US" dirty="0">
              <a:latin typeface="SUIT" pitchFamily="2" charset="-127"/>
              <a:ea typeface="SUI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395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960DB4E-7293-B35B-98A2-A04F7FDA8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01" y="2449811"/>
            <a:ext cx="5308395" cy="38045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E067999-F1D9-D599-0CE1-4EA0F4BBD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49810"/>
            <a:ext cx="5794248" cy="38045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250F03-47D8-7580-6AE4-4ADA852E3BC3}"/>
              </a:ext>
            </a:extLst>
          </p:cNvPr>
          <p:cNvSpPr txBox="1"/>
          <p:nvPr/>
        </p:nvSpPr>
        <p:spPr>
          <a:xfrm>
            <a:off x="2667000" y="112681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SUIT" pitchFamily="2" charset="-127"/>
                <a:ea typeface="SUIT" pitchFamily="2" charset="-127"/>
              </a:rPr>
              <a:t>Apache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 (2.4.46)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를 사용한 웹 서버 구축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67FFBC-17A3-BD49-1C12-0B427BB10C1C}"/>
              </a:ext>
            </a:extLst>
          </p:cNvPr>
          <p:cNvSpPr txBox="1"/>
          <p:nvPr/>
        </p:nvSpPr>
        <p:spPr>
          <a:xfrm>
            <a:off x="301752" y="1991644"/>
            <a:ext cx="1984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[</a:t>
            </a:r>
            <a:r>
              <a:rPr lang="ko-KR" altLang="en-US" sz="1500" b="1" dirty="0">
                <a:latin typeface="SUIT" pitchFamily="2" charset="-127"/>
                <a:ea typeface="SUIT" pitchFamily="2" charset="-127"/>
              </a:rPr>
              <a:t>웹 서버 설치</a:t>
            </a:r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]</a:t>
            </a:r>
            <a:endParaRPr lang="ko-KR" altLang="en-US" sz="1500" b="1" dirty="0">
              <a:latin typeface="SUIT" pitchFamily="2" charset="-127"/>
              <a:ea typeface="SUIT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78292A-9067-CC25-AF28-22DA8C7624B3}"/>
              </a:ext>
            </a:extLst>
          </p:cNvPr>
          <p:cNvSpPr txBox="1"/>
          <p:nvPr/>
        </p:nvSpPr>
        <p:spPr>
          <a:xfrm>
            <a:off x="5988424" y="1991644"/>
            <a:ext cx="1984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[</a:t>
            </a:r>
            <a:r>
              <a:rPr lang="ko-KR" altLang="en-US" sz="1500" b="1" dirty="0">
                <a:latin typeface="SUIT" pitchFamily="2" charset="-127"/>
                <a:ea typeface="SUIT" pitchFamily="2" charset="-127"/>
              </a:rPr>
              <a:t>웹 서버 동작 확인</a:t>
            </a:r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]</a:t>
            </a:r>
            <a:endParaRPr lang="ko-KR" altLang="en-US" sz="1500" b="1" dirty="0">
              <a:latin typeface="SUIT" pitchFamily="2" charset="-127"/>
              <a:ea typeface="SUIT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9C893-539F-23E5-CD84-3C3E3E7D1075}"/>
              </a:ext>
            </a:extLst>
          </p:cNvPr>
          <p:cNvSpPr txBox="1"/>
          <p:nvPr/>
        </p:nvSpPr>
        <p:spPr>
          <a:xfrm>
            <a:off x="986495" y="250088"/>
            <a:ext cx="102190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내용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(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1 .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웹서버 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–  DB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)</a:t>
            </a:r>
            <a:endParaRPr lang="ko-KR" altLang="en-US" sz="2500" b="1" dirty="0">
              <a:solidFill>
                <a:schemeClr val="accent1">
                  <a:lumMod val="75000"/>
                </a:schemeClr>
              </a:solidFill>
              <a:effectLst>
                <a:outerShdw dist="25400" dir="2700000" algn="tl" rotWithShape="0">
                  <a:prstClr val="black">
                    <a:alpha val="41000"/>
                  </a:prstClr>
                </a:outerShdw>
              </a:effectLst>
              <a:latin typeface="SUIT" pitchFamily="2" charset="-127"/>
              <a:ea typeface="SUI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261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3254</TotalTime>
  <Words>527</Words>
  <Application>Microsoft Office PowerPoint</Application>
  <PresentationFormat>와이드스크린</PresentationFormat>
  <Paragraphs>102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SUIT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현장 설비의 데이터 저장 및 모니터링 시스템 구축</dc:title>
  <dc:creator>황지훈</dc:creator>
  <cp:lastModifiedBy>황지훈</cp:lastModifiedBy>
  <cp:revision>28</cp:revision>
  <dcterms:created xsi:type="dcterms:W3CDTF">2021-02-22T02:26:23Z</dcterms:created>
  <dcterms:modified xsi:type="dcterms:W3CDTF">2022-11-25T08:26:09Z</dcterms:modified>
</cp:coreProperties>
</file>