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B9F9"/>
    <a:srgbClr val="71FBD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-86" y="7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B1648-6985-4AE7-B08E-647A8A1D9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355770-E367-474F-AF5D-9E2AEDA7D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C12360-D9F5-432B-99CA-F4F190C0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94D2-C9D9-42A6-A6D1-20AA16CB008E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9B78FA-122B-4AC3-921E-03D6156A1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8CE7D-AB71-4945-9156-E94F3719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CB98-6C9D-4986-8E23-7BB8925D7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2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146CD-8566-4897-874C-D3805C4C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A603BB-187C-4A86-AEE7-6EDCFC3E4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F280F1-DA6A-4639-8E1C-A349FD71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94D2-C9D9-42A6-A6D1-20AA16CB008E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EB5B7-E48E-4790-9619-62AC7A3E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CC05C-DBFC-446B-A4D2-64A0988E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CB98-6C9D-4986-8E23-7BB8925D7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87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B16FC6-180D-4595-8101-C36B9021C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216A66-9B84-408E-A23C-1E301E743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46ECAD-ED41-4A50-863F-80ED6CED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94D2-C9D9-42A6-A6D1-20AA16CB008E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E7A64E-49EE-41D7-95D8-1387422CF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2E976-3FD1-451B-9C71-A6E9DEAE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CB98-6C9D-4986-8E23-7BB8925D7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50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503B2-CDCE-49DA-9F11-1305C7E0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CDC18-E595-4905-BC19-88BD87AD6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458FB-E4A4-4DEC-9669-3AF992D1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94D2-C9D9-42A6-A6D1-20AA16CB008E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3866A-AF56-436E-922A-666D9332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9266AB-987D-4814-8BEB-7A65AF5A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CB98-6C9D-4986-8E23-7BB8925D7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0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4E955-0DE7-47B0-9D49-42929FB4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2E243A-EB7F-41A2-B085-780ADFFFC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069AA-A629-4488-8851-2F3AC56E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94D2-C9D9-42A6-A6D1-20AA16CB008E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E518D-ACDA-4330-A6D3-5B310B37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9311D-30D5-45F4-AFBB-E88636D1E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CB98-6C9D-4986-8E23-7BB8925D7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40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EC29F-447B-415D-AF86-D065F7B5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C4687-44AD-4C1F-9227-A0D108CF5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2766DA-7FEB-456D-A161-B5DD6A2EA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77FE3E-4792-478B-B680-1D5F3246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94D2-C9D9-42A6-A6D1-20AA16CB008E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498334-F2BA-4AD3-8B67-9EE704FF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055E55-E51D-487D-AB47-44F97102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CB98-6C9D-4986-8E23-7BB8925D7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55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9C4C6-B625-4A2F-B8E4-9C0B93BA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36B175-60C3-4B6A-9785-4558B1F9B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D6593D-C3FE-4FB5-A71E-3C12D8A08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3D2A92-1BFB-4899-A4E4-EF1E35777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91971C-4D78-4AC1-9DE0-1DB70CF59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2AF3A0-C5CE-4B2B-B2D3-84706D3E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94D2-C9D9-42A6-A6D1-20AA16CB008E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48B47B-34B8-4568-9EA7-FA4AA85F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FDFCCD-49F1-4395-BB85-AF6D8666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CB98-6C9D-4986-8E23-7BB8925D7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4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DE797-809F-4290-A63D-E71C0698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6B7A2B-6D84-4E71-B458-9F3B5FA4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94D2-C9D9-42A6-A6D1-20AA16CB008E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BEA0D2-7A2D-40D6-BE17-150E7A39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A2A77F-3C41-4BC6-8EBA-59F1D252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CB98-6C9D-4986-8E23-7BB8925D7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40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7FA113-238C-4F91-89D8-8114DFFE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94D2-C9D9-42A6-A6D1-20AA16CB008E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798525-0EC9-4E38-B6F2-3DDA288E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6BA91F-2418-421F-BB61-02E4EF8F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CB98-6C9D-4986-8E23-7BB8925D7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77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FFFB4-B0E8-424D-A7F8-2A9880C0C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84F13-5F47-4201-B736-4D2D76C88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FCE588-05B3-406C-909F-498210AF9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B2717E-D68F-4257-9C28-BE8D2FF7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94D2-C9D9-42A6-A6D1-20AA16CB008E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C7707B-656F-4014-9A08-C0F2F442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3FF1B0-FFC5-4713-9052-488A4013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CB98-6C9D-4986-8E23-7BB8925D7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31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1A132-AFCC-4F5C-AB4F-6D157D4E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12C65D-65F2-41FD-BFB7-479112880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1A320C-233C-4129-80DB-BCEF97639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4872DB-9C41-4940-A84E-77809825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94D2-C9D9-42A6-A6D1-20AA16CB008E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F3CCD-63E7-4D82-AE0A-E0F79D07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A7C41F-8AEE-4F7A-8C41-B104EB5A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CB98-6C9D-4986-8E23-7BB8925D7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33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73C74B-2037-4B8B-A863-F915C9273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90374B-4DC8-498D-B6D5-025E07125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62EFDB-8928-46F0-BF17-21DF7005C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B94D2-C9D9-42A6-A6D1-20AA16CB008E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7F1CC-F458-451C-8482-AAF9AD267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3096A-0617-492A-AB12-C9C5FA646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2CB98-6C9D-4986-8E23-7BB8925D7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48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8DDC3F-7BCA-4BE8-A93E-09DB1716F385}"/>
              </a:ext>
            </a:extLst>
          </p:cNvPr>
          <p:cNvSpPr/>
          <p:nvPr/>
        </p:nvSpPr>
        <p:spPr>
          <a:xfrm>
            <a:off x="3097865" y="3184317"/>
            <a:ext cx="8522635" cy="1519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600" dirty="0">
                <a:solidFill>
                  <a:srgbClr val="6600C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페르소나가 겪고 있는 불편함/</a:t>
            </a:r>
            <a:r>
              <a:rPr lang="ko-KR" altLang="en-US" sz="1600" dirty="0" err="1">
                <a:solidFill>
                  <a:srgbClr val="6600C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원하는것</a:t>
            </a:r>
            <a:endParaRPr lang="en-US" altLang="ko-KR" sz="1600" dirty="0">
              <a:solidFill>
                <a:srgbClr val="6600CC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ts val="1600"/>
              </a:lnSpc>
            </a:pP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171450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새로운 동네에서의 인적 네트워크가 형성되지 않아 외로움을 느낌. 새로운 사람과 새로운 관계를 </a:t>
            </a:r>
            <a:r>
              <a:rPr lang="ko-KR" altLang="en-US" sz="12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맺고픈</a:t>
            </a:r>
            <a:r>
              <a: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욕구가 있음</a:t>
            </a:r>
          </a:p>
          <a:p>
            <a:pPr marL="171450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서비스가 좋은 병원, 품질 좋고 가격은 싼 마트, 공부하기 좋은 동네 카페 등 생활 밀착형 정보가 필요하나, 대형 포털사이트나 </a:t>
            </a:r>
            <a:r>
              <a:rPr lang="ko-KR" altLang="en-US" sz="12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SNS에서</a:t>
            </a:r>
            <a:r>
              <a: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제공하는 정보는 믿음이 가지 않음</a:t>
            </a:r>
          </a:p>
          <a:p>
            <a:pPr marL="171450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정보 공유가 활발한 지역 맘카페도 있지만, 관심사가 맞지 않는 육아 관련 콘텐츠가 대다수기에  자주 이용하지 않게 됨</a:t>
            </a:r>
          </a:p>
          <a:p>
            <a:pPr marL="171450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요즘 유행하는 과자 재고가 남아있는 매장 등 우리 동네 주민이 아니라면 알 수 없는 정보를 알고 싶음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4D390D-F5B9-4CEE-9D63-7D4B40D1A41E}"/>
              </a:ext>
            </a:extLst>
          </p:cNvPr>
          <p:cNvSpPr/>
          <p:nvPr/>
        </p:nvSpPr>
        <p:spPr>
          <a:xfrm>
            <a:off x="3097865" y="4943023"/>
            <a:ext cx="8905875" cy="1312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00"/>
              </a:lnSpc>
            </a:pPr>
            <a:r>
              <a:rPr lang="ko-KR" altLang="en-US" sz="1600" dirty="0">
                <a:solidFill>
                  <a:srgbClr val="6600C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우리 팀이 검증해야 하는 가설</a:t>
            </a:r>
            <a:endParaRPr lang="en-US" altLang="ko-KR" sz="1600" dirty="0">
              <a:solidFill>
                <a:srgbClr val="6600CC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0">
              <a:lnSpc>
                <a:spcPts val="1600"/>
              </a:lnSpc>
            </a:pPr>
            <a:endParaRPr lang="ko-KR" altLang="en-US" sz="1600" dirty="0">
              <a:solidFill>
                <a:prstClr val="black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171450" lvl="0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종로구를 비롯한 대학가 밀집 지역, </a:t>
            </a:r>
            <a:r>
              <a:rPr lang="ko-KR" altLang="en-US" sz="1200" dirty="0" err="1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원룸촌</a:t>
            </a:r>
            <a:r>
              <a:rPr lang="ko-KR" altLang="en-US" sz="12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밀집 지역들에 거주 기간이 길지 않은 </a:t>
            </a:r>
            <a:r>
              <a:rPr lang="ko-KR" altLang="en-US" sz="1200" dirty="0" err="1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mz</a:t>
            </a:r>
            <a:r>
              <a:rPr lang="ko-KR" altLang="en-US" sz="12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세대 사람들의 비중이 높을 것이다</a:t>
            </a:r>
          </a:p>
          <a:p>
            <a:pPr marL="171450" lvl="0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</a:t>
            </a:r>
            <a:r>
              <a:rPr lang="ko-KR" altLang="en-US" sz="1200" dirty="0" err="1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z세대</a:t>
            </a:r>
            <a:r>
              <a:rPr lang="ko-KR" altLang="en-US" sz="12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사람들은 타인과의 소통을 통해 다양한 정보를 얻길 원하며, 이를 위해 검색 등의 작은 수고로움을 감내할 것이다</a:t>
            </a:r>
          </a:p>
          <a:p>
            <a:pPr marL="171450" lvl="0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같은 지역 사람들끼리 이용할 수 있는 커뮤니티가 있다면 모종의 소속감을 느끼고 활동하게 될 것이다</a:t>
            </a:r>
          </a:p>
          <a:p>
            <a:pPr marL="171450" lvl="0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지역 관련 정보를 얻을 경우 일반 포털 사이트나 </a:t>
            </a:r>
            <a:r>
              <a:rPr lang="ko-KR" altLang="en-US" sz="1200" dirty="0" err="1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SNS보다</a:t>
            </a:r>
            <a:r>
              <a:rPr lang="ko-KR" altLang="en-US" sz="12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지역성이 강한 커뮤니티에서 얻은 정보가 더 신뢰성 있게 느껴질 것이다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CDB1AE-6033-4878-8245-90CFFF715BDE}"/>
              </a:ext>
            </a:extLst>
          </p:cNvPr>
          <p:cNvSpPr/>
          <p:nvPr/>
        </p:nvSpPr>
        <p:spPr>
          <a:xfrm>
            <a:off x="3097865" y="1223677"/>
            <a:ext cx="5576047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00"/>
              </a:lnSpc>
            </a:pPr>
            <a:r>
              <a:rPr lang="ko-KR" altLang="en-US" sz="1600" dirty="0">
                <a:solidFill>
                  <a:srgbClr val="6600C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우리 서비스의 페르소나</a:t>
            </a:r>
            <a:endParaRPr lang="en-US" altLang="ko-KR" sz="1600" dirty="0">
              <a:solidFill>
                <a:srgbClr val="6600CC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0">
              <a:lnSpc>
                <a:spcPts val="1600"/>
              </a:lnSpc>
            </a:pPr>
            <a:endParaRPr lang="ko-KR" altLang="en-US" sz="1600" dirty="0">
              <a:solidFill>
                <a:prstClr val="black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171450" lvl="0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사회생활을 막 시작하여 종로구 원룸에 거주하고 있는 </a:t>
            </a:r>
            <a:r>
              <a:rPr lang="ko-KR" altLang="en-US" sz="1200" dirty="0" err="1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mz세대</a:t>
            </a:r>
            <a:r>
              <a:rPr lang="ko-KR" altLang="en-US" sz="12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직장인, 학생</a:t>
            </a:r>
          </a:p>
          <a:p>
            <a:pPr lvl="0">
              <a:lnSpc>
                <a:spcPts val="16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(https://www.mk.co.kr/news/culture/view/2020/02/173158/)</a:t>
            </a:r>
          </a:p>
          <a:p>
            <a:pPr marL="171450" lvl="0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부모님과 떨어져서 사는 것에 </a:t>
            </a:r>
            <a:r>
              <a:rPr lang="ko-KR" altLang="en-US" sz="1200" dirty="0" err="1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익숙치</a:t>
            </a:r>
            <a:r>
              <a:rPr lang="ko-KR" altLang="en-US" sz="12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않으며 아직은 동네가 낯설고 어렵게 </a:t>
            </a:r>
            <a:r>
              <a:rPr lang="ko-KR" altLang="en-US" sz="1200" dirty="0" err="1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느껴짐</a:t>
            </a:r>
            <a:endParaRPr lang="ko-KR" altLang="en-US" sz="1200" dirty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71450" lvl="0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대부분의 시간을 직장에서 보내기에 동네에 대해 알아갈 시간이 부족한 편</a:t>
            </a:r>
          </a:p>
          <a:p>
            <a:pPr marL="171450" lvl="0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성공적 경험을 위한 탐색에는 최소한의 노력을 들이면서 최대한의 만족감을 얻고 싶음</a:t>
            </a:r>
            <a:endParaRPr lang="en-US" altLang="ko-KR" sz="1200" dirty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71450" lvl="0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거주하고 있는 동네에는 사적으로 교류하는 사람이 없음</a:t>
            </a:r>
            <a:endParaRPr lang="en-US" altLang="ko-KR" sz="1200" dirty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71450" lvl="0" indent="-171450">
              <a:lnSpc>
                <a:spcPts val="1600"/>
              </a:lnSpc>
              <a:buFontTx/>
              <a:buChar char="-"/>
            </a:pPr>
            <a:endParaRPr lang="en-US" altLang="ko-KR" sz="1200" dirty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lvl="0">
              <a:lnSpc>
                <a:spcPts val="1600"/>
              </a:lnSpc>
            </a:pPr>
            <a:endParaRPr lang="ko-KR" altLang="en-US" sz="1200" dirty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5AC7B0-C0C7-4013-BEAF-DBA6DB450A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8" r="9121"/>
          <a:stretch/>
        </p:blipFill>
        <p:spPr bwMode="auto">
          <a:xfrm>
            <a:off x="398927" y="1169014"/>
            <a:ext cx="2501154" cy="360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F36E69-32B9-4BA9-9137-51D084CFCB5A}"/>
              </a:ext>
            </a:extLst>
          </p:cNvPr>
          <p:cNvSpPr txBox="1"/>
          <p:nvPr/>
        </p:nvSpPr>
        <p:spPr>
          <a:xfrm>
            <a:off x="-67234" y="4806300"/>
            <a:ext cx="2528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사진 출처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대학 내일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0649CF-AB0C-491B-9C78-01A66F6432D2}"/>
              </a:ext>
            </a:extLst>
          </p:cNvPr>
          <p:cNvSpPr txBox="1"/>
          <p:nvPr/>
        </p:nvSpPr>
        <p:spPr>
          <a:xfrm>
            <a:off x="331694" y="397510"/>
            <a:ext cx="499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6600C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UZU’s PERSONA RESEARCH</a:t>
            </a:r>
            <a:endParaRPr lang="ko-KR" altLang="en-US" sz="2400" dirty="0">
              <a:solidFill>
                <a:srgbClr val="6600CC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AF6438-68B3-4C63-ABEF-87AFDCA9FD1A}"/>
              </a:ext>
            </a:extLst>
          </p:cNvPr>
          <p:cNvSpPr/>
          <p:nvPr/>
        </p:nvSpPr>
        <p:spPr>
          <a:xfrm>
            <a:off x="331694" y="5252218"/>
            <a:ext cx="2429435" cy="103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gradFill>
                  <a:gsLst>
                    <a:gs pos="10000">
                      <a:srgbClr val="73B9F9"/>
                    </a:gs>
                    <a:gs pos="100000">
                      <a:srgbClr val="6600CC"/>
                    </a:gs>
                  </a:gsLst>
                  <a:lin ang="0" scaled="0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</a:t>
            </a:r>
            <a:r>
              <a:rPr lang="ko-KR" altLang="en-US" sz="1400" dirty="0" err="1">
                <a:gradFill>
                  <a:gsLst>
                    <a:gs pos="10000">
                      <a:srgbClr val="73B9F9"/>
                    </a:gs>
                    <a:gs pos="100000">
                      <a:srgbClr val="6600CC"/>
                    </a:gs>
                  </a:gsLst>
                  <a:lin ang="0" scaled="0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취뽀성공</a:t>
            </a:r>
            <a:r>
              <a:rPr lang="ko-KR" altLang="en-US" sz="1400" dirty="0">
                <a:gradFill>
                  <a:gsLst>
                    <a:gs pos="10000">
                      <a:srgbClr val="73B9F9"/>
                    </a:gs>
                    <a:gs pos="100000">
                      <a:srgbClr val="6600CC"/>
                    </a:gs>
                  </a:gsLst>
                  <a:lin ang="0" scaled="0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400" dirty="0">
                <a:gradFill>
                  <a:gsLst>
                    <a:gs pos="10000">
                      <a:srgbClr val="73B9F9"/>
                    </a:gs>
                    <a:gs pos="100000">
                      <a:srgbClr val="6600CC"/>
                    </a:gs>
                  </a:gsLst>
                  <a:lin ang="0" scaled="0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</a:t>
            </a:r>
            <a:r>
              <a:rPr lang="ko-KR" altLang="en-US" sz="1400" dirty="0" err="1">
                <a:gradFill>
                  <a:gsLst>
                    <a:gs pos="10000">
                      <a:srgbClr val="73B9F9"/>
                    </a:gs>
                    <a:gs pos="100000">
                      <a:srgbClr val="6600CC"/>
                    </a:gs>
                  </a:gsLst>
                  <a:lin ang="0" scaled="0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새동네</a:t>
            </a:r>
            <a:r>
              <a:rPr lang="ko-KR" altLang="en-US" sz="1400" dirty="0">
                <a:gradFill>
                  <a:gsLst>
                    <a:gs pos="10000">
                      <a:srgbClr val="73B9F9"/>
                    </a:gs>
                    <a:gs pos="100000">
                      <a:srgbClr val="6600CC"/>
                    </a:gs>
                  </a:gsLst>
                  <a:lin ang="0" scaled="0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400" dirty="0">
                <a:gradFill>
                  <a:gsLst>
                    <a:gs pos="10000">
                      <a:srgbClr val="73B9F9"/>
                    </a:gs>
                    <a:gs pos="100000">
                      <a:srgbClr val="6600CC"/>
                    </a:gs>
                  </a:gsLst>
                  <a:lin ang="0" scaled="0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</a:t>
            </a:r>
            <a:r>
              <a:rPr lang="ko-KR" altLang="en-US" sz="1400" dirty="0" err="1">
                <a:gradFill>
                  <a:gsLst>
                    <a:gs pos="10000">
                      <a:srgbClr val="73B9F9"/>
                    </a:gs>
                    <a:gs pos="100000">
                      <a:srgbClr val="6600CC"/>
                    </a:gs>
                  </a:gsLst>
                  <a:lin ang="0" scaled="0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새시작</a:t>
            </a:r>
            <a:r>
              <a:rPr lang="ko-KR" altLang="en-US" sz="1400" dirty="0">
                <a:gradFill>
                  <a:gsLst>
                    <a:gs pos="10000">
                      <a:srgbClr val="73B9F9"/>
                    </a:gs>
                    <a:gs pos="100000">
                      <a:srgbClr val="6600CC"/>
                    </a:gs>
                  </a:gsLst>
                  <a:lin ang="0" scaled="0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sz="1400" dirty="0">
              <a:gradFill>
                <a:gsLst>
                  <a:gs pos="10000">
                    <a:srgbClr val="73B9F9"/>
                  </a:gs>
                  <a:gs pos="100000">
                    <a:srgbClr val="6600CC"/>
                  </a:gs>
                </a:gsLst>
                <a:lin ang="0" scaled="0"/>
              </a:gra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gradFill>
                  <a:gsLst>
                    <a:gs pos="10000">
                      <a:srgbClr val="73B9F9"/>
                    </a:gs>
                    <a:gs pos="100000">
                      <a:srgbClr val="6600CC"/>
                    </a:gs>
                  </a:gsLst>
                  <a:lin ang="0" scaled="0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#유행선두자 #동네아싸 </a:t>
            </a:r>
            <a:endParaRPr lang="en-US" altLang="ko-KR" sz="1400" dirty="0">
              <a:gradFill>
                <a:gsLst>
                  <a:gs pos="10000">
                    <a:srgbClr val="73B9F9"/>
                  </a:gs>
                  <a:gs pos="100000">
                    <a:srgbClr val="6600CC"/>
                  </a:gs>
                </a:gsLst>
                <a:lin ang="0" scaled="0"/>
              </a:gra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gradFill>
                  <a:gsLst>
                    <a:gs pos="10000">
                      <a:srgbClr val="73B9F9"/>
                    </a:gs>
                    <a:gs pos="100000">
                      <a:srgbClr val="6600CC"/>
                    </a:gs>
                  </a:gsLst>
                  <a:lin ang="0" scaled="0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#가성비소비자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9B755B-1191-4E05-B148-08E58D57A418}"/>
              </a:ext>
            </a:extLst>
          </p:cNvPr>
          <p:cNvSpPr/>
          <p:nvPr/>
        </p:nvSpPr>
        <p:spPr>
          <a:xfrm>
            <a:off x="1" y="6765875"/>
            <a:ext cx="12192000" cy="92125"/>
          </a:xfrm>
          <a:prstGeom prst="rect">
            <a:avLst/>
          </a:prstGeom>
          <a:gradFill>
            <a:gsLst>
              <a:gs pos="0">
                <a:srgbClr val="73B9F9"/>
              </a:gs>
              <a:gs pos="100000">
                <a:srgbClr val="6600CC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7C4DD0-E53E-4980-A7A5-D04979D93A04}"/>
              </a:ext>
            </a:extLst>
          </p:cNvPr>
          <p:cNvSpPr/>
          <p:nvPr/>
        </p:nvSpPr>
        <p:spPr>
          <a:xfrm>
            <a:off x="1" y="-22610"/>
            <a:ext cx="12192000" cy="92125"/>
          </a:xfrm>
          <a:prstGeom prst="rect">
            <a:avLst/>
          </a:prstGeom>
          <a:gradFill>
            <a:gsLst>
              <a:gs pos="0">
                <a:srgbClr val="73B9F9"/>
              </a:gs>
              <a:gs pos="100000">
                <a:srgbClr val="6600CC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Download Instagram (IG) Logo in SVG Vector or PNG File Format - Logo.wine">
            <a:extLst>
              <a:ext uri="{FF2B5EF4-FFF2-40B4-BE49-F238E27FC236}">
                <a16:creationId xmlns:a16="http://schemas.microsoft.com/office/drawing/2014/main" id="{D99DD842-A2D4-4DAB-BE2F-59E129BBE8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9" t="12836" r="25549" b="13644"/>
          <a:stretch/>
        </p:blipFill>
        <p:spPr bwMode="auto">
          <a:xfrm>
            <a:off x="9756647" y="743603"/>
            <a:ext cx="707369" cy="73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코로나19 확산 후 중고나라 카페 신규 회원 55만명 증가 – 스타트업 스토리 플랫폼 '플래텀(Platum)'">
            <a:extLst>
              <a:ext uri="{FF2B5EF4-FFF2-40B4-BE49-F238E27FC236}">
                <a16:creationId xmlns:a16="http://schemas.microsoft.com/office/drawing/2014/main" id="{8500DB38-868B-4C43-B8D2-14F0498E5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647" y="1648718"/>
            <a:ext cx="1001209" cy="61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0C1DB08-C6E9-45EC-B093-7E657327D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416" y="2220806"/>
            <a:ext cx="1001209" cy="55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ogo Apple PNG HD Images Free Download - Free Transparent PNG Logos">
            <a:extLst>
              <a:ext uri="{FF2B5EF4-FFF2-40B4-BE49-F238E27FC236}">
                <a16:creationId xmlns:a16="http://schemas.microsoft.com/office/drawing/2014/main" id="{BA5CF5B1-7CE0-4E20-8C88-488A0BDE2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719" y="1059536"/>
            <a:ext cx="707369" cy="70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labama politicians take to social media following 2020 election | CBS 42">
            <a:extLst>
              <a:ext uri="{FF2B5EF4-FFF2-40B4-BE49-F238E27FC236}">
                <a16:creationId xmlns:a16="http://schemas.microsoft.com/office/drawing/2014/main" id="{C3E49881-3051-49C2-87F2-9767BBC00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540" y="1223677"/>
            <a:ext cx="822960" cy="66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201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259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G마켓 산스 TTF Medium</vt:lpstr>
      <vt:lpstr>KoPub돋움체 Medium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원경</dc:creator>
  <cp:lastModifiedBy>이 원경</cp:lastModifiedBy>
  <cp:revision>11</cp:revision>
  <dcterms:created xsi:type="dcterms:W3CDTF">2020-11-20T08:11:49Z</dcterms:created>
  <dcterms:modified xsi:type="dcterms:W3CDTF">2020-11-20T09:02:14Z</dcterms:modified>
</cp:coreProperties>
</file>