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12"/>
  </p:notesMasterIdLst>
  <p:sldIdLst>
    <p:sldId id="285" r:id="rId3"/>
    <p:sldId id="308" r:id="rId4"/>
    <p:sldId id="326" r:id="rId5"/>
    <p:sldId id="323" r:id="rId6"/>
    <p:sldId id="329" r:id="rId7"/>
    <p:sldId id="328" r:id="rId8"/>
    <p:sldId id="322" r:id="rId9"/>
    <p:sldId id="325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88966" autoAdjust="0"/>
  </p:normalViewPr>
  <p:slideViewPr>
    <p:cSldViewPr>
      <p:cViewPr>
        <p:scale>
          <a:sx n="70" d="100"/>
          <a:sy n="70" d="100"/>
        </p:scale>
        <p:origin x="-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847824872954721"/>
          <c:y val="0.11516872890888662"/>
          <c:w val="0.82315295694421176"/>
          <c:h val="0.71315673040869965"/>
        </c:manualLayout>
      </c:layout>
      <c:barChart>
        <c:barDir val="col"/>
        <c:grouping val="stacked"/>
        <c:ser>
          <c:idx val="0"/>
          <c:order val="0"/>
          <c:tx>
            <c:strRef>
              <c:f>Sheet1!$M$14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cat>
            <c:numRef>
              <c:f>Sheet1!$L$15:$L$23</c:f>
              <c:numCache>
                <c:formatCode>General</c:formatCode>
                <c:ptCount val="9"/>
              </c:numCache>
            </c:numRef>
          </c:cat>
          <c:val>
            <c:numRef>
              <c:f>Sheet1!$M$15:$M$23</c:f>
              <c:numCache>
                <c:formatCode>General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Sheet1!$N$14</c:f>
              <c:strCache>
                <c:ptCount val="1"/>
              </c:strCache>
            </c:strRef>
          </c:tx>
          <c:spPr>
            <a:solidFill>
              <a:srgbClr val="FFFF00"/>
            </a:solidFill>
          </c:spPr>
          <c:cat>
            <c:numRef>
              <c:f>Sheet1!$L$15:$L$23</c:f>
              <c:numCache>
                <c:formatCode>General</c:formatCode>
                <c:ptCount val="9"/>
              </c:numCache>
            </c:numRef>
          </c:cat>
          <c:val>
            <c:numRef>
              <c:f>Sheet1!$N$15:$N$23</c:f>
              <c:numCache>
                <c:formatCode>General</c:formatCode>
                <c:ptCount val="9"/>
              </c:numCache>
            </c:numRef>
          </c:val>
        </c:ser>
        <c:overlap val="100"/>
        <c:axId val="1879040"/>
        <c:axId val="93101440"/>
      </c:barChart>
      <c:catAx>
        <c:axId val="1879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93101440"/>
        <c:crosses val="autoZero"/>
        <c:auto val="1"/>
        <c:lblAlgn val="ctr"/>
        <c:lblOffset val="100"/>
      </c:catAx>
      <c:valAx>
        <c:axId val="93101440"/>
        <c:scaling>
          <c:orientation val="minMax"/>
        </c:scaling>
        <c:axPos val="l"/>
        <c:numFmt formatCode="&quot;$&quot;#,,,\ &quot;Bn&quot;" sourceLinked="0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87904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218900113900856"/>
          <c:y val="0.16086762340191346"/>
          <c:w val="0.82315295694421176"/>
          <c:h val="0.71315673040869965"/>
        </c:manualLayout>
      </c:layout>
      <c:barChart>
        <c:barDir val="col"/>
        <c:grouping val="stacked"/>
        <c:ser>
          <c:idx val="0"/>
          <c:order val="0"/>
          <c:tx>
            <c:strRef>
              <c:f>Sheet1!$M$14</c:f>
              <c:strCache>
                <c:ptCount val="1"/>
                <c:pt idx="0">
                  <c:v>Prosper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Sheet1!$L$15:$L$23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Sheet1!$M$15:$M$23</c:f>
              <c:numCache>
                <c:formatCode>"$"#,##0_);[Red]\("$"#,##0\)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8886296</c:v>
                </c:pt>
                <c:pt idx="3">
                  <c:v>26940486</c:v>
                </c:pt>
                <c:pt idx="4">
                  <c:v>75138012</c:v>
                </c:pt>
                <c:pt idx="5">
                  <c:v>153175121</c:v>
                </c:pt>
                <c:pt idx="6">
                  <c:v>357394811</c:v>
                </c:pt>
                <c:pt idx="7">
                  <c:v>1598747694</c:v>
                </c:pt>
                <c:pt idx="8">
                  <c:v>1474483650</c:v>
                </c:pt>
              </c:numCache>
            </c:numRef>
          </c:val>
        </c:ser>
        <c:ser>
          <c:idx val="1"/>
          <c:order val="1"/>
          <c:tx>
            <c:strRef>
              <c:f>Sheet1!$N$14</c:f>
              <c:strCache>
                <c:ptCount val="1"/>
                <c:pt idx="0">
                  <c:v>LC</c:v>
                </c:pt>
              </c:strCache>
            </c:strRef>
          </c:tx>
          <c:spPr>
            <a:solidFill>
              <a:srgbClr val="FFFF00"/>
            </a:solidFill>
          </c:spPr>
          <c:cat>
            <c:numRef>
              <c:f>Sheet1!$L$15:$L$23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Sheet1!$N$15:$N$23</c:f>
              <c:numCache>
                <c:formatCode>"$"#,##0_);[Red]\("$"#,##0\)</c:formatCode>
                <c:ptCount val="9"/>
                <c:pt idx="0">
                  <c:v>4791550</c:v>
                </c:pt>
                <c:pt idx="1">
                  <c:v>19975025</c:v>
                </c:pt>
                <c:pt idx="2">
                  <c:v>51814750</c:v>
                </c:pt>
                <c:pt idx="3">
                  <c:v>126351175</c:v>
                </c:pt>
                <c:pt idx="4">
                  <c:v>257363650</c:v>
                </c:pt>
                <c:pt idx="5">
                  <c:v>717942625</c:v>
                </c:pt>
                <c:pt idx="6">
                  <c:v>1982003500</c:v>
                </c:pt>
                <c:pt idx="7">
                  <c:v>3503840175</c:v>
                </c:pt>
                <c:pt idx="8">
                  <c:v>4444228900</c:v>
                </c:pt>
              </c:numCache>
            </c:numRef>
          </c:val>
        </c:ser>
        <c:overlap val="100"/>
        <c:axId val="71609344"/>
        <c:axId val="86978944"/>
      </c:barChart>
      <c:catAx>
        <c:axId val="716093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>
                <a:solidFill>
                  <a:schemeClr val="bg1"/>
                </a:solidFill>
              </a:defRPr>
            </a:pPr>
            <a:endParaRPr lang="en-US"/>
          </a:p>
        </c:txPr>
        <c:crossAx val="86978944"/>
        <c:crosses val="autoZero"/>
        <c:auto val="1"/>
        <c:lblAlgn val="ctr"/>
        <c:lblOffset val="100"/>
      </c:catAx>
      <c:valAx>
        <c:axId val="86978944"/>
        <c:scaling>
          <c:orientation val="minMax"/>
        </c:scaling>
        <c:axPos val="l"/>
        <c:numFmt formatCode="&quot;$&quot;#,,,\ &quot;Bn&quot;" sourceLinked="0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716093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889963106026841"/>
          <c:y val="0.46768711370756078"/>
          <c:w val="0.46881769243130322"/>
          <c:h val="0.30381819460067494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tx>
        <c:rich>
          <a:bodyPr/>
          <a:lstStyle/>
          <a:p>
            <a:pPr>
              <a:defRPr/>
            </a:pPr>
            <a:r>
              <a:rPr lang="en-US" dirty="0"/>
              <a:t>US </a:t>
            </a:r>
            <a:r>
              <a:rPr lang="en-US" dirty="0" smtClean="0"/>
              <a:t>Sales - Billions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#,##0" sourceLinked="0"/>
            <c:txPr>
              <a:bodyPr/>
              <a:lstStyle/>
              <a:p>
                <a:pPr>
                  <a:defRPr sz="32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2016*</c:v>
                </c:pt>
                <c:pt idx="3">
                  <c:v>2017*</c:v>
                </c:pt>
                <c:pt idx="4">
                  <c:v>2018*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304.10000000000002</c:v>
                </c:pt>
                <c:pt idx="1">
                  <c:v>347.3</c:v>
                </c:pt>
                <c:pt idx="2">
                  <c:v>392.5</c:v>
                </c:pt>
                <c:pt idx="3">
                  <c:v>440.4</c:v>
                </c:pt>
                <c:pt idx="4">
                  <c:v>491.5</c:v>
                </c:pt>
              </c:numCache>
            </c:numRef>
          </c:val>
        </c:ser>
        <c:dLbls>
          <c:showVal val="1"/>
        </c:dLbls>
        <c:axId val="125152640"/>
        <c:axId val="125166720"/>
      </c:barChart>
      <c:catAx>
        <c:axId val="125152640"/>
        <c:scaling>
          <c:orientation val="minMax"/>
        </c:scaling>
        <c:axPos val="b"/>
        <c:numFmt formatCode="General" sourceLinked="1"/>
        <c:tickLblPos val="nextTo"/>
        <c:crossAx val="125166720"/>
        <c:crosses val="autoZero"/>
        <c:auto val="1"/>
        <c:lblAlgn val="ctr"/>
        <c:lblOffset val="100"/>
      </c:catAx>
      <c:valAx>
        <c:axId val="125166720"/>
        <c:scaling>
          <c:orientation val="minMax"/>
        </c:scaling>
        <c:axPos val="l"/>
        <c:numFmt formatCode="General" sourceLinked="1"/>
        <c:tickLblPos val="nextTo"/>
        <c:crossAx val="125152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CA82-F3AB-45CB-964D-6D874BF9F4C2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2E3-D4A6-4D60-ACDA-0FBD656F9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C2E3-D4A6-4D60-ACDA-0FBD656F98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EB70-DE86-40EE-8530-619A604DF992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AD2-716A-40E1-8F2C-314E7D681AA5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916-15E4-4683-94F3-52AC80717996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EB70-DE86-40EE-8530-619A604DF992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6379-FA4C-4AD6-9AA9-93EDF1148F41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D18E-4B59-4602-9FA7-67F114D8727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1FA-0455-45C8-BC99-C8070E64C8A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659A-3787-4C9B-B396-FA5B6D267DC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4CA0-18DF-4B37-8A14-B4AB73C39C0D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9B5-D9E2-46C1-B173-086508B30E9A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7E2-EA1E-41DD-9E38-5431ABEBA92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6379-FA4C-4AD6-9AA9-93EDF1148F41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61C4-75E7-4E8E-8D42-8E310BEB2B9E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AD2-716A-40E1-8F2C-314E7D681AA5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916-15E4-4683-94F3-52AC80717996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D18E-4B59-4602-9FA7-67F114D8727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C1FA-0455-45C8-BC99-C8070E64C8A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659A-3787-4C9B-B396-FA5B6D267DC7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4CA0-18DF-4B37-8A14-B4AB73C39C0D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9B5-D9E2-46C1-B173-086508B30E9A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7E2-EA1E-41DD-9E38-5431ABEBA920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61C4-75E7-4E8E-8D42-8E310BEB2B9E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8142-8620-438A-8106-99407642FCBC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8142-8620-438A-8106-99407642FCBC}" type="datetime1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BC2F-7B5F-43B6-9E98-4FB61EA4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Image result for kabb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66936" cy="164630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Alt-Lend Score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7332" y="4343400"/>
            <a:ext cx="8596668" cy="121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Powering E-Commerce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Alternative Lending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f</a:t>
            </a:r>
            <a:r>
              <a:rPr lang="en-US" sz="3200" baseline="0" dirty="0" smtClean="0">
                <a:solidFill>
                  <a:schemeClr val="bg1"/>
                </a:solidFill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Millenials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/Unbanked </a:t>
            </a:r>
            <a:r>
              <a:rPr lang="en-US" sz="3200" dirty="0" smtClean="0">
                <a:solidFill>
                  <a:schemeClr val="bg1"/>
                </a:solidFill>
              </a:rPr>
              <a:t>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Underbanked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04800" y="3733800"/>
            <a:ext cx="8534400" cy="2819400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2400" y="838200"/>
            <a:ext cx="8534400" cy="2819400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762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cs typeface="Helvetica" pitchFamily="34" charset="0"/>
              </a:rPr>
              <a:t>Lean Team </a:t>
            </a:r>
            <a:r>
              <a:rPr lang="en-US" sz="5400" b="1" dirty="0" smtClean="0">
                <a:solidFill>
                  <a:schemeClr val="bg1"/>
                </a:solidFill>
                <a:cs typeface="Helvetica" pitchFamily="34" charset="0"/>
              </a:rPr>
              <a:t>: Hackathon</a:t>
            </a:r>
            <a:endParaRPr lang="en-US" sz="5400" b="1" dirty="0">
              <a:solidFill>
                <a:schemeClr val="bg1"/>
              </a:solidFill>
              <a:cs typeface="Helvetica" pitchFamily="34" charset="0"/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457200" y="3886200"/>
            <a:ext cx="7890686" cy="2596752"/>
            <a:chOff x="585452" y="1182707"/>
            <a:chExt cx="7883778" cy="2235819"/>
          </a:xfrm>
        </p:grpSpPr>
        <p:pic>
          <p:nvPicPr>
            <p:cNvPr id="36" name="Picture 12" descr="https://encrypted-tbn0.gstatic.com/images?q=tbn:ANd9GcTV6kddyrvjMvUYgvs3a1w9eWhIJIAajab8Nmwr4JQNSaGyBiIqb2ueffvbK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516" y="1970011"/>
              <a:ext cx="1030726" cy="5248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Wells Fargo - Wachovia - S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050" y="1313924"/>
              <a:ext cx="685200" cy="61606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Bank of Americ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382" y="1379533"/>
              <a:ext cx="851331" cy="45926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HSBC Credit Card Servic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248" y="1379533"/>
              <a:ext cx="1716982" cy="2624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m.c.lnkd.licdn.com/media/p/2/000/199/113/2977660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52" y="1182707"/>
              <a:ext cx="1483294" cy="1458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737718" y="2888531"/>
              <a:ext cx="7232662" cy="52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Rajesh Koppula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marL="342900" indent="-342900"/>
              <a:r>
                <a:rPr lang="en-US" sz="1600" dirty="0" smtClean="0">
                  <a:solidFill>
                    <a:schemeClr val="bg1"/>
                  </a:solidFill>
                </a:rPr>
                <a:t>11+ Years Risk Management, Financial Strategies, Marketing Analytics, Big Data</a:t>
              </a:r>
            </a:p>
          </p:txBody>
        </p:sp>
        <p:pic>
          <p:nvPicPr>
            <p:cNvPr id="42" name="Picture 2" descr="C:\Users\Raj\Desktop\wachovia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96650" y="1313924"/>
              <a:ext cx="837466" cy="526231"/>
            </a:xfrm>
            <a:prstGeom prst="rect">
              <a:avLst/>
            </a:prstGeom>
            <a:noFill/>
          </p:spPr>
        </p:pic>
        <p:pic>
          <p:nvPicPr>
            <p:cNvPr id="43" name="Picture 2" descr="C:\Users\Raj\Google Drive\LendLift\Presentation\Presentations\iit roorkee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3581" y="1773185"/>
              <a:ext cx="913599" cy="760609"/>
            </a:xfrm>
            <a:prstGeom prst="rect">
              <a:avLst/>
            </a:prstGeom>
            <a:noFill/>
          </p:spPr>
        </p:pic>
        <p:pic>
          <p:nvPicPr>
            <p:cNvPr id="44" name="Picture 10" descr="http://www4.gsb.columbia.edu/ipimages/emba/stus/EMBA-Global_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649" y="1904402"/>
              <a:ext cx="1218133" cy="6132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1143000" y="48884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9" name="Picture 2" descr="C:\Users\Raj\Google Drive\LendLift\LendLift_Logo-Version_-2_transparen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4050268"/>
            <a:ext cx="1066799" cy="1038224"/>
          </a:xfrm>
          <a:prstGeom prst="rect">
            <a:avLst/>
          </a:prstGeom>
          <a:noFill/>
        </p:spPr>
      </p:pic>
      <p:pic>
        <p:nvPicPr>
          <p:cNvPr id="1027" name="Picture 3" descr="C:\Users\Raj\Downloads\3883908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1800" y="990600"/>
            <a:ext cx="1758950" cy="1635711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0" y="990600"/>
            <a:ext cx="1600200" cy="193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762000" y="2971800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Sidd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Gangavarupu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sz="1600" dirty="0" smtClean="0">
                <a:solidFill>
                  <a:schemeClr val="bg1"/>
                </a:solidFill>
              </a:rPr>
              <a:t>3 +years in Computer Hacking,  Designer, Team player, Developer aspiring to go to MIT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146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Demo - Mockup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81000" y="4876800"/>
            <a:ext cx="8153400" cy="1524000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Customers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57200" y="2743201"/>
            <a:ext cx="7936938" cy="1591496"/>
            <a:chOff x="304800" y="3048000"/>
            <a:chExt cx="8686800" cy="2133600"/>
          </a:xfrm>
        </p:grpSpPr>
        <p:sp>
          <p:nvSpPr>
            <p:cNvPr id="60" name="Rounded Rectangle 59"/>
            <p:cNvSpPr/>
            <p:nvPr/>
          </p:nvSpPr>
          <p:spPr>
            <a:xfrm>
              <a:off x="381000" y="3048000"/>
              <a:ext cx="8610600" cy="21336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04800" y="3276600"/>
              <a:ext cx="1984443" cy="1828800"/>
              <a:chOff x="304800" y="3276600"/>
              <a:chExt cx="1984443" cy="1828800"/>
            </a:xfrm>
          </p:grpSpPr>
          <p:sp>
            <p:nvSpPr>
              <p:cNvPr id="29" name="Rounded Rectangle 28"/>
              <p:cNvSpPr>
                <a:spLocks noChangeArrowheads="1"/>
              </p:cNvSpPr>
              <p:nvPr/>
            </p:nvSpPr>
            <p:spPr bwMode="auto">
              <a:xfrm>
                <a:off x="304800" y="4630994"/>
                <a:ext cx="1984443" cy="47440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Under-banked</a:t>
                </a:r>
                <a:endParaRPr lang="en-US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09600" y="3276600"/>
                <a:ext cx="1295400" cy="1225550"/>
              </a:xfrm>
              <a:prstGeom prst="ellipse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5105400" y="36576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9400" y="36576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09601" y="5181600"/>
            <a:ext cx="1515004" cy="1172307"/>
            <a:chOff x="609600" y="5257801"/>
            <a:chExt cx="1599957" cy="1523999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85800" y="5257801"/>
              <a:ext cx="1285754" cy="1225550"/>
            </a:xfrm>
            <a:prstGeom prst="ellipse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609600" y="6538949"/>
              <a:ext cx="1599957" cy="242851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Un-banked</a:t>
              </a:r>
              <a:endParaRPr lang="en-US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1000" y="762000"/>
            <a:ext cx="7792630" cy="1524000"/>
            <a:chOff x="304800" y="762000"/>
            <a:chExt cx="8610600" cy="2209800"/>
          </a:xfrm>
        </p:grpSpPr>
        <p:sp>
          <p:nvSpPr>
            <p:cNvPr id="59" name="Rounded Rectangle 58"/>
            <p:cNvSpPr/>
            <p:nvPr/>
          </p:nvSpPr>
          <p:spPr>
            <a:xfrm>
              <a:off x="304800" y="762000"/>
              <a:ext cx="8610600" cy="2209800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09600" y="914400"/>
              <a:ext cx="1414699" cy="2057400"/>
              <a:chOff x="609600" y="914400"/>
              <a:chExt cx="1414699" cy="2057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609600" y="2389909"/>
                <a:ext cx="1414699" cy="5818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Future Millennial</a:t>
                </a:r>
                <a:endParaRPr lang="en-US" sz="1600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38200" y="914400"/>
                <a:ext cx="1031966" cy="1245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838200"/>
            <a:ext cx="3896315" cy="174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2438400"/>
            <a:ext cx="3959450" cy="224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4905162"/>
            <a:ext cx="3752007" cy="18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TextBox 65"/>
          <p:cNvSpPr txBox="1"/>
          <p:nvPr/>
        </p:nvSpPr>
        <p:spPr>
          <a:xfrm>
            <a:off x="5638800" y="56388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72000" y="5638800"/>
            <a:ext cx="2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33510" y="18243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 SCORE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3510" y="3886200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33510" y="59391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ALT-LEND SCORE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2" grpId="0"/>
      <p:bldP spid="53" grpId="0"/>
      <p:bldP spid="66" grpId="0"/>
      <p:bldP spid="67" grpId="0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33600" y="-3200400"/>
            <a:ext cx="10668000" cy="9753600"/>
            <a:chOff x="5105400" y="1905002"/>
            <a:chExt cx="3810000" cy="4952998"/>
          </a:xfrm>
        </p:grpSpPr>
        <p:graphicFrame>
          <p:nvGraphicFramePr>
            <p:cNvPr id="7" name="Chart 6"/>
            <p:cNvGraphicFramePr/>
            <p:nvPr/>
          </p:nvGraphicFramePr>
          <p:xfrm>
            <a:off x="5334000" y="4191000"/>
            <a:ext cx="3581400" cy="2667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Arc 7"/>
            <p:cNvSpPr/>
            <p:nvPr/>
          </p:nvSpPr>
          <p:spPr>
            <a:xfrm rot="5400000">
              <a:off x="4610101" y="2400301"/>
              <a:ext cx="4495798" cy="3505199"/>
            </a:xfrm>
            <a:prstGeom prst="arc">
              <a:avLst>
                <a:gd name="adj1" fmla="val 17177702"/>
                <a:gd name="adj2" fmla="val 21547752"/>
              </a:avLst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Alternative Lenders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57150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Alternative Lending is at the cusp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 of an exponential growth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524000"/>
          <a:ext cx="8077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1447800"/>
            <a:ext cx="46842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$23 Billion + 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cs typeface="Helvetica" pitchFamily="34" charset="0"/>
              </a:rPr>
              <a:t>Opportunity : E-Commerce</a:t>
            </a:r>
            <a:endParaRPr lang="en-US" b="1" dirty="0">
              <a:solidFill>
                <a:schemeClr val="bg1"/>
              </a:solidFill>
              <a:cs typeface="Helvetica" pitchFamily="34" charset="0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600200" y="838200"/>
          <a:ext cx="632460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990600" y="51054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E-Commerce expected to grow 41%  by 2018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4600" y="1676400"/>
            <a:ext cx="4876800" cy="10668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LendLift Proprietary &amp; Confidential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1000" y="762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ALT-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Helvetica" pitchFamily="34" charset="0"/>
              </a:rPr>
              <a:t>LEND SCORE : ARCHITECTURE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295400"/>
            <a:ext cx="54508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28600" y="2667000"/>
            <a:ext cx="1157689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600200" y="2743200"/>
            <a:ext cx="4572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819900" y="4305300"/>
            <a:ext cx="4572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16111" y="4800600"/>
            <a:ext cx="30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Aggregation / Algorithms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6838950" y="5429250"/>
            <a:ext cx="457200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19110" y="6015335"/>
            <a:ext cx="231049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ALT-LEND SCORE</a:t>
            </a:r>
          </a:p>
        </p:txBody>
      </p:sp>
      <p:pic>
        <p:nvPicPr>
          <p:cNvPr id="6146" name="Picture 2" descr="https://devnow.yodlee.com/apidocs/images/yi-dev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838200"/>
            <a:ext cx="1905000" cy="800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2514600" y="3733800"/>
            <a:ext cx="231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How are we going to Monetize it 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95400" y="1219200"/>
            <a:ext cx="17526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 Lenders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3048000"/>
            <a:ext cx="16764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Merchants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447800" y="4724400"/>
            <a:ext cx="1600200" cy="144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Acquirers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76200" y="3124200"/>
            <a:ext cx="1600200" cy="144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Payment Network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8" idx="0"/>
            <a:endCxn id="5" idx="2"/>
          </p:cNvCxnSpPr>
          <p:nvPr/>
        </p:nvCxnSpPr>
        <p:spPr>
          <a:xfrm flipV="1">
            <a:off x="876300" y="2019300"/>
            <a:ext cx="4191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6"/>
          </p:cNvCxnSpPr>
          <p:nvPr/>
        </p:nvCxnSpPr>
        <p:spPr>
          <a:xfrm flipH="1" flipV="1">
            <a:off x="3048000" y="2019300"/>
            <a:ext cx="3048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4"/>
          </p:cNvCxnSpPr>
          <p:nvPr/>
        </p:nvCxnSpPr>
        <p:spPr>
          <a:xfrm flipV="1">
            <a:off x="3048000" y="4648200"/>
            <a:ext cx="304800" cy="800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4"/>
          </p:cNvCxnSpPr>
          <p:nvPr/>
        </p:nvCxnSpPr>
        <p:spPr>
          <a:xfrm flipH="1" flipV="1">
            <a:off x="876300" y="4572000"/>
            <a:ext cx="5715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67200" y="3200400"/>
            <a:ext cx="1600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UNI-CORN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086600" y="1143000"/>
            <a:ext cx="1965542" cy="4771697"/>
            <a:chOff x="7330858" y="1752600"/>
            <a:chExt cx="2179535" cy="4771697"/>
          </a:xfrm>
        </p:grpSpPr>
        <p:sp>
          <p:nvSpPr>
            <p:cNvPr id="42" name="Rounded Rectangle 41"/>
            <p:cNvSpPr>
              <a:spLocks noChangeArrowheads="1"/>
            </p:cNvSpPr>
            <p:nvPr/>
          </p:nvSpPr>
          <p:spPr bwMode="auto">
            <a:xfrm>
              <a:off x="7565517" y="6122993"/>
              <a:ext cx="1578484" cy="40130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Future Millennial</a:t>
              </a:r>
              <a:endParaRPr lang="en-US" sz="1600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5105400"/>
              <a:ext cx="933934" cy="858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7330858" y="4439270"/>
              <a:ext cx="2179535" cy="36133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Gotham-Bold"/>
                  <a:ea typeface="+mn-ea"/>
                </a:rPr>
                <a:t>Under-banked</a:t>
              </a:r>
              <a:endParaRPr lang="en-US" sz="1600" b="1" dirty="0">
                <a:solidFill>
                  <a:schemeClr val="bg1"/>
                </a:solidFill>
                <a:latin typeface="Gotham-Bold"/>
                <a:ea typeface="+mn-ea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7609347" y="3429000"/>
              <a:ext cx="1183579" cy="914163"/>
            </a:xfrm>
            <a:prstGeom prst="ellipse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628996" y="1752600"/>
              <a:ext cx="1515004" cy="1172307"/>
              <a:chOff x="609600" y="5257801"/>
              <a:chExt cx="1599957" cy="1523999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85800" y="5257801"/>
                <a:ext cx="1285754" cy="1225550"/>
              </a:xfrm>
              <a:prstGeom prst="ellipse">
                <a:avLst/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Rounded Rectangle 48"/>
              <p:cNvSpPr>
                <a:spLocks noChangeArrowheads="1"/>
              </p:cNvSpPr>
              <p:nvPr/>
            </p:nvSpPr>
            <p:spPr bwMode="auto">
              <a:xfrm>
                <a:off x="609600" y="6538949"/>
                <a:ext cx="1599957" cy="24285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Gotham-Bold"/>
                    <a:ea typeface="+mn-ea"/>
                  </a:rPr>
                  <a:t>Un-banked</a:t>
                </a:r>
                <a:endParaRPr lang="en-US" b="1" dirty="0">
                  <a:solidFill>
                    <a:schemeClr val="bg1"/>
                  </a:solidFill>
                  <a:latin typeface="Gotham-Bold"/>
                  <a:ea typeface="+mn-ea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4343400" y="1447800"/>
            <a:ext cx="1219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Alt-Lend </a:t>
            </a:r>
          </a:p>
          <a:p>
            <a:r>
              <a:rPr lang="en-US" b="1" dirty="0" smtClean="0"/>
              <a:t>Score (API)</a:t>
            </a:r>
            <a:endParaRPr lang="en-US" b="1" dirty="0"/>
          </a:p>
        </p:txBody>
      </p:sp>
      <p:sp>
        <p:nvSpPr>
          <p:cNvPr id="62" name="Up Arrow 61"/>
          <p:cNvSpPr/>
          <p:nvPr/>
        </p:nvSpPr>
        <p:spPr>
          <a:xfrm rot="10800000">
            <a:off x="4830858" y="2133600"/>
            <a:ext cx="503142" cy="97919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3602229" y="1362172"/>
            <a:ext cx="426942" cy="90299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https://devnow.yodlee.com/apidocs/images/yi-dev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2057400"/>
            <a:ext cx="1905000" cy="800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219200" y="38862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124200" y="26670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Helvetica" pitchFamily="34" charset="0"/>
              </a:rPr>
              <a:t>Questions 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Helvetica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11720</TotalTime>
  <Words>159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2_Office Theme</vt:lpstr>
      <vt:lpstr>5_Office Theme</vt:lpstr>
      <vt:lpstr>Alt-Lend Score</vt:lpstr>
      <vt:lpstr>Lean Team : Hackathon</vt:lpstr>
      <vt:lpstr>Slide 3</vt:lpstr>
      <vt:lpstr>Opportunity : Customers</vt:lpstr>
      <vt:lpstr>Opportunity : Alternative Lenders</vt:lpstr>
      <vt:lpstr>Opportunity : E-Commerce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Value does LendLift bring in?</dc:title>
  <dc:creator>Raj</dc:creator>
  <cp:lastModifiedBy>Raj</cp:lastModifiedBy>
  <cp:revision>69</cp:revision>
  <dcterms:created xsi:type="dcterms:W3CDTF">2015-08-17T18:45:11Z</dcterms:created>
  <dcterms:modified xsi:type="dcterms:W3CDTF">2015-11-08T22:34:41Z</dcterms:modified>
</cp:coreProperties>
</file>