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4"/>
  </p:notesMasterIdLst>
  <p:sldIdLst>
    <p:sldId id="333" r:id="rId2"/>
    <p:sldId id="319" r:id="rId3"/>
    <p:sldId id="320" r:id="rId4"/>
    <p:sldId id="321" r:id="rId5"/>
    <p:sldId id="322" r:id="rId6"/>
    <p:sldId id="326" r:id="rId7"/>
    <p:sldId id="324" r:id="rId8"/>
    <p:sldId id="327" r:id="rId9"/>
    <p:sldId id="328" r:id="rId10"/>
    <p:sldId id="329" r:id="rId11"/>
    <p:sldId id="330" r:id="rId12"/>
    <p:sldId id="332" r:id="rId13"/>
  </p:sldIdLst>
  <p:sldSz cx="9144000" cy="6858000" type="screen4x3"/>
  <p:notesSz cx="6858000" cy="9034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4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ok Rana" initials="A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9110" autoAdjust="0"/>
  </p:normalViewPr>
  <p:slideViewPr>
    <p:cSldViewPr>
      <p:cViewPr>
        <p:scale>
          <a:sx n="75" d="100"/>
          <a:sy n="75" d="100"/>
        </p:scale>
        <p:origin x="-13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64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284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1B3F12-7DE2-41E0-94AE-1E5E37EF8292}" type="datetimeFigureOut">
              <a:rPr lang="en-US"/>
              <a:pPr>
                <a:defRPr/>
              </a:pPr>
              <a:t>18-Jun-20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77863"/>
            <a:ext cx="4514850" cy="3386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3" tIns="46527" rIns="93053" bIns="4652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291371"/>
            <a:ext cx="5486400" cy="4065509"/>
          </a:xfrm>
          <a:prstGeom prst="rect">
            <a:avLst/>
          </a:prstGeom>
        </p:spPr>
        <p:txBody>
          <a:bodyPr vert="horz" lIns="93053" tIns="46527" rIns="93053" bIns="4652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81173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581173"/>
            <a:ext cx="2971800" cy="451724"/>
          </a:xfrm>
          <a:prstGeom prst="rect">
            <a:avLst/>
          </a:prstGeom>
        </p:spPr>
        <p:txBody>
          <a:bodyPr vert="horz" lIns="93053" tIns="46527" rIns="93053" bIns="465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CB9DEE-6C07-4B97-8403-5D2701BFB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1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676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86BC20-D24C-45AB-BBBF-AFF718B6ECD3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AD7D67-41B1-4C2D-B3F5-67A7F7A76F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93F6-42F9-43B2-8DBB-F7A1FBE19041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A8CEC-8E8A-40AB-9011-2184E87A9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1FED-39E0-4D3A-AFF8-2E43A53AC527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DA59E-DEDD-4329-B184-B663940CC5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CE586-9581-4FEB-A857-190D084AFC0F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146C-AC7E-48DC-97A4-4F9E335A7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B012-910A-478A-A777-B2638A2B8410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B3B5-8686-4029-8ACE-23774065B3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90FC3-11C2-4C4C-AB0C-E0543E77B94D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7567-3875-4852-A6EA-A0F9BCD1F2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6E79-D727-4653-A94D-9D11D77BADFC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00199-6CC8-4EA8-9033-90C05DAFB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446F0-59FE-4475-A04D-3412E4CC4E4A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A9FB7-4DF3-4DB5-A6C2-A8EEA9671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8559-248A-4441-A8B9-D7C69863A079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CD14-D4C4-45F6-9937-6433A009C5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7C96-4470-4AAD-9F48-607E1BEAB9E8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CF3F1-C70C-495B-B8C9-9977C0EAC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7DFB6-CD21-435B-8446-5C7198914B67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3725-9AB6-4E4E-BA54-419514951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982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0" y="6496050"/>
            <a:ext cx="9144000" cy="36512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08683F-99A6-4A0D-B866-00CDA4F4A639}" type="datetime1">
              <a:rPr lang="en-US" smtClean="0"/>
              <a:t>18-Jun-20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F5A416-6AC0-456B-9C3D-415E4CFE84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8229600" cy="9017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105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7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package" Target="../embeddings/Microsoft_Excel_Worksheet2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cid:a848f638-8d97-427c-8ba8-0d7b35d855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43000"/>
            <a:ext cx="875134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xmlns="" id="{0E1A3517-896E-42AD-A804-0BCBED9DAB1E}"/>
              </a:ext>
            </a:extLst>
          </p:cNvPr>
          <p:cNvSpPr txBox="1">
            <a:spLocks/>
          </p:cNvSpPr>
          <p:nvPr/>
        </p:nvSpPr>
        <p:spPr>
          <a:xfrm>
            <a:off x="96837" y="76200"/>
            <a:ext cx="8340725" cy="609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Operator </a:t>
            </a:r>
            <a:r>
              <a:rPr lang="en-US" dirty="0">
                <a:solidFill>
                  <a:schemeClr val="bg1"/>
                </a:solidFill>
              </a:rPr>
              <a:t>Observance Audit-10 Cycle </a:t>
            </a:r>
            <a:r>
              <a:rPr lang="en-US" dirty="0" smtClean="0">
                <a:solidFill>
                  <a:schemeClr val="bg1"/>
                </a:solidFill>
              </a:rPr>
              <a:t>Check in Forging Module-1 (Prithla Plant) Implementation Plan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84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dirty="0" smtClean="0"/>
              <a:t>CFT Meeting-3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059543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Operator Observance Audit Check Sheet for Forging Module-1 Marking guidelines and cycle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88661"/>
              </p:ext>
            </p:extLst>
          </p:nvPr>
        </p:nvGraphicFramePr>
        <p:xfrm>
          <a:off x="152400" y="1566021"/>
          <a:ext cx="8762999" cy="4764274"/>
        </p:xfrm>
        <a:graphic>
          <a:graphicData uri="http://schemas.openxmlformats.org/drawingml/2006/table">
            <a:tbl>
              <a:tblPr/>
              <a:tblGrid>
                <a:gridCol w="1570271"/>
                <a:gridCol w="1570271"/>
                <a:gridCol w="514053"/>
                <a:gridCol w="2554202"/>
                <a:gridCol w="2554202"/>
              </a:tblGrid>
              <a:tr h="10788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Sterling Tools limited- Prithla Plant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3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CYCLE OPERATOR OBSERVANCE AUDIT CHECK SHEET FOR BOLT FORGING PROCESS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3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Marking Guidelines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8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 Point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Guidelines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(Mark 0 or 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1.Operating Condition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Machine and equipment clealiness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Verify 1S/2S in  and around m/c when audit starts</a:t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Operator is clear about all points in machine check sheet. All points are checked timely shift wise and information given for NG points.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*Check 2-3 points along with operator at start of audit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Down time recording in real time and not at the shift end.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when m/c starts after stoppage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2.Discipline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Machine not unmaned while running.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operator availability on m/c at m/c running time.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6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3. Safety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1.Machine safety doors are closed and limit switch is working while machine running. (poka-yoke) in auto mode.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by opening door, m/c should stop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2.Operator is using required PPE's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Operator is wearing  required PPE's (Shoes, hand gloves, Ear plugs) while working.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4.Quality Check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Operator understands part drawing.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Ask operator explain drawing at start of audit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QC chart filled by operator at decided frequency with time and signature. Last pc. Checked.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Also crosscheck 2-3 dimensions. Check once as per record during 10 cycle check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Opearator is topling / forwarding small bin / tray / conveyor only after visual / gauge verification of parts. Checking Conveyor should not be direct.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Observe operator from a distance, what operator does.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 Wire traceability details entered in down time register on loading and unloading.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down time register detials with wire tag.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 Availability of gauges as per drawing/ QC chart and they are calibrated.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gauges availability and calibration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6.Set-up parts are kept with identification at inspection station.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set-up date and time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5. Poka-Yoke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Short feed sensor is verified by opeartor and working.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short feed sensor working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2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Trimming plate installed for trimming parts.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trimming plate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6.Tool control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Tool issue only by tool issue slip signed by QA Inspector and production Supervisor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tool issue slip with tool store.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99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7.Abnormility handling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Operator understand and handle abnormality as per Work instruction of Indentification and control of abnormal situation. Stop, Call, Wait followed for abnormality handling.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operator understanding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Red bin available on m/c and fallen parts and  rejected parts kept in red bin.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parts in red bin. Check wether operator is picking fallen parts and putting in red bin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8. 4M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Operator follows 4 M change control incase of tool / machine breakdown. Reflected in IR sheet. 4M change stamp on route card.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Verify from record. Do it purposely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4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9. Material handling and control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1.Correct route card in every bin, and route card signed by operator.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route card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Wire tag available on m/c.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wire tag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Bin no. entry in down time register.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down time register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 No over stacking of bins and spillage in conveyors and cover on every filled bin,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bin and conveyor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10. Mix-up prevention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Opearator understands and follows mix-up prevention rules.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times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Check operaraor understand rules and follows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Marks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Marks Obtained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Operator signature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 Signature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079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5073"/>
              </p:ext>
            </p:extLst>
          </p:nvPr>
        </p:nvGraphicFramePr>
        <p:xfrm>
          <a:off x="381000" y="1447800"/>
          <a:ext cx="6934200" cy="304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9468"/>
                <a:gridCol w="2590478"/>
                <a:gridCol w="1564972"/>
                <a:gridCol w="1119641"/>
                <a:gridCol w="11196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Sl. No.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</a:t>
                      </a:r>
                      <a:r>
                        <a:rPr lang="en-US" sz="1600" baseline="0" dirty="0" smtClean="0"/>
                        <a:t> Discussed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Tgt.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 points, their check cycle,</a:t>
                      </a:r>
                      <a:r>
                        <a:rPr lang="en-US" sz="1600" baseline="0" dirty="0" smtClean="0"/>
                        <a:t> their marking criteria finalized and agreed by all CFT members.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CFT-1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17.6.2020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Organization chart for Operator observance audit</a:t>
                      </a:r>
                      <a:r>
                        <a:rPr lang="en-US" sz="1600" baseline="0" dirty="0" smtClean="0"/>
                        <a:t> to be made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Ashok Rana, Rajiv Gupta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18.6.2020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 for operator observance audit to</a:t>
                      </a:r>
                      <a:r>
                        <a:rPr lang="en-US" sz="1600" baseline="0" dirty="0" smtClean="0"/>
                        <a:t> be made.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Ashok Rana, Rajiv Gupta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18.6.2020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1" y="968575"/>
            <a:ext cx="95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dirty="0" smtClean="0"/>
              <a:t>CFT Meeting-3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10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sz="2800" dirty="0" smtClean="0"/>
              <a:t>Operator Observance Audit Plan for Forging module-1 (Prithla Plant) 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96655"/>
              </p:ext>
            </p:extLst>
          </p:nvPr>
        </p:nvGraphicFramePr>
        <p:xfrm>
          <a:off x="533400" y="990600"/>
          <a:ext cx="6362394" cy="5431495"/>
        </p:xfrm>
        <a:graphic>
          <a:graphicData uri="http://schemas.openxmlformats.org/drawingml/2006/table">
            <a:tbl>
              <a:tblPr/>
              <a:tblGrid>
                <a:gridCol w="205248"/>
                <a:gridCol w="413576"/>
                <a:gridCol w="931793"/>
                <a:gridCol w="453440"/>
                <a:gridCol w="332190"/>
                <a:gridCol w="269075"/>
                <a:gridCol w="368731"/>
                <a:gridCol w="338835"/>
                <a:gridCol w="328868"/>
                <a:gridCol w="333851"/>
                <a:gridCol w="323886"/>
                <a:gridCol w="348800"/>
                <a:gridCol w="328868"/>
                <a:gridCol w="378696"/>
                <a:gridCol w="313919"/>
                <a:gridCol w="353783"/>
                <a:gridCol w="338835"/>
              </a:tblGrid>
              <a:tr h="121111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OPERATOR OBSERVANCE AUDIT PLAN FOR FORGING MODULE-1 (PRITHLA PLANT))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S.No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DEPTT.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LEVEL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Jul-20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Aug-20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Sep-20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Oct-20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Nov-20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Dec-20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Jan-21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Feb-21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Mar-21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Apr-21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May-21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Jun-21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Dharambir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Rajender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Bijender Bairagi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Mainuddin Ansari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Shyam Bihari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Sudhir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Asim Pore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Gopal 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Ashok Kumar Sharma 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 Prakash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Pradeep Kumar Sharma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 Prakash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Rishi Pal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 Prakash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Satayvir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Tek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Praveen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Virender Kumar Sharma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Satyavir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Sushil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Satyavir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Vishnu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Satyavir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Mukesh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Gopal 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Gopal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9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Gopal 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Mahesh Chand Rawat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9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Gopal 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Pankaj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Alok 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Vinod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Alok 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Harender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Alok 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Dhiraj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Akhilesh Sharma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Alok Kr.Dixit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Devender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Ravendra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Krishan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Shiv Avtar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Ajay Pratap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Rakesh Kr.Tiwari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Virender Pal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 Prakash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Akhilesh Kr.Prasad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 Prakash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Jitendra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 Prakash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Alveen Rana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Lalit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Rajesh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Vinod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Ravinder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Satyavir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Sri Kishun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Satyavir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Barun Pandey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Satyavir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Sanjay Verma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Gopal 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Paramveer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Gopal Prasad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Sarvan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Alok 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Sanjay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Alok 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Sidhari Yadav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Alok Dixit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Neeraj Bangari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Pankaj Kumar Mishra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Ratan Lal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Pramod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Jai Ram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Amar Kant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Yashpal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Subhash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Anil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Prabhakar Singh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Kapil Kumar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L-4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</a:tr>
              <a:tr h="85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4247" marR="4247" marT="42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Duli Chand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Avdesh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FORGING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L-3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247" marR="4247" marT="42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16588"/>
              </p:ext>
            </p:extLst>
          </p:nvPr>
        </p:nvGraphicFramePr>
        <p:xfrm>
          <a:off x="7391400" y="2590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1400" y="2590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0528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A547B2-E240-4159-9F16-752E9BA6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AutoShape 12" descr="grayscale photo of to hands">
            <a:extLst>
              <a:ext uri="{FF2B5EF4-FFF2-40B4-BE49-F238E27FC236}">
                <a16:creationId xmlns:a16="http://schemas.microsoft.com/office/drawing/2014/main" xmlns="" id="{B3AB958C-6F96-4EC2-B4C2-42CD5D670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xmlns="" id="{0E1A3517-896E-42AD-A804-0BCBED9DAB1E}"/>
              </a:ext>
            </a:extLst>
          </p:cNvPr>
          <p:cNvSpPr txBox="1">
            <a:spLocks/>
          </p:cNvSpPr>
          <p:nvPr/>
        </p:nvSpPr>
        <p:spPr>
          <a:xfrm>
            <a:off x="96837" y="76200"/>
            <a:ext cx="8340725" cy="609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CFT For Operator </a:t>
            </a:r>
            <a:r>
              <a:rPr lang="en-US" sz="2800" dirty="0">
                <a:solidFill>
                  <a:schemeClr val="bg1"/>
                </a:solidFill>
              </a:rPr>
              <a:t>Observance Audit-10 Cycle </a:t>
            </a:r>
            <a:r>
              <a:rPr lang="en-US" sz="2800" dirty="0" smtClean="0">
                <a:solidFill>
                  <a:schemeClr val="bg1"/>
                </a:solidFill>
              </a:rPr>
              <a:t>Check in Forging Module-1 (</a:t>
            </a:r>
            <a:r>
              <a:rPr lang="en-US" sz="2800" dirty="0" err="1" smtClean="0">
                <a:solidFill>
                  <a:schemeClr val="bg1"/>
                </a:solidFill>
              </a:rPr>
              <a:t>Prithla</a:t>
            </a:r>
            <a:r>
              <a:rPr lang="en-US" sz="2800" dirty="0" smtClean="0">
                <a:solidFill>
                  <a:schemeClr val="bg1"/>
                </a:solidFill>
              </a:rPr>
              <a:t> Plant)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2133600"/>
            <a:ext cx="40386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Shop Guru </a:t>
            </a:r>
          </a:p>
          <a:p>
            <a:r>
              <a:rPr lang="en-US" sz="2400" dirty="0" smtClean="0"/>
              <a:t>(Mr. Rajiv Gupta)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09800" y="1066800"/>
            <a:ext cx="40386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Facilitator and Co-</a:t>
            </a:r>
            <a:r>
              <a:rPr lang="en-US" sz="2400" dirty="0" err="1" smtClean="0"/>
              <a:t>Ordinator</a:t>
            </a:r>
            <a:endParaRPr lang="en-US" sz="2400" dirty="0" smtClean="0"/>
          </a:p>
          <a:p>
            <a:r>
              <a:rPr lang="en-US" sz="2400" dirty="0" smtClean="0"/>
              <a:t>(Mr. Ashok Rana)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37" y="1219200"/>
            <a:ext cx="1198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CFT-1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8914" y="3048000"/>
            <a:ext cx="4038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Team Members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</a:t>
            </a:r>
            <a:r>
              <a:rPr lang="en-US" sz="2400" dirty="0" err="1" smtClean="0"/>
              <a:t>Pramod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Mr. Dulichand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Subhash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Om Prakash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Gopal Prasad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Vinod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Satyavir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Mr. Alok Dixit</a:t>
            </a:r>
            <a:endParaRPr lang="en-US" sz="2400" dirty="0"/>
          </a:p>
        </p:txBody>
      </p:sp>
      <p:pic>
        <p:nvPicPr>
          <p:cNvPr id="10" name="Picture 4" descr="Fact-finding Images, Stock Photos &amp; Vectors | Shutterstock">
            <a:extLst>
              <a:ext uri="{FF2B5EF4-FFF2-40B4-BE49-F238E27FC236}">
                <a16:creationId xmlns:a16="http://schemas.microsoft.com/office/drawing/2014/main" xmlns="" id="{ED0B807A-EDDF-426F-87F6-F9949B839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7"/>
          <a:stretch/>
        </p:blipFill>
        <p:spPr bwMode="auto">
          <a:xfrm>
            <a:off x="6400800" y="2133600"/>
            <a:ext cx="2514600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59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CFT Meeting-1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626" y="958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: 12.6.2020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1611" y="9583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: 2:00 pm to 3:00 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958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Venue: Training room Prirhla</a:t>
            </a:r>
            <a:endParaRPr lang="en-US" dirty="0"/>
          </a:p>
        </p:txBody>
      </p:sp>
      <p:pic>
        <p:nvPicPr>
          <p:cNvPr id="8" name="546cf5e3-3f76-4f2a-a512-26409bcfdaf0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5812" y="3194024"/>
            <a:ext cx="1517647" cy="116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848f638-8d97-427c-8ba8-0d7b35d85534" descr="Image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8220" y="3207295"/>
            <a:ext cx="1517648" cy="113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838"/>
              </p:ext>
            </p:extLst>
          </p:nvPr>
        </p:nvGraphicFramePr>
        <p:xfrm>
          <a:off x="76201" y="182880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760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CFT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Ashok Rana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Rajeev Gupta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Pramod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Dulichand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Subhash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Om Prakash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Gopal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prasad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Vinod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Satyavir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Alok Dixit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12.6.2020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0626" y="1386449"/>
            <a:ext cx="18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Attendance: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56" y="46482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Distancing Ensured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22950"/>
              </p:ext>
            </p:extLst>
          </p:nvPr>
        </p:nvGraphicFramePr>
        <p:xfrm>
          <a:off x="2774356" y="3368040"/>
          <a:ext cx="6234661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2244"/>
                <a:gridCol w="3200400"/>
                <a:gridCol w="1331482"/>
                <a:gridCol w="12005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Sl. No.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</a:t>
                      </a:r>
                      <a:r>
                        <a:rPr lang="en-US" sz="1600" baseline="0" dirty="0" smtClean="0"/>
                        <a:t> Discussed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Tgt. Date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Retraining provided to all CFT</a:t>
                      </a:r>
                      <a:r>
                        <a:rPr lang="en-US" sz="1600" baseline="0" dirty="0" smtClean="0"/>
                        <a:t> Team Members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Ashok Rana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CFT  members</a:t>
                      </a:r>
                      <a:r>
                        <a:rPr lang="en-US" sz="1600" baseline="0" dirty="0" smtClean="0"/>
                        <a:t> to bring 10 rules each which should be followed in forging module-1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CFT members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15.6.2020, 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Next Meeting  fixed on 15.6.2020</a:t>
                      </a:r>
                      <a:r>
                        <a:rPr lang="en-US" sz="1600" baseline="0" dirty="0" smtClean="0"/>
                        <a:t> , 2 pm to 3 pm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Ashok Rana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15.6.2020, Done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74357" y="2888815"/>
            <a:ext cx="95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CFT Meeting-2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626" y="958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: 15.6.2020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1611" y="9583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: 2:00 pm to 3:00 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958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Venue: Training room Prirhla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07402"/>
              </p:ext>
            </p:extLst>
          </p:nvPr>
        </p:nvGraphicFramePr>
        <p:xfrm>
          <a:off x="76201" y="1828800"/>
          <a:ext cx="8915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760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CFT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Ashok Rana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Rajeev Gupta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Pramod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Dulichand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Subhash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Om Prakash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Gopal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prasad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Vinod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Satyavir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Alok Dixit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12.6.2020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15.6.2020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0626" y="1386449"/>
            <a:ext cx="18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Attendance:</a:t>
            </a:r>
            <a:endParaRPr lang="en-US" dirty="0"/>
          </a:p>
        </p:txBody>
      </p:sp>
      <p:pic>
        <p:nvPicPr>
          <p:cNvPr id="1026" name="01808611-d229-4767-8ac8-88fe192677f8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20341" y="3573141"/>
            <a:ext cx="2117082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7511" y="3349171"/>
            <a:ext cx="5106489" cy="91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Mr. Naveen Bhatt  and Mr. Pravin Kumar Joined the CFT -2 meeting and shared their ideas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14" y="3320142"/>
            <a:ext cx="1952424" cy="1464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69014" y="496607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Distancing Ensured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90377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96416"/>
              </p:ext>
            </p:extLst>
          </p:nvPr>
        </p:nvGraphicFramePr>
        <p:xfrm>
          <a:off x="0" y="1437620"/>
          <a:ext cx="8991604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1"/>
                <a:gridCol w="2247901"/>
                <a:gridCol w="2209798"/>
                <a:gridCol w="22860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Rajiv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Gupta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Dulichand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Pramod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Om Prakash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Maintain 1S/2S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Wire loading and unloading details on down time report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Raw material tag 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m/c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Every  Route card to be signed by forging and rolling operator.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QC ok stamp on every route card.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4M change stamp on route card for 4M changer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Bin no. to be put on  forging and rolling down time register.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IR report to be filled hourly 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Last pc. Inspection report filled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Shift end pcs. To be hang on board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Daily m/c check sheet to be filled shift wise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Don’t forward material w/o pan tray inspection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Rolling die life card to be filled daily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Every bin have route card.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No overfilling of bin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Cover on every bin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Laps to be checked daily at start of shift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Conveyor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to stop when forging m/c stop in combined m/c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0192 series 3</a:t>
                      </a:r>
                      <a:r>
                        <a:rPr lang="en-US" sz="1200" b="0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station  chisel size to be bigger than  4</a:t>
                      </a:r>
                      <a:r>
                        <a:rPr lang="en-US" sz="12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station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Sensor for extra material on flange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Transfer assembly spare parts to be available in store.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0192 hex pin size to be same length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extrusion new die  size is less , when polished , coating goes away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Rusty wire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Scratch mark dent on wire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M/c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Poka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-yoke checking and recording shift wise.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Gauges  availability as per drawing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 / check sheet and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calibration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Operator availability on m/c.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and time on IR report.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TGW available on m/c. and know how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Operator understanding of drawing.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1.Rolling small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bin are open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2. Third die concavity not made.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3. TRD of new die less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4. Route card available on m/c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5. No left over part on m/c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6. Oil near m/c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7. New bin should be clean / condition of bin should be ok.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panny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gatta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ikapda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, n bin.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9. Down  time to be recorded at the  real time.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10. Pressure gauge condition</a:t>
                      </a:r>
                    </a:p>
                    <a:p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914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points shared by Team Members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dirty="0" smtClean="0"/>
              <a:t>CFT Meeting-2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163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00480"/>
              </p:ext>
            </p:extLst>
          </p:nvPr>
        </p:nvGraphicFramePr>
        <p:xfrm>
          <a:off x="0" y="1437620"/>
          <a:ext cx="899160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1"/>
                <a:gridCol w="2247901"/>
                <a:gridCol w="2209798"/>
                <a:gridCol w="22860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Gopal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Vinod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Alok Dixit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Satyavir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Oil leakage on m/c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No parts on floor.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Conveyor should not be direct.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IR sheet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maintain.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Overload meter setting 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200" b="0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approval pc. On m/c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Transfer repair schedule.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Wire to be checked as per drawing.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Hex pin monogram check before changing.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Conveyor C1 to be stopped during  running while checking  parts.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No compromise from drawing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Shift start check tightening of dies and parts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as per check sheet.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Conveyor condition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Cleaning of m/c at the time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of setting.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Stop call wait for abnormal condition.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Awareness of WI, SOP, check sheets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Transfer to be lubricate before startup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Operator handover take over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914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points shared by Team Members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dirty="0" smtClean="0"/>
              <a:t>CFT Meeting-2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9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74026"/>
              </p:ext>
            </p:extLst>
          </p:nvPr>
        </p:nvGraphicFramePr>
        <p:xfrm>
          <a:off x="381000" y="1447800"/>
          <a:ext cx="6934200" cy="3779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9468"/>
                <a:gridCol w="2590478"/>
                <a:gridCol w="1564972"/>
                <a:gridCol w="1119641"/>
                <a:gridCol w="11196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Sl. No.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</a:t>
                      </a:r>
                      <a:r>
                        <a:rPr lang="en-US" sz="1600" baseline="0" dirty="0" smtClean="0"/>
                        <a:t> Discussed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Tgt.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the team members shared their ideas of what check point should be there in operator observance audit</a:t>
                      </a:r>
                      <a:r>
                        <a:rPr lang="en-US" sz="1600" baseline="0" dirty="0" smtClean="0"/>
                        <a:t> and all ideas captured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CFT-1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Comprehensive</a:t>
                      </a:r>
                      <a:r>
                        <a:rPr lang="en-US" sz="1600" baseline="0" dirty="0" smtClean="0"/>
                        <a:t> operator observance check sheet to be made based on team inputs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Ashok Rana</a:t>
                      </a:r>
                      <a:r>
                        <a:rPr lang="en-US" sz="1600" baseline="0" dirty="0" smtClean="0"/>
                        <a:t> and Rajiv Gupta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16.6.2020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Next CFT meeting to</a:t>
                      </a:r>
                      <a:r>
                        <a:rPr lang="en-US" sz="1600" baseline="0" dirty="0" smtClean="0"/>
                        <a:t> finalize check points and marking criteria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Ashok Rana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17.6.2020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1" y="968575"/>
            <a:ext cx="95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dirty="0" smtClean="0"/>
              <a:t>CFT Meeting-2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22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CFT Meeting-3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626" y="958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: 17.6.2020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1611" y="9583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: 2:00 pm to 3:00 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958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Venue: Training room Prirhla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88568"/>
              </p:ext>
            </p:extLst>
          </p:nvPr>
        </p:nvGraphicFramePr>
        <p:xfrm>
          <a:off x="76201" y="1828800"/>
          <a:ext cx="8915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760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CFT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Members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Ashok Rana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Rajeev Gupta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Pramod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Dulichand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Subhash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Om Prakash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Gopal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prasad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Vinod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Satyavir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Alok Dixit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12.6.2020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15.6.2020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17.6.2020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0626" y="1386449"/>
            <a:ext cx="18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Attendance: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87926" y="5867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Social Distancing Ensured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" r="9127" b="9576"/>
          <a:stretch/>
        </p:blipFill>
        <p:spPr>
          <a:xfrm rot="5400000">
            <a:off x="-111492" y="3905153"/>
            <a:ext cx="2137231" cy="1750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82" y="3790039"/>
            <a:ext cx="264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63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F146C-AC7E-48DC-97A4-4F9E335A7A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14181"/>
              </p:ext>
            </p:extLst>
          </p:nvPr>
        </p:nvGraphicFramePr>
        <p:xfrm>
          <a:off x="152400" y="1645283"/>
          <a:ext cx="8610600" cy="4801797"/>
        </p:xfrm>
        <a:graphic>
          <a:graphicData uri="http://schemas.openxmlformats.org/drawingml/2006/table">
            <a:tbl>
              <a:tblPr/>
              <a:tblGrid>
                <a:gridCol w="1573795"/>
                <a:gridCol w="1573795"/>
                <a:gridCol w="515207"/>
                <a:gridCol w="202261"/>
                <a:gridCol w="201254"/>
                <a:gridCol w="201254"/>
                <a:gridCol w="201254"/>
                <a:gridCol w="213330"/>
                <a:gridCol w="213330"/>
                <a:gridCol w="197228"/>
                <a:gridCol w="221376"/>
                <a:gridCol w="221376"/>
                <a:gridCol w="1537570"/>
                <a:gridCol w="1537570"/>
              </a:tblGrid>
              <a:tr h="114598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Sterling Tools limited- Prithla Plant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949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CYCLE OPERATOR OBSERVANCE AUDIT CHECK SHEET FOR BOLT FORGING PROCESS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Operator Name 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M/C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M/c 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Module - FORGING, Module-1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Employee Code: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Shop Guru -Rajiv Gupta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6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 Point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 Cycle Check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12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02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1.Operating Condition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Machine and equipment clealiness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Operator is clear about all points in machine check sheet. All points are checked timely shift wise and information given for NG points.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Down time recording in real time and not at the shift end.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2.Discipline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Machine not unmaned while running.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7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3. Safety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1.Machine safety doors are closed and limit switch is working while machine running. (poka-yoke) in auto mode.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2.Operator is using required PPE's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4.Quality Check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Operator understands part drawing.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QC chart filled by operator at decided frequency with time and signature. Last pc. Checked.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Opearator is topling / forwarding small bin / tray / conveyor only after visual / gauge verification of parts. Checking Conveyor should not be direct.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 Wire traceability details entered in down time register on loading and unloading.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 Availability of gauges as per drawing/ QC chart and they are calibrated.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6.Set-up parts are kept with identification at inspection station.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6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5. Poka-Yoke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Short feed sensor is verified by opeartor and working.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Trimming plate installed for trimming parts.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1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6.Tool control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Tool issue only by tool issue slip signed by QA Inspector and production Supervisor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7.Abnormility handling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Operator understand and handle abnormality as per Work instruction of Indentification and control of abnormal situation. Stop, Call, Wait followed for abnormality handling.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Red bin available on m/c and fallen parts and  rejected parts kept in red bin.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8. 4M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Operator follows 4 M change control incase of tool / machine breakdown. Reflected in IR sheet. 4M change stamp on route card.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6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9. Material handling and control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1.Correct route card in every bin, and route card signed by operator.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Wire tag available on m/c.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Bin no. entry in down time register.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 No over stacking of bins and spillage in conveyors and cover on every filled bin,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6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10. Mix-up prevention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Opearator understands and follows mix-up prevention rules.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Marks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Marks Obtained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Operator signature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66CC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 Signature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914400"/>
          </a:xfrm>
        </p:spPr>
        <p:txBody>
          <a:bodyPr/>
          <a:lstStyle/>
          <a:p>
            <a:r>
              <a:rPr lang="en-US" dirty="0" smtClean="0"/>
              <a:t>CFT Meeting-3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066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 Observance Audit Check Sheet for Forging Module-1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02196"/>
              </p:ext>
            </p:extLst>
          </p:nvPr>
        </p:nvGraphicFramePr>
        <p:xfrm>
          <a:off x="7467600" y="8657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7600" y="8657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5259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rpPPT_Tp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7946</TotalTime>
  <Words>2461</Words>
  <Application>Microsoft Office PowerPoint</Application>
  <PresentationFormat>On-screen Show (4:3)</PresentationFormat>
  <Paragraphs>1726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CorpPPT_Tpl1</vt:lpstr>
      <vt:lpstr>Worksheet</vt:lpstr>
      <vt:lpstr>PowerPoint Presentation</vt:lpstr>
      <vt:lpstr>PowerPoint Presentation</vt:lpstr>
      <vt:lpstr>CFT Meeting-1 </vt:lpstr>
      <vt:lpstr>CFT Meeting-2 </vt:lpstr>
      <vt:lpstr>CFT Meeting-2 </vt:lpstr>
      <vt:lpstr>CFT Meeting-2 </vt:lpstr>
      <vt:lpstr>CFT Meeting-2 </vt:lpstr>
      <vt:lpstr>CFT Meeting-3 </vt:lpstr>
      <vt:lpstr>CFT Meeting-3 </vt:lpstr>
      <vt:lpstr>CFT Meeting-3 </vt:lpstr>
      <vt:lpstr>CFT Meeting-3 </vt:lpstr>
      <vt:lpstr>Operator Observance Audit Plan for Forging module-1 (Prithla Plant)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Arvind</dc:creator>
  <cp:lastModifiedBy>ASHOK RANA</cp:lastModifiedBy>
  <cp:revision>1004</cp:revision>
  <cp:lastPrinted>2015-06-09T03:39:33Z</cp:lastPrinted>
  <dcterms:created xsi:type="dcterms:W3CDTF">2011-03-25T06:48:49Z</dcterms:created>
  <dcterms:modified xsi:type="dcterms:W3CDTF">2020-06-18T12:22:53Z</dcterms:modified>
</cp:coreProperties>
</file>