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2"/>
  </p:notesMasterIdLst>
  <p:handoutMasterIdLst>
    <p:handoutMasterId r:id="rId23"/>
  </p:handoutMasterIdLst>
  <p:sldIdLst>
    <p:sldId id="460" r:id="rId2"/>
    <p:sldId id="463" r:id="rId3"/>
    <p:sldId id="464" r:id="rId4"/>
    <p:sldId id="466" r:id="rId5"/>
    <p:sldId id="467" r:id="rId6"/>
    <p:sldId id="468" r:id="rId7"/>
    <p:sldId id="469" r:id="rId8"/>
    <p:sldId id="470" r:id="rId9"/>
    <p:sldId id="478" r:id="rId10"/>
    <p:sldId id="479" r:id="rId11"/>
    <p:sldId id="480" r:id="rId12"/>
    <p:sldId id="482" r:id="rId13"/>
    <p:sldId id="483" r:id="rId14"/>
    <p:sldId id="494" r:id="rId15"/>
    <p:sldId id="496" r:id="rId16"/>
    <p:sldId id="497" r:id="rId17"/>
    <p:sldId id="498" r:id="rId18"/>
    <p:sldId id="513" r:id="rId19"/>
    <p:sldId id="514" r:id="rId20"/>
    <p:sldId id="522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E6AD"/>
    <a:srgbClr val="AD5693"/>
    <a:srgbClr val="974387"/>
    <a:srgbClr val="EBF0E0"/>
    <a:srgbClr val="D4A8C6"/>
    <a:srgbClr val="9DCBA0"/>
    <a:srgbClr val="763C82"/>
    <a:srgbClr val="C0CF9D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29" autoAdjust="0"/>
    <p:restoredTop sz="98898" autoAdjust="0"/>
  </p:normalViewPr>
  <p:slideViewPr>
    <p:cSldViewPr>
      <p:cViewPr varScale="1">
        <p:scale>
          <a:sx n="68" d="100"/>
          <a:sy n="68" d="100"/>
        </p:scale>
        <p:origin x="1320" y="6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408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2023-03-05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F0AE-7B65-4C9A-8729-A5D1A0ABE57B}" type="datetimeFigureOut">
              <a:rPr lang="ko-KR" altLang="en-US" smtClean="0"/>
              <a:pPr/>
              <a:t>2023-03-05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2E7F-A2FE-4F50-A94D-8786A43CA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8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rgbClr val="FFE6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">
            <a:extLst>
              <a:ext uri="{FF2B5EF4-FFF2-40B4-BE49-F238E27FC236}">
                <a16:creationId xmlns:a16="http://schemas.microsoft.com/office/drawing/2014/main" id="{86410889-0442-4231-B9CA-3F0F289FD4E1}"/>
              </a:ext>
            </a:extLst>
          </p:cNvPr>
          <p:cNvSpPr txBox="1"/>
          <p:nvPr userDrawn="1"/>
        </p:nvSpPr>
        <p:spPr>
          <a:xfrm>
            <a:off x="467544" y="5574217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>
                <a:ea typeface="맑은 고딕" pitchFamily="50" charset="-127"/>
              </a:rPr>
              <a:t>한빛아카데미</a:t>
            </a:r>
            <a:r>
              <a:rPr kumimoji="0" lang="ko-KR" altLang="en-US" sz="1000" dirty="0">
                <a:ea typeface="맑은 고딕" pitchFamily="50" charset="-127"/>
              </a:rPr>
              <a:t>㈜에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D3C86BF-9989-42A1-A888-E7DC9087D8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554" y="437571"/>
            <a:ext cx="1057765" cy="846212"/>
          </a:xfrm>
          <a:prstGeom prst="rect">
            <a:avLst/>
          </a:prstGeom>
        </p:spPr>
      </p:pic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ACE57F89-61A9-44E2-A0E6-2A26241FA6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71" y="128993"/>
            <a:ext cx="6725574" cy="5445224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E8EA143B-EB7A-4191-A310-E154AE75AC27}"/>
              </a:ext>
            </a:extLst>
          </p:cNvPr>
          <p:cNvGrpSpPr/>
          <p:nvPr userDrawn="1"/>
        </p:nvGrpSpPr>
        <p:grpSpPr>
          <a:xfrm>
            <a:off x="5004048" y="3717032"/>
            <a:ext cx="2861255" cy="2304256"/>
            <a:chOff x="5076056" y="3933056"/>
            <a:chExt cx="3336427" cy="259233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4300611-ED0B-4277-AC81-39A32914EA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095" y="3933056"/>
              <a:ext cx="2976388" cy="259233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19C4392-691D-4A6D-BB6E-D87D08B7C13D}"/>
                </a:ext>
              </a:extLst>
            </p:cNvPr>
            <p:cNvSpPr/>
            <p:nvPr userDrawn="1"/>
          </p:nvSpPr>
          <p:spPr>
            <a:xfrm>
              <a:off x="5076056" y="5733306"/>
              <a:ext cx="936104" cy="792088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7ACF1DE-6665-4227-98CC-178860928CE9}"/>
                </a:ext>
              </a:extLst>
            </p:cNvPr>
            <p:cNvSpPr/>
            <p:nvPr userDrawn="1"/>
          </p:nvSpPr>
          <p:spPr>
            <a:xfrm>
              <a:off x="7020272" y="4365104"/>
              <a:ext cx="576064" cy="504056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839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rgbClr val="FFE6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ACE57F89-61A9-44E2-A0E6-2A26241F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71" y="128993"/>
            <a:ext cx="6725574" cy="54452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D3C86BF-9989-42A1-A888-E7DC9087D8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554" y="437571"/>
            <a:ext cx="1057765" cy="846212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E8EA143B-EB7A-4191-A310-E154AE75AC27}"/>
              </a:ext>
            </a:extLst>
          </p:cNvPr>
          <p:cNvGrpSpPr/>
          <p:nvPr userDrawn="1"/>
        </p:nvGrpSpPr>
        <p:grpSpPr>
          <a:xfrm>
            <a:off x="5148063" y="4247667"/>
            <a:ext cx="2337857" cy="2040235"/>
            <a:chOff x="5076056" y="4365104"/>
            <a:chExt cx="2520280" cy="216029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19C4392-691D-4A6D-BB6E-D87D08B7C13D}"/>
                </a:ext>
              </a:extLst>
            </p:cNvPr>
            <p:cNvSpPr/>
            <p:nvPr userDrawn="1"/>
          </p:nvSpPr>
          <p:spPr>
            <a:xfrm>
              <a:off x="5076056" y="5733306"/>
              <a:ext cx="936104" cy="792088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7ACF1DE-6665-4227-98CC-178860928CE9}"/>
                </a:ext>
              </a:extLst>
            </p:cNvPr>
            <p:cNvSpPr/>
            <p:nvPr userDrawn="1"/>
          </p:nvSpPr>
          <p:spPr>
            <a:xfrm>
              <a:off x="7020272" y="4365104"/>
              <a:ext cx="576064" cy="504056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제목 13">
            <a:extLst>
              <a:ext uri="{FF2B5EF4-FFF2-40B4-BE49-F238E27FC236}">
                <a16:creationId xmlns:a16="http://schemas.microsoft.com/office/drawing/2014/main" id="{2E24C320-CDE6-4630-83B2-85D0399C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244" y="5733256"/>
            <a:ext cx="7437512" cy="1008112"/>
          </a:xfrm>
        </p:spPr>
        <p:txBody>
          <a:bodyPr>
            <a:noAutofit/>
          </a:bodyPr>
          <a:lstStyle>
            <a:lvl1pPr algn="l">
              <a:defRPr sz="3400" b="1">
                <a:solidFill>
                  <a:schemeClr val="tx1"/>
                </a:solidFill>
                <a:latin typeface="+mj-lt"/>
                <a:ea typeface="아리따M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B28BF4A-C6E9-4915-A8D9-E054DC69ADE3}"/>
              </a:ext>
            </a:extLst>
          </p:cNvPr>
          <p:cNvGrpSpPr/>
          <p:nvPr userDrawn="1"/>
        </p:nvGrpSpPr>
        <p:grpSpPr>
          <a:xfrm>
            <a:off x="5004048" y="3717032"/>
            <a:ext cx="2861255" cy="2304256"/>
            <a:chOff x="5076056" y="3933056"/>
            <a:chExt cx="3336427" cy="2592338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37C7F911-86B5-45CD-AC7B-8532C573E8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095" y="3933056"/>
              <a:ext cx="2976388" cy="2592338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F6B4DCC-822B-450A-826C-7E7CBD15EBFF}"/>
                </a:ext>
              </a:extLst>
            </p:cNvPr>
            <p:cNvSpPr/>
            <p:nvPr userDrawn="1"/>
          </p:nvSpPr>
          <p:spPr>
            <a:xfrm>
              <a:off x="5076056" y="5733306"/>
              <a:ext cx="936104" cy="792088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EB39D77-9595-4D2C-ABEA-3D1EA8503E4A}"/>
                </a:ext>
              </a:extLst>
            </p:cNvPr>
            <p:cNvSpPr/>
            <p:nvPr userDrawn="1"/>
          </p:nvSpPr>
          <p:spPr>
            <a:xfrm>
              <a:off x="7020272" y="4365104"/>
              <a:ext cx="576064" cy="504056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534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4BA2D2-52F7-42A1-8EBA-192AEC431238}"/>
              </a:ext>
            </a:extLst>
          </p:cNvPr>
          <p:cNvGrpSpPr/>
          <p:nvPr userDrawn="1"/>
        </p:nvGrpSpPr>
        <p:grpSpPr>
          <a:xfrm>
            <a:off x="0" y="907564"/>
            <a:ext cx="9144000" cy="487"/>
            <a:chOff x="0" y="907564"/>
            <a:chExt cx="9144000" cy="487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9DCBA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C0DEC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DCECDD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559E5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9DCBA0"/>
              </a:buClr>
              <a:buSzPct val="96000"/>
              <a:defRPr sz="1050"/>
            </a:lvl4pPr>
            <a:lvl5pPr marL="990600" indent="-180975">
              <a:buClr>
                <a:srgbClr val="9DCBA0"/>
              </a:buClr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65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B394BB8-8022-47B5-AFFE-602E470A1A99}"/>
              </a:ext>
            </a:extLst>
          </p:cNvPr>
          <p:cNvGrpSpPr/>
          <p:nvPr userDrawn="1"/>
        </p:nvGrpSpPr>
        <p:grpSpPr>
          <a:xfrm>
            <a:off x="0" y="907564"/>
            <a:ext cx="9144000" cy="487"/>
            <a:chOff x="0" y="907564"/>
            <a:chExt cx="9144000" cy="487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83A8AB61-3B6D-4448-BD4D-E1F5F872AABD}"/>
                </a:ext>
              </a:extLst>
            </p:cNvPr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9DCBA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A252BC3-DC9E-40A8-82EF-4EA824E345B8}"/>
                </a:ext>
              </a:extLst>
            </p:cNvPr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C0DEC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6B825EF-1A70-4CF4-A6CA-A2ADE76A72B5}"/>
                </a:ext>
              </a:extLst>
            </p:cNvPr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DCECDD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702A5D1-A1A7-41E6-9C71-CC3110FF0014}"/>
                </a:ext>
              </a:extLst>
            </p:cNvPr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559E5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1DF547D-533D-4B8A-87AD-7F8DC9D52D1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30206" y="1124744"/>
            <a:ext cx="404179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9DCBA0"/>
              </a:buClr>
              <a:buSzPct val="96000"/>
              <a:defRPr sz="1100"/>
            </a:lvl4pPr>
            <a:lvl5pPr marL="990600" indent="-180975">
              <a:buClr>
                <a:srgbClr val="9DCBA0"/>
              </a:buCl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6BAE2278-5FB7-4F36-BDC0-886A849984BC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44008" y="1124744"/>
            <a:ext cx="404179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9DCBA0"/>
              </a:buClr>
              <a:buSzPct val="96000"/>
              <a:defRPr sz="1100"/>
            </a:lvl4pPr>
            <a:lvl5pPr marL="990600" indent="-180975">
              <a:buClr>
                <a:srgbClr val="9DCBA0"/>
              </a:buCl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그림 8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44629"/>
            <a:ext cx="720080" cy="83378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326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0A1B12-73D9-4125-9F37-486C7D85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A3984-9083-4FBC-B8EE-CDD4F4863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E99858-BAA5-4F23-A77E-A4AD7CC42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EEE5B6-7F07-46DF-A7A9-0C79F2766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EE8739-597E-41C7-8A2F-4E5EE0B4E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36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7" r:id="rId2"/>
    <p:sldLayoutId id="2147483703" r:id="rId3"/>
    <p:sldLayoutId id="2147483685" r:id="rId4"/>
    <p:sldLayoutId id="2147483708" r:id="rId5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데이터베이스와 데이터베이스 시스템</a:t>
            </a:r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07FE7C-BE07-489D-A94A-C8EE73F1BCE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정보</a:t>
            </a:r>
            <a:r>
              <a:rPr lang="en-US" altLang="ko-KR" dirty="0"/>
              <a:t>, </a:t>
            </a:r>
            <a:r>
              <a:rPr lang="ko-KR" altLang="en-US" dirty="0"/>
              <a:t>지식</a:t>
            </a:r>
            <a:endParaRPr lang="en-US" altLang="ko-KR" dirty="0"/>
          </a:p>
          <a:p>
            <a:r>
              <a:rPr lang="ko-KR" altLang="en-US" dirty="0"/>
              <a:t>일상생활의 데이터베이스</a:t>
            </a:r>
            <a:endParaRPr lang="en-US" altLang="ko-KR" dirty="0"/>
          </a:p>
          <a:p>
            <a:r>
              <a:rPr lang="ko-KR" altLang="en-US" dirty="0"/>
              <a:t>데이터베이스의 개념 및 특징</a:t>
            </a:r>
            <a:endParaRPr lang="en-US" altLang="ko-KR" dirty="0"/>
          </a:p>
          <a:p>
            <a:r>
              <a:rPr lang="ko-KR" altLang="en-US" dirty="0"/>
              <a:t>데이터베이스 시스템의 구성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3558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정보 시스템의 발전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0AA47-BCC0-4D20-89BD-E9AF01F962B7}"/>
              </a:ext>
            </a:extLst>
          </p:cNvPr>
          <p:cNvSpPr txBox="1"/>
          <p:nvPr/>
        </p:nvSpPr>
        <p:spPr>
          <a:xfrm>
            <a:off x="544654" y="5414934"/>
            <a:ext cx="540060" cy="4320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endParaRPr lang="ko-KR" altLang="en-US" sz="11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EC4C69-0799-4AC5-9C7D-50280918F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Wingdings" pitchFamily="2" charset="2"/>
              <a:buChar char=""/>
            </a:pPr>
            <a:r>
              <a:rPr lang="ko-KR" altLang="en-US" dirty="0"/>
              <a:t>데이터베이스 시스템</a:t>
            </a:r>
            <a:endParaRPr lang="en-US" altLang="ko-KR" dirty="0"/>
          </a:p>
          <a:p>
            <a:pPr indent="-165100" algn="just">
              <a:buFont typeface="Arial" pitchFamily="34" charset="0"/>
              <a:buChar char="•"/>
            </a:pPr>
            <a:r>
              <a:rPr lang="en-US" altLang="ko-KR" sz="1200" b="0" dirty="0"/>
              <a:t>DBMS</a:t>
            </a:r>
            <a:r>
              <a:rPr lang="ko-KR" altLang="en-US" sz="1200" b="0" dirty="0"/>
              <a:t>를 도입하여 데이터를 통합 관리하는 시스템</a:t>
            </a:r>
            <a:endParaRPr lang="en-US" altLang="ko-KR" sz="1200" b="0" dirty="0"/>
          </a:p>
          <a:p>
            <a:pPr indent="-165100" algn="just">
              <a:buFont typeface="Arial" pitchFamily="34" charset="0"/>
              <a:buChar char="•"/>
            </a:pPr>
            <a:r>
              <a:rPr lang="en-US" altLang="ko-KR" sz="1200" b="0" dirty="0"/>
              <a:t>DBMS</a:t>
            </a:r>
            <a:r>
              <a:rPr lang="ko-KR" altLang="en-US" sz="1200" b="0" dirty="0"/>
              <a:t>가 설치되어 데이터를 가진 쪽을 서버</a:t>
            </a:r>
            <a:r>
              <a:rPr lang="en-US" altLang="ko-KR" sz="1200" b="0" dirty="0"/>
              <a:t>(server),</a:t>
            </a:r>
            <a:r>
              <a:rPr lang="ko-KR" altLang="en-US" sz="1200" b="0" dirty="0"/>
              <a:t> 외부에서 데이터 요청하는 쪽을 클라이언트</a:t>
            </a:r>
            <a:r>
              <a:rPr lang="en-US" altLang="ko-KR" sz="1200" b="0" dirty="0"/>
              <a:t>(client)</a:t>
            </a:r>
            <a:r>
              <a:rPr lang="ko-KR" altLang="en-US" sz="1200" b="0" dirty="0"/>
              <a:t>라고 함</a:t>
            </a:r>
            <a:endParaRPr lang="en-US" altLang="ko-KR" sz="1200" b="0" dirty="0"/>
          </a:p>
          <a:p>
            <a:pPr indent="-165100" algn="just">
              <a:buFont typeface="Arial" pitchFamily="34" charset="0"/>
              <a:buChar char="•"/>
            </a:pPr>
            <a:r>
              <a:rPr lang="en-US" altLang="ko-KR" sz="1200" b="0" dirty="0"/>
              <a:t>DBMS </a:t>
            </a:r>
            <a:r>
              <a:rPr lang="ko-KR" altLang="en-US" sz="1200" b="0" dirty="0"/>
              <a:t>서버가 파일을 다루며 데이터의 일관성 유지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복구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동시 접근 제어 등의 기능을 수행</a:t>
            </a:r>
            <a:endParaRPr lang="en-US" altLang="ko-KR" sz="1200" b="0" dirty="0"/>
          </a:p>
          <a:p>
            <a:pPr indent="-165100" algn="just">
              <a:buFont typeface="Arial" pitchFamily="34" charset="0"/>
              <a:buChar char="•"/>
            </a:pPr>
            <a:r>
              <a:rPr lang="ko-KR" altLang="en-US" sz="1200" b="0" dirty="0"/>
              <a:t>데이터의 중복을 줄이고 데이터를 </a:t>
            </a:r>
            <a:r>
              <a:rPr lang="ko-KR" altLang="en-US" sz="1200" b="0" dirty="0" err="1"/>
              <a:t>표준화하며</a:t>
            </a:r>
            <a:r>
              <a:rPr lang="ko-KR" altLang="en-US" sz="1200" b="0" dirty="0"/>
              <a:t> 무결성을 유지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7DC5CF-83FC-4DB0-BB14-B3B73F71F723}"/>
              </a:ext>
            </a:extLst>
          </p:cNvPr>
          <p:cNvSpPr txBox="1"/>
          <p:nvPr/>
        </p:nvSpPr>
        <p:spPr>
          <a:xfrm>
            <a:off x="1403648" y="6317802"/>
            <a:ext cx="2160240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그림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 데이터베이스 시스템</a:t>
            </a:r>
          </a:p>
        </p:txBody>
      </p:sp>
      <p:pic>
        <p:nvPicPr>
          <p:cNvPr id="5" name="그림 4" descr="컴퓨터이(가) 표시된 사진&#10;&#10;자동 생성된 설명">
            <a:extLst>
              <a:ext uri="{FF2B5EF4-FFF2-40B4-BE49-F238E27FC236}">
                <a16:creationId xmlns:a16="http://schemas.microsoft.com/office/drawing/2014/main" id="{07D547CD-8BC7-47FB-BBE2-05670B990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204827"/>
            <a:ext cx="3184806" cy="2917316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907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정보 시스템의 발전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0AA47-BCC0-4D20-89BD-E9AF01F962B7}"/>
              </a:ext>
            </a:extLst>
          </p:cNvPr>
          <p:cNvSpPr txBox="1"/>
          <p:nvPr/>
        </p:nvSpPr>
        <p:spPr>
          <a:xfrm>
            <a:off x="544654" y="5414934"/>
            <a:ext cx="540060" cy="4320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endParaRPr lang="ko-KR" altLang="en-US" sz="11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EC4C69-0799-4AC5-9C7D-50280918F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Wingdings" pitchFamily="2" charset="2"/>
              <a:buChar char=""/>
            </a:pPr>
            <a:r>
              <a:rPr lang="ko-KR" altLang="en-US" dirty="0"/>
              <a:t>웹 데이터베이스 시스템</a:t>
            </a:r>
            <a:endParaRPr lang="en-US" altLang="ko-KR" dirty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/>
              <a:t>데이터베이스를 웹 브라우저에서 사용할 수 있도록 서비스하는 시스템</a:t>
            </a:r>
            <a:endParaRPr lang="en-US" altLang="ko-KR" sz="1200" b="0" dirty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/>
              <a:t>불특정 다수 고객을 상대로 하는 온라인 상거래나 공공 민원 서비스 등에 사용됨</a:t>
            </a:r>
            <a:endParaRPr lang="en-US" altLang="ko-KR" sz="1200" b="0" dirty="0"/>
          </a:p>
          <a:p>
            <a:pPr>
              <a:buNone/>
            </a:pPr>
            <a:r>
              <a:rPr lang="en-US" altLang="ko-KR" dirty="0"/>
              <a:t>    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7DC5CF-83FC-4DB0-BB14-B3B73F71F723}"/>
              </a:ext>
            </a:extLst>
          </p:cNvPr>
          <p:cNvSpPr txBox="1"/>
          <p:nvPr/>
        </p:nvSpPr>
        <p:spPr>
          <a:xfrm>
            <a:off x="1403648" y="6317802"/>
            <a:ext cx="2376264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그림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 웹 데이터베이스 시스템</a:t>
            </a:r>
          </a:p>
        </p:txBody>
      </p:sp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C5C55FDF-8976-4CD5-8B8A-2584D870B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62" y="2706628"/>
            <a:ext cx="5464918" cy="3140354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9221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정보 시스템의 발전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0AA47-BCC0-4D20-89BD-E9AF01F962B7}"/>
              </a:ext>
            </a:extLst>
          </p:cNvPr>
          <p:cNvSpPr txBox="1"/>
          <p:nvPr/>
        </p:nvSpPr>
        <p:spPr>
          <a:xfrm>
            <a:off x="544654" y="5414934"/>
            <a:ext cx="540060" cy="4320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endParaRPr lang="ko-KR" altLang="en-US" sz="11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EC4C69-0799-4AC5-9C7D-50280918F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Wingdings" pitchFamily="2" charset="2"/>
              <a:buChar char=""/>
            </a:pPr>
            <a:r>
              <a:rPr lang="ko-KR" altLang="en-US" dirty="0"/>
              <a:t>분산 데이터베이스 시스템</a:t>
            </a:r>
            <a:endParaRPr lang="en-US" altLang="ko-KR" dirty="0"/>
          </a:p>
          <a:p>
            <a:pPr indent="-165100">
              <a:buFont typeface="Arial" pitchFamily="34" charset="0"/>
              <a:buChar char="•"/>
              <a:tabLst>
                <a:tab pos="88900" algn="l"/>
              </a:tabLst>
            </a:pPr>
            <a:r>
              <a:rPr lang="ko-KR" altLang="en-US" sz="1200" b="0" dirty="0"/>
              <a:t>여러 곳에 분산된 </a:t>
            </a:r>
            <a:r>
              <a:rPr lang="en-US" altLang="ko-KR" sz="1200" b="0" dirty="0"/>
              <a:t>DBMS </a:t>
            </a:r>
            <a:r>
              <a:rPr lang="ko-KR" altLang="en-US" sz="1200" b="0" dirty="0"/>
              <a:t>서버를 연결하여 운영하는 시스템</a:t>
            </a:r>
            <a:endParaRPr lang="en-US" altLang="ko-KR" sz="1200" b="0" dirty="0"/>
          </a:p>
          <a:p>
            <a:pPr indent="-165100">
              <a:buFont typeface="Arial" pitchFamily="34" charset="0"/>
              <a:buChar char="•"/>
              <a:tabLst>
                <a:tab pos="88900" algn="l"/>
              </a:tabLst>
            </a:pPr>
            <a:r>
              <a:rPr lang="ko-KR" altLang="en-US" sz="1200" b="0" dirty="0"/>
              <a:t>대규모의 응용 시스템에 사용됨</a:t>
            </a:r>
            <a:endParaRPr lang="en-US" altLang="ko-KR" sz="1200" b="0" dirty="0"/>
          </a:p>
          <a:p>
            <a:pPr>
              <a:buNone/>
            </a:pPr>
            <a:r>
              <a:rPr lang="en-US" altLang="ko-KR" dirty="0"/>
              <a:t>    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7DC5CF-83FC-4DB0-BB14-B3B73F71F723}"/>
              </a:ext>
            </a:extLst>
          </p:cNvPr>
          <p:cNvSpPr txBox="1"/>
          <p:nvPr/>
        </p:nvSpPr>
        <p:spPr>
          <a:xfrm>
            <a:off x="1403648" y="6317802"/>
            <a:ext cx="2520280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그림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 분산 데이터베이스 시스템</a:t>
            </a:r>
          </a:p>
        </p:txBody>
      </p:sp>
      <p:pic>
        <p:nvPicPr>
          <p:cNvPr id="5" name="그림 4" descr="시계, 컴퓨터이(가) 표시된 사진&#10;&#10;자동 생성된 설명">
            <a:extLst>
              <a:ext uri="{FF2B5EF4-FFF2-40B4-BE49-F238E27FC236}">
                <a16:creationId xmlns:a16="http://schemas.microsoft.com/office/drawing/2014/main" id="{27CD4404-2AC6-453C-B368-507C41C7C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28" y="2711282"/>
            <a:ext cx="6696744" cy="309221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4617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BD50C-158C-4940-BF8E-350F0A535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정보 시스템의 발전</a:t>
            </a:r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31A8EE09-0DFC-4659-8650-CC1E7A5F001A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96752"/>
            <a:ext cx="4658106" cy="5263203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4F2C2D-BE59-4829-BE49-3097AE12B01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699792" y="1224611"/>
            <a:ext cx="4032448" cy="489654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212775" lvl="1" indent="-108000" algn="just">
              <a:lnSpc>
                <a:spcPct val="100000"/>
              </a:lnSpc>
            </a:pPr>
            <a:r>
              <a:rPr lang="en-US" altLang="ko-KR" sz="1200" dirty="0"/>
              <a:t>1970</a:t>
            </a:r>
            <a:r>
              <a:rPr lang="ko-KR" altLang="en-US" sz="1200" dirty="0"/>
              <a:t>년대</a:t>
            </a:r>
            <a:endParaRPr lang="en-US" altLang="ko-KR" sz="1200" dirty="0"/>
          </a:p>
          <a:p>
            <a:pPr marL="393750" lvl="2" indent="-108000" algn="just">
              <a:lnSpc>
                <a:spcPct val="100000"/>
              </a:lnSpc>
            </a:pPr>
            <a:r>
              <a:rPr lang="ko-KR" altLang="en-US" sz="1100" dirty="0"/>
              <a:t>정보 시스템 없음</a:t>
            </a:r>
            <a:endParaRPr lang="en-US" altLang="ko-KR" sz="1100" dirty="0"/>
          </a:p>
          <a:p>
            <a:pPr marL="393750" lvl="2" indent="-108000" algn="just">
              <a:lnSpc>
                <a:spcPct val="100000"/>
              </a:lnSpc>
            </a:pPr>
            <a:r>
              <a:rPr lang="en-US" altLang="ko-KR" sz="1100" dirty="0"/>
              <a:t> </a:t>
            </a:r>
            <a:r>
              <a:rPr lang="ko-KR" altLang="en-US" sz="1100" dirty="0"/>
              <a:t>수작업으로 회계 업무</a:t>
            </a:r>
            <a:endParaRPr lang="en-US" altLang="ko-KR" sz="1100" dirty="0"/>
          </a:p>
          <a:p>
            <a:pPr marL="393750" lvl="2" indent="-108000" algn="just">
              <a:lnSpc>
                <a:spcPct val="100000"/>
              </a:lnSpc>
            </a:pPr>
            <a:endParaRPr lang="ko-KR" altLang="en-US" sz="100" dirty="0">
              <a:solidFill>
                <a:srgbClr val="000000"/>
              </a:solidFill>
            </a:endParaRPr>
          </a:p>
          <a:p>
            <a:pPr marL="212775" lvl="1" indent="-108000"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sz="1200" dirty="0"/>
              <a:t>1980</a:t>
            </a:r>
            <a:r>
              <a:rPr lang="ko-KR" altLang="en-US" sz="1200" dirty="0"/>
              <a:t>년대</a:t>
            </a:r>
            <a:endParaRPr lang="en-US" altLang="ko-KR" sz="1200" dirty="0"/>
          </a:p>
          <a:p>
            <a:pPr marL="393750" lvl="2" indent="-108000" algn="just">
              <a:lnSpc>
                <a:spcPct val="100000"/>
              </a:lnSpc>
            </a:pPr>
            <a:r>
              <a:rPr lang="en-US" altLang="ko-KR" sz="1100" dirty="0"/>
              <a:t> </a:t>
            </a:r>
            <a:r>
              <a:rPr lang="ko-KR" altLang="en-US" sz="1100" dirty="0"/>
              <a:t>파일 시스템 사용</a:t>
            </a:r>
            <a:endParaRPr lang="en-US" altLang="ko-KR" sz="1100" dirty="0"/>
          </a:p>
          <a:p>
            <a:pPr marL="393750" lvl="2" indent="-108000" algn="just">
              <a:lnSpc>
                <a:spcPct val="100000"/>
              </a:lnSpc>
            </a:pPr>
            <a:r>
              <a:rPr lang="en-US" altLang="ko-KR" sz="1100" dirty="0"/>
              <a:t> </a:t>
            </a:r>
            <a:r>
              <a:rPr lang="ko-KR" altLang="en-US" sz="1100" dirty="0"/>
              <a:t>파일을 이용한 응용 프로그램으로 업무 처리</a:t>
            </a:r>
            <a:endParaRPr lang="en-US" altLang="ko-KR" sz="1100" dirty="0"/>
          </a:p>
          <a:p>
            <a:pPr marL="393750" lvl="2" indent="-108000" algn="just">
              <a:lnSpc>
                <a:spcPct val="100000"/>
              </a:lnSpc>
            </a:pPr>
            <a:endParaRPr lang="ko-KR" altLang="en-US" sz="100" dirty="0">
              <a:solidFill>
                <a:srgbClr val="000000"/>
              </a:solidFill>
            </a:endParaRPr>
          </a:p>
          <a:p>
            <a:pPr marL="212775" lvl="1" indent="-108000"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sz="1200" dirty="0"/>
              <a:t>1990</a:t>
            </a:r>
            <a:r>
              <a:rPr lang="ko-KR" altLang="en-US" sz="1200" dirty="0"/>
              <a:t>년대</a:t>
            </a:r>
            <a:endParaRPr lang="en-US" altLang="ko-KR" sz="1200" dirty="0"/>
          </a:p>
          <a:p>
            <a:pPr marL="393750" lvl="2" indent="-108000" algn="just">
              <a:lnSpc>
                <a:spcPct val="100000"/>
              </a:lnSpc>
            </a:pPr>
            <a:r>
              <a:rPr lang="ko-KR" altLang="en-US" sz="1100" dirty="0"/>
              <a:t>정보 시스템</a:t>
            </a:r>
            <a:r>
              <a:rPr lang="en-US" altLang="ko-KR" sz="1100" dirty="0"/>
              <a:t>, </a:t>
            </a:r>
            <a:r>
              <a:rPr lang="ko-KR" altLang="en-US" sz="1100" dirty="0"/>
              <a:t>데이터베이스 시스템 사용</a:t>
            </a:r>
            <a:endParaRPr lang="en-US" altLang="ko-KR" sz="1100" dirty="0"/>
          </a:p>
          <a:p>
            <a:pPr marL="393750" lvl="2" indent="-108000" algn="just">
              <a:lnSpc>
                <a:spcPct val="100000"/>
              </a:lnSpc>
            </a:pPr>
            <a:r>
              <a:rPr lang="en-US" altLang="ko-KR" sz="1100" dirty="0"/>
              <a:t>DBMS</a:t>
            </a:r>
            <a:r>
              <a:rPr lang="ko-KR" altLang="en-US" sz="1100" dirty="0"/>
              <a:t>를 이용하여 업무 처리</a:t>
            </a:r>
            <a:endParaRPr lang="en-US" altLang="ko-KR" sz="1100" dirty="0"/>
          </a:p>
          <a:p>
            <a:pPr marL="393750" lvl="2" indent="-108000" algn="just"/>
            <a:r>
              <a:rPr lang="ko-KR" altLang="en-US" sz="1100" dirty="0"/>
              <a:t>정보 공유</a:t>
            </a:r>
            <a:r>
              <a:rPr lang="en-US" altLang="ko-KR" sz="1100" dirty="0"/>
              <a:t>, </a:t>
            </a:r>
            <a:r>
              <a:rPr lang="ko-KR" altLang="en-US" sz="1100" dirty="0"/>
              <a:t>실시간 서비스</a:t>
            </a:r>
            <a:r>
              <a:rPr lang="en-US" altLang="ko-KR" sz="1100" dirty="0"/>
              <a:t>, LAN </a:t>
            </a:r>
            <a:r>
              <a:rPr lang="ko-KR" altLang="en-US" sz="1100" dirty="0"/>
              <a:t>기술</a:t>
            </a:r>
            <a:endParaRPr lang="en-US" altLang="ko-KR" sz="1100" dirty="0"/>
          </a:p>
          <a:p>
            <a:pPr marL="393750" lvl="2" indent="-108000" algn="just"/>
            <a:endParaRPr lang="en-US" altLang="ko-KR" sz="100" dirty="0"/>
          </a:p>
          <a:p>
            <a:pPr marL="212775" lvl="1" indent="-108000"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sz="1200" dirty="0"/>
              <a:t>2000</a:t>
            </a:r>
            <a:r>
              <a:rPr lang="ko-KR" altLang="en-US" sz="1200" dirty="0"/>
              <a:t>년대</a:t>
            </a:r>
            <a:endParaRPr lang="en-US" altLang="ko-KR" sz="1200" dirty="0"/>
          </a:p>
          <a:p>
            <a:pPr marL="393750" lvl="2" indent="-108000" algn="just">
              <a:lnSpc>
                <a:spcPct val="100000"/>
              </a:lnSpc>
            </a:pPr>
            <a:r>
              <a:rPr lang="ko-KR" altLang="en-US" sz="1100" dirty="0"/>
              <a:t>정보 시스템</a:t>
            </a:r>
            <a:r>
              <a:rPr lang="en-US" altLang="ko-KR" sz="1100" dirty="0"/>
              <a:t>, </a:t>
            </a:r>
            <a:r>
              <a:rPr lang="ko-KR" altLang="en-US" sz="1100" dirty="0"/>
              <a:t>웹 데이터베이스 시스템</a:t>
            </a:r>
            <a:r>
              <a:rPr lang="en-US" altLang="ko-KR" sz="1100" dirty="0"/>
              <a:t>, </a:t>
            </a:r>
            <a:r>
              <a:rPr lang="ko-KR" altLang="en-US" sz="1100" dirty="0"/>
              <a:t>인터넷 사용</a:t>
            </a:r>
            <a:endParaRPr lang="en-US" altLang="ko-KR" sz="1100" dirty="0"/>
          </a:p>
          <a:p>
            <a:pPr marL="393750" lvl="2" indent="-108000" algn="just">
              <a:lnSpc>
                <a:spcPct val="100000"/>
              </a:lnSpc>
            </a:pPr>
            <a:r>
              <a:rPr lang="ko-KR" altLang="en-US" sz="1100" dirty="0"/>
              <a:t>인터넷 쇼핑몰을 개설하여 온라인 상거래 실시</a:t>
            </a:r>
            <a:endParaRPr lang="en-US" altLang="ko-KR" sz="1100" dirty="0"/>
          </a:p>
          <a:p>
            <a:pPr marL="393750" lvl="2" indent="-108000" algn="just"/>
            <a:r>
              <a:rPr lang="ko-KR" altLang="en-US" sz="1100" dirty="0"/>
              <a:t>실시간 서비스</a:t>
            </a:r>
            <a:r>
              <a:rPr lang="en-US" altLang="ko-KR" sz="1100" dirty="0"/>
              <a:t>, </a:t>
            </a:r>
            <a:r>
              <a:rPr lang="ko-KR" altLang="en-US" sz="1100" dirty="0"/>
              <a:t>웹 브라우저 기술</a:t>
            </a:r>
            <a:endParaRPr lang="en-US" altLang="ko-KR" sz="1100" dirty="0"/>
          </a:p>
          <a:p>
            <a:pPr marL="393750" lvl="2" indent="-108000" algn="just"/>
            <a:endParaRPr lang="en-US" altLang="ko-KR" sz="100" dirty="0"/>
          </a:p>
          <a:p>
            <a:pPr marL="212775" lvl="1" indent="-108000"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sz="1200" dirty="0"/>
              <a:t>2010</a:t>
            </a:r>
            <a:r>
              <a:rPr lang="ko-KR" altLang="en-US" sz="1200" dirty="0"/>
              <a:t>년대</a:t>
            </a:r>
            <a:endParaRPr lang="en-US" altLang="ko-KR" sz="1200" dirty="0"/>
          </a:p>
          <a:p>
            <a:pPr marL="393750" lvl="2" indent="-108000" algn="just">
              <a:lnSpc>
                <a:spcPct val="100000"/>
              </a:lnSpc>
            </a:pPr>
            <a:r>
              <a:rPr lang="ko-KR" altLang="en-US" sz="1100" dirty="0"/>
              <a:t>정보 시스템</a:t>
            </a:r>
            <a:r>
              <a:rPr lang="en-US" altLang="ko-KR" sz="1100" dirty="0"/>
              <a:t>, </a:t>
            </a:r>
            <a:r>
              <a:rPr lang="ko-KR" altLang="en-US" sz="1100" dirty="0"/>
              <a:t>분산 데이터베이스 시스템</a:t>
            </a:r>
            <a:r>
              <a:rPr lang="en-US" altLang="ko-KR" sz="1100" dirty="0"/>
              <a:t>, </a:t>
            </a:r>
            <a:r>
              <a:rPr lang="ko-KR" altLang="en-US" sz="1100" dirty="0"/>
              <a:t>인터넷 사용</a:t>
            </a:r>
            <a:endParaRPr lang="en-US" altLang="ko-KR" sz="1100" dirty="0"/>
          </a:p>
          <a:p>
            <a:pPr marL="393750" lvl="2" indent="-108000" algn="just">
              <a:lnSpc>
                <a:spcPct val="100000"/>
              </a:lnSpc>
            </a:pPr>
            <a:r>
              <a:rPr lang="ko-KR" altLang="en-US" sz="1100" dirty="0"/>
              <a:t>고객 서비스 및 내부 업무를 인터넷으로 처리</a:t>
            </a:r>
            <a:endParaRPr lang="en-US" altLang="ko-KR" sz="1100" dirty="0"/>
          </a:p>
          <a:p>
            <a:pPr marL="393750" lvl="2" indent="-108000" algn="just"/>
            <a:r>
              <a:rPr lang="ko-KR" altLang="en-US" sz="1100" dirty="0"/>
              <a:t>대규모 응용 시스템에 </a:t>
            </a:r>
            <a:r>
              <a:rPr lang="ko-KR" altLang="en-US" sz="1100" dirty="0" smtClean="0"/>
              <a:t>사용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422828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파일 시스템과 </a:t>
            </a:r>
            <a:r>
              <a:rPr lang="en-US" altLang="ko-KR" dirty="0"/>
              <a:t>DBMS</a:t>
            </a:r>
            <a:r>
              <a:rPr lang="ko-KR" altLang="en-US" dirty="0"/>
              <a:t>의 비교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A948DD0F-2EC4-4451-9AB4-39AEB0381BDB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72" y="1772816"/>
            <a:ext cx="8820656" cy="3030291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333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파일 시스템과 </a:t>
            </a:r>
            <a:r>
              <a:rPr lang="en-US" altLang="ko-KR" dirty="0"/>
              <a:t>DBMS</a:t>
            </a:r>
            <a:r>
              <a:rPr lang="ko-KR" altLang="en-US" dirty="0"/>
              <a:t>의 비교</a:t>
            </a:r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B06A1319-87CD-45C6-98E3-BEE5A205F8D2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28800"/>
            <a:ext cx="7837157" cy="3034850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9033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데이터베이스 시스템의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E5EB2D-ABC3-4EA3-A546-2566C7D35CB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데이터베이스 언어</a:t>
            </a:r>
            <a:endParaRPr lang="en-US" altLang="ko-KR" dirty="0"/>
          </a:p>
          <a:p>
            <a:r>
              <a:rPr lang="ko-KR" altLang="en-US" dirty="0"/>
              <a:t>데이터베이스 사용자</a:t>
            </a:r>
            <a:endParaRPr lang="en-US" altLang="ko-KR" dirty="0"/>
          </a:p>
          <a:p>
            <a:r>
              <a:rPr lang="en-US" altLang="ko-KR" dirty="0"/>
              <a:t>DBMS</a:t>
            </a:r>
          </a:p>
          <a:p>
            <a:r>
              <a:rPr lang="ko-KR" altLang="en-US" dirty="0"/>
              <a:t>데이터 모델</a:t>
            </a:r>
            <a:endParaRPr lang="en-US" altLang="ko-KR" dirty="0"/>
          </a:p>
          <a:p>
            <a:r>
              <a:rPr lang="ko-KR" altLang="en-US" dirty="0"/>
              <a:t>데이터베이스의 개념적 구조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2059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데이터베이스 시스템의 구성</a:t>
            </a:r>
          </a:p>
        </p:txBody>
      </p:sp>
      <p:pic>
        <p:nvPicPr>
          <p:cNvPr id="5" name="내용 개체 틀 4" descr="스크린샷, 시계이(가) 표시된 사진&#10;&#10;자동 생성된 설명">
            <a:extLst>
              <a:ext uri="{FF2B5EF4-FFF2-40B4-BE49-F238E27FC236}">
                <a16:creationId xmlns:a16="http://schemas.microsoft.com/office/drawing/2014/main" id="{89B16800-5CFC-4541-A3C1-E525105B9249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991" y="1268760"/>
            <a:ext cx="6740018" cy="5256461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052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5.1 3</a:t>
            </a:r>
            <a:r>
              <a:rPr lang="ko-KR" altLang="en-US" dirty="0"/>
              <a:t>단계 데이터베이스 구조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3332FA-B6E8-4F38-A0D4-5DB6C9CC1E7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외부 스키마</a:t>
            </a:r>
            <a:endParaRPr lang="en-US" altLang="ko-KR" dirty="0"/>
          </a:p>
          <a:p>
            <a:pPr lvl="2" indent="-165100"/>
            <a:r>
              <a:rPr lang="ko-KR" altLang="en-US" b="0" dirty="0"/>
              <a:t>일반 사용자나 응용 프로그래머가 접근하는 계층</a:t>
            </a:r>
            <a:r>
              <a:rPr lang="en-US" altLang="ko-KR" b="0" dirty="0"/>
              <a:t>,</a:t>
            </a:r>
            <a:r>
              <a:rPr lang="ko-KR" altLang="en-US" b="0" dirty="0"/>
              <a:t> 전체 데이터베이스 중에서 하나의 논리적인 부분을 의미</a:t>
            </a:r>
            <a:endParaRPr lang="en-US" altLang="ko-KR" b="0" dirty="0"/>
          </a:p>
          <a:p>
            <a:pPr lvl="2" indent="-165100"/>
            <a:r>
              <a:rPr lang="ko-KR" altLang="en-US" b="0" dirty="0"/>
              <a:t>여러 개의 외부 스키마</a:t>
            </a:r>
            <a:r>
              <a:rPr lang="en-US" altLang="ko-KR" b="0" dirty="0"/>
              <a:t>(external schema)</a:t>
            </a:r>
            <a:r>
              <a:rPr lang="ko-KR" altLang="en-US" b="0" dirty="0"/>
              <a:t>가 있을 수 있음</a:t>
            </a:r>
            <a:endParaRPr lang="en-US" altLang="ko-KR" b="0" dirty="0"/>
          </a:p>
          <a:p>
            <a:pPr lvl="2" indent="-165100"/>
            <a:r>
              <a:rPr lang="ko-KR" altLang="en-US" b="0" dirty="0"/>
              <a:t>서브 스키마</a:t>
            </a:r>
            <a:r>
              <a:rPr lang="en-US" altLang="ko-KR" b="0" dirty="0"/>
              <a:t>(sub schema)</a:t>
            </a:r>
            <a:r>
              <a:rPr lang="ko-KR" altLang="en-US" b="0" dirty="0"/>
              <a:t>라고도 하며</a:t>
            </a:r>
            <a:r>
              <a:rPr lang="en-US" altLang="ko-KR" b="0" dirty="0"/>
              <a:t>, </a:t>
            </a:r>
            <a:r>
              <a:rPr lang="ko-KR" altLang="en-US" b="0" dirty="0"/>
              <a:t>뷰</a:t>
            </a:r>
            <a:r>
              <a:rPr lang="en-US" altLang="ko-KR" b="0" dirty="0"/>
              <a:t>(view)</a:t>
            </a:r>
            <a:r>
              <a:rPr lang="ko-KR" altLang="en-US" b="0" dirty="0"/>
              <a:t>의 개념임</a:t>
            </a:r>
            <a:endParaRPr lang="en-US" altLang="ko-KR" b="0" dirty="0"/>
          </a:p>
          <a:p>
            <a:pPr>
              <a:buNone/>
            </a:pPr>
            <a:endParaRPr lang="en-US" altLang="ko-KR" sz="1000" b="0" dirty="0"/>
          </a:p>
          <a:p>
            <a:r>
              <a:rPr lang="ko-KR" altLang="en-US" dirty="0"/>
              <a:t>개념 스키마</a:t>
            </a:r>
            <a:endParaRPr lang="en-US" altLang="ko-KR" dirty="0"/>
          </a:p>
          <a:p>
            <a:pPr lvl="2" indent="-165100"/>
            <a:r>
              <a:rPr lang="ko-KR" altLang="en-US" b="0" dirty="0"/>
              <a:t>전체 데이터베이스의 정의를 의미</a:t>
            </a:r>
            <a:endParaRPr lang="en-US" altLang="ko-KR" b="0" dirty="0"/>
          </a:p>
          <a:p>
            <a:pPr lvl="2" indent="-165100"/>
            <a:r>
              <a:rPr lang="ko-KR" altLang="en-US" b="0" dirty="0"/>
              <a:t>통합 조직별로 하나만 존재하며 </a:t>
            </a:r>
            <a:r>
              <a:rPr lang="en-US" altLang="ko-KR" b="0" dirty="0"/>
              <a:t>DBA</a:t>
            </a:r>
            <a:r>
              <a:rPr lang="ko-KR" altLang="en-US" b="0" dirty="0"/>
              <a:t>가 관리함</a:t>
            </a:r>
            <a:endParaRPr lang="en-US" altLang="ko-KR" b="0" dirty="0"/>
          </a:p>
          <a:p>
            <a:pPr lvl="2" indent="-165100"/>
            <a:r>
              <a:rPr lang="ko-KR" altLang="en-US" b="0" dirty="0"/>
              <a:t>하나의 데이터베이스에는 하나의 개념 스키마</a:t>
            </a:r>
            <a:r>
              <a:rPr lang="en-US" altLang="ko-KR" b="0" dirty="0"/>
              <a:t>(conceptual schema)</a:t>
            </a:r>
            <a:r>
              <a:rPr lang="ko-KR" altLang="en-US" b="0" dirty="0"/>
              <a:t>가 있음</a:t>
            </a:r>
            <a:endParaRPr lang="en-US" altLang="ko-KR" b="0" dirty="0"/>
          </a:p>
          <a:p>
            <a:pPr>
              <a:buNone/>
            </a:pPr>
            <a:endParaRPr lang="en-US" altLang="ko-KR" sz="1050" b="0" dirty="0"/>
          </a:p>
          <a:p>
            <a:r>
              <a:rPr lang="ko-KR" altLang="en-US" dirty="0"/>
              <a:t>내부 스키마</a:t>
            </a:r>
            <a:endParaRPr lang="en-US" altLang="ko-KR" dirty="0"/>
          </a:p>
          <a:p>
            <a:pPr lvl="2" indent="-165100"/>
            <a:r>
              <a:rPr lang="ko-KR" altLang="en-US" b="0" dirty="0"/>
              <a:t>물리적 저장 장치에 데이터베이스가 실제로 저장되는 방법의 표현</a:t>
            </a:r>
            <a:endParaRPr lang="en-US" altLang="ko-KR" b="0" dirty="0"/>
          </a:p>
          <a:p>
            <a:pPr lvl="2" indent="-165100"/>
            <a:r>
              <a:rPr lang="ko-KR" altLang="en-US" b="0" dirty="0"/>
              <a:t>내부 스키마</a:t>
            </a:r>
            <a:r>
              <a:rPr lang="en-US" altLang="ko-KR" b="0" dirty="0"/>
              <a:t>(</a:t>
            </a:r>
            <a:r>
              <a:rPr lang="en-US" altLang="ko-KR" b="0" dirty="0" err="1"/>
              <a:t>intenal</a:t>
            </a:r>
            <a:r>
              <a:rPr lang="en-US" altLang="ko-KR" b="0" dirty="0"/>
              <a:t> schema)</a:t>
            </a:r>
            <a:r>
              <a:rPr lang="ko-KR" altLang="en-US" b="0" dirty="0"/>
              <a:t>는 하나</a:t>
            </a:r>
            <a:endParaRPr lang="en-US" altLang="ko-KR" b="0" dirty="0"/>
          </a:p>
          <a:p>
            <a:pPr lvl="2" indent="-165100"/>
            <a:r>
              <a:rPr lang="ko-KR" altLang="en-US" b="0" dirty="0"/>
              <a:t>인덱스</a:t>
            </a:r>
            <a:r>
              <a:rPr lang="en-US" altLang="ko-KR" b="0" dirty="0"/>
              <a:t>, </a:t>
            </a:r>
            <a:r>
              <a:rPr lang="ko-KR" altLang="en-US" b="0" dirty="0"/>
              <a:t>데이터 레코드의 배치 방법</a:t>
            </a:r>
            <a:r>
              <a:rPr lang="en-US" altLang="ko-KR" b="0" dirty="0"/>
              <a:t>, </a:t>
            </a:r>
            <a:r>
              <a:rPr lang="ko-KR" altLang="en-US" b="0" dirty="0"/>
              <a:t>데이터 압축 등에 관한 사항이 포함됨</a:t>
            </a:r>
            <a:endParaRPr lang="en-US" altLang="ko-KR" b="0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1455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5.1 3</a:t>
            </a:r>
            <a:r>
              <a:rPr lang="ko-KR" altLang="en-US" dirty="0"/>
              <a:t>단계 데이터베이스 구조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3332FA-B6E8-4F38-A0D4-5DB6C9CC1E7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외부</a:t>
            </a:r>
            <a:r>
              <a:rPr lang="en-US" altLang="ko-KR" dirty="0"/>
              <a:t>/</a:t>
            </a:r>
            <a:r>
              <a:rPr lang="ko-KR" altLang="en-US" dirty="0"/>
              <a:t>개념 매핑</a:t>
            </a:r>
            <a:endParaRPr lang="en-US" altLang="ko-KR" dirty="0"/>
          </a:p>
          <a:p>
            <a:pPr lvl="2" indent="-165100"/>
            <a:r>
              <a:rPr lang="ko-KR" altLang="en-US" b="0" dirty="0"/>
              <a:t>사용자의 외부 스키마와 개념 스키마 간의 매핑</a:t>
            </a:r>
            <a:r>
              <a:rPr lang="en-US" altLang="ko-KR" b="0" dirty="0"/>
              <a:t>(</a:t>
            </a:r>
            <a:r>
              <a:rPr lang="ko-KR" altLang="en-US" b="0" dirty="0"/>
              <a:t>사상</a:t>
            </a:r>
            <a:r>
              <a:rPr lang="en-US" altLang="ko-KR" b="0" dirty="0"/>
              <a:t>)</a:t>
            </a:r>
          </a:p>
          <a:p>
            <a:pPr lvl="2" indent="-165100"/>
            <a:r>
              <a:rPr lang="ko-KR" altLang="en-US" b="0" dirty="0"/>
              <a:t>외부 스키마의 데이터가 개념 스키마의 어느 부분에 해당되는지 대응시킴</a:t>
            </a:r>
            <a:endParaRPr lang="en-US" altLang="ko-KR" b="0" dirty="0"/>
          </a:p>
          <a:p>
            <a:pPr>
              <a:buNone/>
            </a:pPr>
            <a:endParaRPr lang="en-US" altLang="ko-KR" sz="1000" b="0" dirty="0"/>
          </a:p>
          <a:p>
            <a:r>
              <a:rPr lang="ko-KR" altLang="en-US" dirty="0"/>
              <a:t>개념</a:t>
            </a:r>
            <a:r>
              <a:rPr lang="en-US" altLang="ko-KR" dirty="0"/>
              <a:t>/</a:t>
            </a:r>
            <a:r>
              <a:rPr lang="ko-KR" altLang="en-US" dirty="0"/>
              <a:t>내부 매핑</a:t>
            </a:r>
            <a:endParaRPr lang="en-US" altLang="ko-KR" dirty="0"/>
          </a:p>
          <a:p>
            <a:pPr lvl="2" indent="-165100"/>
            <a:r>
              <a:rPr lang="ko-KR" altLang="en-US" b="0" dirty="0"/>
              <a:t>개념 스키마의 데이터가 내부 스키마의 물리적 장치 어디에 어떤 방법으로 저장되는지 대응시킴</a:t>
            </a:r>
            <a:endParaRPr lang="en-US" altLang="ko-KR" b="0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863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정보</a:t>
            </a:r>
            <a:r>
              <a:rPr lang="en-US" altLang="ko-KR" dirty="0"/>
              <a:t>, </a:t>
            </a:r>
            <a:r>
              <a:rPr lang="ko-KR" altLang="en-US" dirty="0"/>
              <a:t>지식</a:t>
            </a:r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07FE7C-BE07-489D-A94A-C8EE73F1BCE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en-US" altLang="ko-KR" dirty="0"/>
              <a:t>: </a:t>
            </a:r>
            <a:r>
              <a:rPr lang="ko-KR" altLang="en-US" dirty="0"/>
              <a:t>관찰의 결과로 나타난 정량적 혹은 정성적인 실제 값</a:t>
            </a:r>
            <a:endParaRPr lang="en-US" altLang="ko-KR" dirty="0"/>
          </a:p>
          <a:p>
            <a:r>
              <a:rPr lang="ko-KR" altLang="en-US" dirty="0"/>
              <a:t>정보 </a:t>
            </a:r>
            <a:r>
              <a:rPr lang="en-US" altLang="ko-KR" dirty="0"/>
              <a:t>: </a:t>
            </a:r>
            <a:r>
              <a:rPr lang="ko-KR" altLang="en-US" dirty="0"/>
              <a:t>데이터에 의미를 부여한 것</a:t>
            </a:r>
            <a:endParaRPr lang="en-US" altLang="ko-KR" dirty="0"/>
          </a:p>
          <a:p>
            <a:r>
              <a:rPr lang="ko-KR" altLang="en-US" dirty="0"/>
              <a:t>지식 </a:t>
            </a:r>
            <a:r>
              <a:rPr lang="en-US" altLang="ko-KR" dirty="0"/>
              <a:t>: </a:t>
            </a:r>
            <a:r>
              <a:rPr lang="ko-KR" altLang="en-US" dirty="0"/>
              <a:t>사물이나 현상에 대한 이해</a:t>
            </a:r>
          </a:p>
          <a:p>
            <a:endParaRPr lang="en-US" altLang="ko-KR" dirty="0"/>
          </a:p>
        </p:txBody>
      </p: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76C18A2F-2FA9-489D-ACE3-26680A418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735" y="2708920"/>
            <a:ext cx="6358473" cy="325048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75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데이터 독립성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논리적 데이터 독립성</a:t>
            </a:r>
            <a:r>
              <a:rPr lang="en-US" altLang="ko-KR" dirty="0" smtClean="0"/>
              <a:t>(logical data independence)</a:t>
            </a:r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외부 단계</a:t>
            </a:r>
            <a:r>
              <a:rPr lang="en-US" altLang="ko-KR" sz="1200" b="0" dirty="0" smtClean="0"/>
              <a:t>(</a:t>
            </a:r>
            <a:r>
              <a:rPr lang="ko-KR" altLang="en-US" sz="1200" b="0" dirty="0" smtClean="0"/>
              <a:t>외부 스키마</a:t>
            </a:r>
            <a:r>
              <a:rPr lang="en-US" altLang="ko-KR" sz="1200" b="0" dirty="0" smtClean="0"/>
              <a:t>)</a:t>
            </a:r>
            <a:r>
              <a:rPr lang="ko-KR" altLang="en-US" sz="1200" b="0" dirty="0" smtClean="0"/>
              <a:t>와 개념 단계</a:t>
            </a:r>
            <a:r>
              <a:rPr lang="en-US" altLang="ko-KR" sz="1200" b="0" dirty="0" smtClean="0"/>
              <a:t>(</a:t>
            </a:r>
            <a:r>
              <a:rPr lang="ko-KR" altLang="en-US" sz="1200" b="0" dirty="0" smtClean="0"/>
              <a:t>개념 스키마</a:t>
            </a:r>
            <a:r>
              <a:rPr lang="en-US" altLang="ko-KR" sz="1200" b="0" dirty="0" smtClean="0"/>
              <a:t>)</a:t>
            </a:r>
            <a:r>
              <a:rPr lang="ko-KR" altLang="en-US" sz="1200" b="0" dirty="0" smtClean="0"/>
              <a:t> 사이의 독립성</a:t>
            </a:r>
            <a:endParaRPr lang="en-US" altLang="ko-KR" sz="1200" b="0" dirty="0" smtClean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개념 스키마가 변경되어도 외부 스키마에는 영향을 미치지 않도록 지원</a:t>
            </a:r>
            <a:endParaRPr lang="en-US" altLang="ko-KR" sz="1200" b="0" dirty="0" smtClean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논리적 구조가 변경되어도 응용 프로그램에는 영향이 없도록 하는 개념</a:t>
            </a:r>
            <a:r>
              <a:rPr lang="en-US" altLang="ko-KR" sz="1200" b="0" dirty="0" smtClean="0"/>
              <a:t> </a:t>
            </a:r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개념 스키마의 테이블을 생성하거나 변경하여도 외부 스키마가 직접 다루는 테이블이 아니면 영향이 없음</a:t>
            </a:r>
            <a:endParaRPr lang="en-US" altLang="ko-KR" sz="1200" b="0" dirty="0" smtClean="0"/>
          </a:p>
          <a:p>
            <a:pPr>
              <a:buNone/>
            </a:pPr>
            <a:endParaRPr lang="en-US" altLang="ko-KR" sz="600" dirty="0" smtClean="0"/>
          </a:p>
          <a:p>
            <a:r>
              <a:rPr lang="ko-KR" altLang="en-US" dirty="0" smtClean="0"/>
              <a:t>물리적 데이터 독립성</a:t>
            </a:r>
            <a:r>
              <a:rPr lang="en-US" altLang="ko-KR" dirty="0" smtClean="0"/>
              <a:t>(physical data independence)</a:t>
            </a:r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개념 단계</a:t>
            </a:r>
            <a:r>
              <a:rPr lang="en-US" altLang="ko-KR" sz="1200" b="0" dirty="0" smtClean="0"/>
              <a:t>(</a:t>
            </a:r>
            <a:r>
              <a:rPr lang="ko-KR" altLang="en-US" sz="1200" b="0" dirty="0" smtClean="0"/>
              <a:t>개념 스키마</a:t>
            </a:r>
            <a:r>
              <a:rPr lang="en-US" altLang="ko-KR" sz="1200" b="0" dirty="0" smtClean="0"/>
              <a:t>)</a:t>
            </a:r>
            <a:r>
              <a:rPr lang="ko-KR" altLang="en-US" sz="1200" b="0" dirty="0" smtClean="0"/>
              <a:t>와 내부 단계</a:t>
            </a:r>
            <a:r>
              <a:rPr lang="en-US" altLang="ko-KR" sz="1200" b="0" dirty="0" smtClean="0"/>
              <a:t>(</a:t>
            </a:r>
            <a:r>
              <a:rPr lang="ko-KR" altLang="en-US" sz="1200" b="0" dirty="0" smtClean="0"/>
              <a:t>내부 스키마</a:t>
            </a:r>
            <a:r>
              <a:rPr lang="en-US" altLang="ko-KR" sz="1200" b="0" dirty="0" smtClean="0"/>
              <a:t>)</a:t>
            </a:r>
            <a:r>
              <a:rPr lang="ko-KR" altLang="en-US" sz="1200" b="0" dirty="0" smtClean="0"/>
              <a:t> 사이의 독립성</a:t>
            </a:r>
            <a:endParaRPr lang="en-US" altLang="ko-KR" sz="1200" b="0" dirty="0" smtClean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저장장치 구조 변경과 같이 내부 스키마가 변경되어도 개념 스키마에 영향을 미치지 않도록 지원</a:t>
            </a:r>
            <a:endParaRPr lang="en-US" altLang="ko-KR" sz="1200" b="0" dirty="0" smtClean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성능 개선을 위하여 물리적 저장 장치를 재구성할 경우 개념 스키마나 응용 프로그램 같은 외부 스키마에 영향이 없음</a:t>
            </a:r>
            <a:endParaRPr lang="en-US" altLang="ko-KR" sz="1200" b="0" dirty="0" smtClean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물리적 독립성은 논리적 독립성보다 구현하기 쉬</a:t>
            </a:r>
            <a:r>
              <a:rPr lang="ko-KR" altLang="en-US" sz="1200" b="0" dirty="0"/>
              <a:t>움</a:t>
            </a:r>
            <a:endParaRPr lang="ko-KR" altLang="en-US" sz="1200" b="0" dirty="0" smtClean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3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401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일상생활의 데이터베이스</a:t>
            </a:r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07FE7C-BE07-489D-A94A-C8EE73F1BCE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데이터베이스 </a:t>
            </a:r>
            <a:r>
              <a:rPr lang="en-US" altLang="ko-KR" dirty="0"/>
              <a:t>: </a:t>
            </a:r>
            <a:r>
              <a:rPr lang="ko-KR" altLang="en-US" dirty="0"/>
              <a:t>조직에 필요한 정보를 얻기 위해 논리적으로 연관된 데이터를 모아 구조적으로 통합해 놓은 것</a:t>
            </a:r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7DCC67-649D-499E-A356-DE1117797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37" y="2276872"/>
            <a:ext cx="6595269" cy="360873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8925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일상생활의 데이터베이스</a:t>
            </a:r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1B8D49-7DA8-4664-A15E-F6ECB698323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algn="just"/>
            <a:r>
              <a:rPr lang="ko-KR" altLang="en-US" dirty="0"/>
              <a:t>데이터베이스 시스템은 데이터의 검색과 변경 작업을 주로 수행함</a:t>
            </a:r>
            <a:endParaRPr lang="en-US" altLang="ko-KR" dirty="0"/>
          </a:p>
          <a:p>
            <a:pPr algn="just"/>
            <a:r>
              <a:rPr lang="ko-KR" altLang="en-US" dirty="0"/>
              <a:t>변경이란 시간에 따라 변하는 데이터 값을 데이터베이스에 반영하기 위해 수행하는 삽입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 등의 작업을 말함</a:t>
            </a:r>
          </a:p>
          <a:p>
            <a:endParaRPr lang="ko-KR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DEAA50DC-AF0D-4B9F-9E3D-717118830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581" y="2420887"/>
            <a:ext cx="7205851" cy="38757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60AA47-BCC0-4D20-89BD-E9AF01F962B7}"/>
              </a:ext>
            </a:extLst>
          </p:cNvPr>
          <p:cNvSpPr txBox="1"/>
          <p:nvPr/>
        </p:nvSpPr>
        <p:spPr>
          <a:xfrm>
            <a:off x="544654" y="5414934"/>
            <a:ext cx="540060" cy="4320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endParaRPr lang="ko-KR" altLang="en-US" sz="11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0B3FE66-2C0B-4B0B-8A4C-EEEF36C512EC}"/>
              </a:ext>
            </a:extLst>
          </p:cNvPr>
          <p:cNvGrpSpPr/>
          <p:nvPr/>
        </p:nvGrpSpPr>
        <p:grpSpPr>
          <a:xfrm>
            <a:off x="108650" y="2852356"/>
            <a:ext cx="1145931" cy="2799996"/>
            <a:chOff x="171962" y="2994370"/>
            <a:chExt cx="1145931" cy="2799996"/>
          </a:xfrm>
        </p:grpSpPr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6C7642CE-0285-465E-8763-F0172CD9E57D}"/>
                </a:ext>
              </a:extLst>
            </p:cNvPr>
            <p:cNvCxnSpPr/>
            <p:nvPr/>
          </p:nvCxnSpPr>
          <p:spPr>
            <a:xfrm>
              <a:off x="776584" y="3429000"/>
              <a:ext cx="0" cy="1913926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headEnd type="triangle" w="lg" len="med"/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8EB22F6-1683-4F83-ADD3-EE792CDBD63B}"/>
                </a:ext>
              </a:extLst>
            </p:cNvPr>
            <p:cNvSpPr txBox="1"/>
            <p:nvPr/>
          </p:nvSpPr>
          <p:spPr>
            <a:xfrm>
              <a:off x="171962" y="2994370"/>
              <a:ext cx="1082619" cy="475253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pPr algn="ctr"/>
              <a:r>
                <a:rPr lang="ko-KR" altLang="en-US" sz="1050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구축이</a:t>
              </a:r>
              <a:r>
                <a:rPr lang="en-US" altLang="ko-KR" sz="1050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ko-KR" altLang="en-US" sz="1050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쉬움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0F1F5B-DF82-4571-A37E-2D88982DC596}"/>
                </a:ext>
              </a:extLst>
            </p:cNvPr>
            <p:cNvSpPr txBox="1"/>
            <p:nvPr/>
          </p:nvSpPr>
          <p:spPr>
            <a:xfrm>
              <a:off x="235274" y="5319113"/>
              <a:ext cx="1082619" cy="475253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pPr algn="ctr"/>
              <a:r>
                <a:rPr lang="ko-KR" altLang="en-US" sz="1050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구축이</a:t>
              </a:r>
              <a:r>
                <a:rPr lang="en-US" altLang="ko-KR" sz="1050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ko-KR" altLang="en-US" sz="1050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어려움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5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일상생활의 데이터베이스</a:t>
            </a:r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1B8D49-7DA8-4664-A15E-F6ECB698323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"/>
            </a:pPr>
            <a:r>
              <a:rPr lang="ko-KR" altLang="en-US" dirty="0"/>
              <a:t>통합된 데이터</a:t>
            </a:r>
            <a:r>
              <a:rPr lang="en-US" altLang="ko-KR" dirty="0"/>
              <a:t>(integrated data)</a:t>
            </a:r>
            <a:br>
              <a:rPr lang="en-US" altLang="ko-KR" dirty="0"/>
            </a:br>
            <a:r>
              <a:rPr lang="ko-KR" altLang="en-US" sz="1400" b="0" dirty="0"/>
              <a:t>데이터를 통합하는 개념으로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각자 사용하던 데이터의 중복을 최소화하여 중복으로 인한 데이터 불일치 현상을 제거</a:t>
            </a:r>
            <a:endParaRPr lang="en-US" altLang="ko-KR" b="0" dirty="0"/>
          </a:p>
          <a:p>
            <a:pPr>
              <a:buNone/>
            </a:pPr>
            <a:endParaRPr lang="en-US" altLang="ko-KR" sz="1400" b="0" dirty="0"/>
          </a:p>
          <a:p>
            <a:pPr>
              <a:buFont typeface="Wingdings" pitchFamily="2" charset="2"/>
              <a:buChar char=""/>
            </a:pPr>
            <a:r>
              <a:rPr lang="ko-KR" altLang="en-US" dirty="0"/>
              <a:t>저장된 데이터</a:t>
            </a:r>
            <a:r>
              <a:rPr lang="en-US" altLang="ko-KR" dirty="0"/>
              <a:t>(stored data)</a:t>
            </a:r>
            <a:br>
              <a:rPr lang="en-US" altLang="ko-KR" dirty="0"/>
            </a:br>
            <a:r>
              <a:rPr lang="ko-KR" altLang="en-US" sz="1400" b="0" dirty="0"/>
              <a:t>문서로 보관된 데이터가 아니라 디스크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테이프 같은 컴퓨터 저장장치에 저장된 데이터를 의미</a:t>
            </a:r>
            <a:endParaRPr lang="en-US" altLang="ko-KR" b="0" dirty="0"/>
          </a:p>
          <a:p>
            <a:pPr>
              <a:buNone/>
            </a:pPr>
            <a:endParaRPr lang="en-US" altLang="ko-KR" sz="1400" b="0" dirty="0"/>
          </a:p>
          <a:p>
            <a:pPr>
              <a:buFont typeface="Wingdings" pitchFamily="2" charset="2"/>
              <a:buChar char=""/>
            </a:pPr>
            <a:r>
              <a:rPr lang="ko-KR" altLang="en-US" dirty="0"/>
              <a:t>운영 데이터</a:t>
            </a:r>
            <a:r>
              <a:rPr lang="en-US" altLang="ko-KR" dirty="0"/>
              <a:t>(operational data)</a:t>
            </a:r>
            <a:br>
              <a:rPr lang="en-US" altLang="ko-KR" dirty="0"/>
            </a:br>
            <a:r>
              <a:rPr lang="ko-KR" altLang="en-US" sz="1400" b="0" dirty="0"/>
              <a:t>조직의 목적을 위해 사용되는 데이터를 의미한다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 업무를 위한 검색을 할 목적으로 저장된 </a:t>
            </a:r>
            <a:r>
              <a:rPr lang="en-US" altLang="ko-KR" sz="1400" b="0" dirty="0"/>
              <a:t/>
            </a:r>
            <a:br>
              <a:rPr lang="en-US" altLang="ko-KR" sz="1400" b="0" dirty="0"/>
            </a:br>
            <a:r>
              <a:rPr lang="ko-KR" altLang="en-US" sz="1400" b="0" dirty="0"/>
              <a:t>데이터</a:t>
            </a:r>
            <a:endParaRPr lang="en-US" altLang="ko-KR" b="0" dirty="0"/>
          </a:p>
          <a:p>
            <a:pPr>
              <a:buNone/>
            </a:pPr>
            <a:endParaRPr lang="en-US" altLang="ko-KR" sz="1400" b="0" dirty="0"/>
          </a:p>
          <a:p>
            <a:pPr>
              <a:buFont typeface="Wingdings" pitchFamily="2" charset="2"/>
              <a:buChar char=""/>
            </a:pPr>
            <a:r>
              <a:rPr lang="ko-KR" altLang="en-US" dirty="0"/>
              <a:t>공용 데이터</a:t>
            </a:r>
            <a:r>
              <a:rPr lang="en-US" altLang="ko-KR" dirty="0"/>
              <a:t>(shared data)</a:t>
            </a:r>
            <a:br>
              <a:rPr lang="en-US" altLang="ko-KR" dirty="0"/>
            </a:br>
            <a:r>
              <a:rPr lang="ko-KR" altLang="en-US" sz="1400" b="0" dirty="0"/>
              <a:t>한 사람 또는 한 업무를 위해 사용되는 데이터가 아니라 공동으로 사용되는 데이터를 의미</a:t>
            </a:r>
            <a:endParaRPr lang="en-US" altLang="ko-KR" b="0" dirty="0"/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0AA47-BCC0-4D20-89BD-E9AF01F962B7}"/>
              </a:ext>
            </a:extLst>
          </p:cNvPr>
          <p:cNvSpPr txBox="1"/>
          <p:nvPr/>
        </p:nvSpPr>
        <p:spPr>
          <a:xfrm>
            <a:off x="544654" y="5414934"/>
            <a:ext cx="540060" cy="4320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endParaRPr lang="ko-KR" altLang="en-US" sz="11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523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데이터베이스의 개념 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0AA47-BCC0-4D20-89BD-E9AF01F962B7}"/>
              </a:ext>
            </a:extLst>
          </p:cNvPr>
          <p:cNvSpPr txBox="1"/>
          <p:nvPr/>
        </p:nvSpPr>
        <p:spPr>
          <a:xfrm>
            <a:off x="544654" y="5414934"/>
            <a:ext cx="540060" cy="4320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endParaRPr lang="ko-KR" altLang="en-US" sz="11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788A916-F75F-4E74-B1A7-05C70BEE4B7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데이터베이스는 운영 데이터를 통합하여 저장하며 공용으로 사용</a:t>
            </a:r>
          </a:p>
        </p:txBody>
      </p:sp>
      <p:pic>
        <p:nvPicPr>
          <p:cNvPr id="9" name="그림 8" descr="세면도구, 로션이(가) 표시된 사진&#10;&#10;자동 생성된 설명">
            <a:extLst>
              <a:ext uri="{FF2B5EF4-FFF2-40B4-BE49-F238E27FC236}">
                <a16:creationId xmlns:a16="http://schemas.microsoft.com/office/drawing/2014/main" id="{C870A8D3-F031-4219-88B9-D9917E3B9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684" y="1628801"/>
            <a:ext cx="4644516" cy="3856304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4183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데이터베이스의 특징 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0AA47-BCC0-4D20-89BD-E9AF01F962B7}"/>
              </a:ext>
            </a:extLst>
          </p:cNvPr>
          <p:cNvSpPr txBox="1"/>
          <p:nvPr/>
        </p:nvSpPr>
        <p:spPr>
          <a:xfrm>
            <a:off x="544654" y="5414934"/>
            <a:ext cx="540060" cy="4320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endParaRPr lang="ko-KR" altLang="en-US" sz="11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788A916-F75F-4E74-B1A7-05C70BEE4B7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"/>
            </a:pPr>
            <a:r>
              <a:rPr lang="ko-KR" altLang="en-US" dirty="0"/>
              <a:t>실시간 접근성</a:t>
            </a:r>
            <a:r>
              <a:rPr lang="en-US" altLang="ko-KR" dirty="0"/>
              <a:t>(real time accessibility)</a:t>
            </a:r>
          </a:p>
          <a:p>
            <a:pPr algn="just">
              <a:buNone/>
            </a:pPr>
            <a:r>
              <a:rPr lang="en-US" altLang="ko-KR" dirty="0"/>
              <a:t>  </a:t>
            </a:r>
            <a:r>
              <a:rPr lang="en-US" altLang="ko-KR" sz="1400" dirty="0"/>
              <a:t>   </a:t>
            </a:r>
            <a:r>
              <a:rPr lang="ko-KR" altLang="en-US" sz="1400" b="0" dirty="0"/>
              <a:t>데이터베이스는 실시간으로 서비스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사용자가 데이터를 요청하면 몇 시간이나 몇 일 뒤에 결과를 전송하는 것이 아니라 수 초 내에 결과를 서비스</a:t>
            </a:r>
            <a:endParaRPr lang="en-US" altLang="ko-KR" b="0" dirty="0"/>
          </a:p>
          <a:p>
            <a:pPr>
              <a:buNone/>
            </a:pPr>
            <a:endParaRPr lang="en-US" altLang="ko-KR" sz="1100" dirty="0"/>
          </a:p>
          <a:p>
            <a:pPr>
              <a:buFont typeface="Wingdings" pitchFamily="2" charset="2"/>
              <a:buChar char=""/>
            </a:pPr>
            <a:r>
              <a:rPr lang="ko-KR" altLang="en-US" dirty="0"/>
              <a:t>계속적인 변화</a:t>
            </a:r>
            <a:r>
              <a:rPr lang="en-US" altLang="ko-KR" dirty="0"/>
              <a:t>(continuous change)</a:t>
            </a:r>
          </a:p>
          <a:p>
            <a:pPr algn="just">
              <a:buNone/>
            </a:pPr>
            <a:r>
              <a:rPr lang="en-US" altLang="ko-KR" dirty="0"/>
              <a:t>     </a:t>
            </a:r>
            <a:r>
              <a:rPr lang="ko-KR" altLang="en-US" sz="1400" b="0" dirty="0"/>
              <a:t>데이터베이스에 저장된 내용은 어느 한 순간의 상태를 나타내지만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데이터 값은 시간에 따라 항상 바뀜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데이터베이스는 삽입</a:t>
            </a:r>
            <a:r>
              <a:rPr lang="en-US" altLang="ko-KR" sz="1400" b="0" dirty="0"/>
              <a:t>(insert), </a:t>
            </a:r>
            <a:r>
              <a:rPr lang="ko-KR" altLang="en-US" sz="1400" b="0" dirty="0"/>
              <a:t>삭제</a:t>
            </a:r>
            <a:r>
              <a:rPr lang="en-US" altLang="ko-KR" sz="1400" b="0" dirty="0"/>
              <a:t>(delete), </a:t>
            </a:r>
            <a:r>
              <a:rPr lang="ko-KR" altLang="en-US" sz="1400" b="0" dirty="0"/>
              <a:t>수정</a:t>
            </a:r>
            <a:r>
              <a:rPr lang="en-US" altLang="ko-KR" sz="1400" b="0" dirty="0"/>
              <a:t>(update) </a:t>
            </a:r>
            <a:r>
              <a:rPr lang="ko-KR" altLang="en-US" sz="1400" b="0" dirty="0"/>
              <a:t>등의 작업을 통하여 바뀐 데이터 값을 저장</a:t>
            </a:r>
            <a:endParaRPr lang="en-US" altLang="ko-KR" b="0" dirty="0"/>
          </a:p>
          <a:p>
            <a:pPr>
              <a:buNone/>
            </a:pPr>
            <a:endParaRPr lang="en-US" altLang="ko-KR" sz="1100" dirty="0"/>
          </a:p>
          <a:p>
            <a:pPr>
              <a:buFont typeface="Wingdings" pitchFamily="2" charset="2"/>
              <a:buChar char=""/>
            </a:pPr>
            <a:r>
              <a:rPr lang="ko-KR" altLang="en-US" dirty="0"/>
              <a:t>동시 공유</a:t>
            </a:r>
            <a:r>
              <a:rPr lang="en-US" altLang="ko-KR" dirty="0"/>
              <a:t>(concurrent sharing)</a:t>
            </a:r>
          </a:p>
          <a:p>
            <a:pPr algn="just">
              <a:buNone/>
            </a:pPr>
            <a:r>
              <a:rPr lang="en-US" altLang="ko-KR" dirty="0"/>
              <a:t> </a:t>
            </a:r>
            <a:r>
              <a:rPr lang="en-US" altLang="ko-KR" sz="1400" dirty="0"/>
              <a:t>    </a:t>
            </a:r>
            <a:r>
              <a:rPr lang="ko-KR" altLang="en-US" sz="1400" b="0" dirty="0"/>
              <a:t>데이터베이스는 서로 다른 업무 또는 여러 사용자에게 동시에 공유동시</a:t>
            </a:r>
            <a:r>
              <a:rPr lang="en-US" altLang="ko-KR" sz="1400" b="0" dirty="0"/>
              <a:t>(concurrent)</a:t>
            </a:r>
            <a:r>
              <a:rPr lang="ko-KR" altLang="en-US" sz="1400" b="0" dirty="0"/>
              <a:t>는 </a:t>
            </a:r>
            <a:r>
              <a:rPr lang="ko-KR" altLang="en-US" sz="1400" b="0" dirty="0" err="1"/>
              <a:t>병행이라고도</a:t>
            </a:r>
            <a:r>
              <a:rPr lang="ko-KR" altLang="en-US" sz="1400" b="0" dirty="0"/>
              <a:t> 하며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데이터베이스에 접근하는 프로그램이 여러 개 있다는 의미</a:t>
            </a:r>
            <a:endParaRPr lang="en-US" altLang="ko-KR" b="0" dirty="0"/>
          </a:p>
          <a:p>
            <a:pPr>
              <a:buNone/>
            </a:pPr>
            <a:endParaRPr lang="en-US" altLang="ko-KR" sz="1100" dirty="0"/>
          </a:p>
          <a:p>
            <a:pPr>
              <a:buFont typeface="Wingdings" pitchFamily="2" charset="2"/>
              <a:buChar char=""/>
            </a:pPr>
            <a:r>
              <a:rPr lang="ko-KR" altLang="en-US" dirty="0"/>
              <a:t>내용에 따른 참조</a:t>
            </a:r>
            <a:r>
              <a:rPr lang="en-US" altLang="ko-KR" dirty="0"/>
              <a:t>(reference by content)</a:t>
            </a:r>
          </a:p>
          <a:p>
            <a:pPr>
              <a:buNone/>
            </a:pPr>
            <a:r>
              <a:rPr lang="en-US" altLang="ko-KR" dirty="0"/>
              <a:t>   </a:t>
            </a:r>
            <a:r>
              <a:rPr lang="en-US" altLang="ko-KR" sz="1400" dirty="0"/>
              <a:t>  </a:t>
            </a:r>
            <a:r>
              <a:rPr lang="ko-KR" altLang="en-US" sz="1400" b="0" dirty="0"/>
              <a:t>데이터베이스에 저장된 데이터는 데이터의 물리적인 위치가 아니라 데이터 값에 따라 참조</a:t>
            </a:r>
            <a:endParaRPr lang="en-US" altLang="ko-KR" b="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671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데이터베이스 시스템의 구성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0AA47-BCC0-4D20-89BD-E9AF01F962B7}"/>
              </a:ext>
            </a:extLst>
          </p:cNvPr>
          <p:cNvSpPr txBox="1"/>
          <p:nvPr/>
        </p:nvSpPr>
        <p:spPr>
          <a:xfrm>
            <a:off x="544654" y="5414934"/>
            <a:ext cx="540060" cy="4320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endParaRPr lang="ko-KR" altLang="en-US" sz="11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995375B-B3C0-4A62-93B1-4989C6B2F617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06" y="1700808"/>
            <a:ext cx="7654474" cy="4262150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2808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정보 시스템의 발전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0AA47-BCC0-4D20-89BD-E9AF01F962B7}"/>
              </a:ext>
            </a:extLst>
          </p:cNvPr>
          <p:cNvSpPr txBox="1"/>
          <p:nvPr/>
        </p:nvSpPr>
        <p:spPr>
          <a:xfrm>
            <a:off x="544654" y="5414934"/>
            <a:ext cx="540060" cy="4320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endParaRPr lang="ko-KR" altLang="en-US" sz="11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EC4C69-0799-4AC5-9C7D-50280918F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Wingdings" pitchFamily="2" charset="2"/>
              <a:buChar char=""/>
            </a:pPr>
            <a:r>
              <a:rPr lang="ko-KR" altLang="en-US" dirty="0"/>
              <a:t>파일 시스템</a:t>
            </a:r>
            <a:endParaRPr lang="en-US" altLang="ko-KR" dirty="0"/>
          </a:p>
          <a:p>
            <a:pPr indent="-160338">
              <a:buFont typeface="Arial" panose="020B0604020202020204" pitchFamily="34" charset="0"/>
              <a:buChar char="•"/>
            </a:pPr>
            <a:r>
              <a:rPr lang="ko-KR" altLang="en-US" sz="1200" b="0" dirty="0"/>
              <a:t>데이터를 파일 단위로 파일 서버에 저장</a:t>
            </a:r>
            <a:endParaRPr lang="en-US" altLang="ko-KR" sz="1200" b="0" dirty="0"/>
          </a:p>
          <a:p>
            <a:pPr indent="-160338">
              <a:buFont typeface="Arial" panose="020B0604020202020204" pitchFamily="34" charset="0"/>
              <a:buChar char="•"/>
            </a:pPr>
            <a:r>
              <a:rPr lang="ko-KR" altLang="en-US" sz="1200" b="0" dirty="0"/>
              <a:t>각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컴퓨터는 </a:t>
            </a:r>
            <a:r>
              <a:rPr lang="en-US" altLang="ko-KR" sz="1200" b="0" dirty="0"/>
              <a:t>LAN</a:t>
            </a:r>
            <a:r>
              <a:rPr lang="ko-KR" altLang="en-US" sz="1200" b="0" dirty="0"/>
              <a:t>을 통하여 파일 서버에 연결되어 있고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파일 서버에 저장된 데이터를 사용하기 위해 각 컴퓨터의 응용 프로그램에서 열기</a:t>
            </a:r>
            <a:r>
              <a:rPr lang="en-US" altLang="ko-KR" sz="1200" b="0" dirty="0"/>
              <a:t>/</a:t>
            </a:r>
            <a:r>
              <a:rPr lang="ko-KR" altLang="en-US" sz="1200" b="0" dirty="0"/>
              <a:t>닫기</a:t>
            </a:r>
            <a:r>
              <a:rPr lang="en-US" altLang="ko-KR" sz="1200" b="0" dirty="0"/>
              <a:t>(open/close)</a:t>
            </a:r>
            <a:r>
              <a:rPr lang="ko-KR" altLang="en-US" sz="1200" b="0" dirty="0"/>
              <a:t>를 요청</a:t>
            </a:r>
            <a:endParaRPr lang="en-US" altLang="ko-KR" sz="1200" b="0" dirty="0"/>
          </a:p>
          <a:p>
            <a:pPr indent="-160338">
              <a:buFont typeface="Arial" panose="020B0604020202020204" pitchFamily="34" charset="0"/>
              <a:buChar char="•"/>
            </a:pPr>
            <a:r>
              <a:rPr lang="ko-KR" altLang="en-US" sz="1200" b="0" dirty="0"/>
              <a:t>각 응용 프로그램이 독립적으로 파일을 다루기 때문에 데이터가 중복 저장될 가능성이 있음</a:t>
            </a:r>
            <a:endParaRPr lang="en-US" altLang="ko-KR" sz="1200" b="0" dirty="0"/>
          </a:p>
          <a:p>
            <a:pPr indent="-160338">
              <a:buFont typeface="Arial" panose="020B0604020202020204" pitchFamily="34" charset="0"/>
              <a:buChar char="•"/>
            </a:pPr>
            <a:r>
              <a:rPr lang="ko-KR" altLang="en-US" sz="1200" b="0" dirty="0"/>
              <a:t>동시에 파일을 다루기 때문에 데이터의 일관성이 훼손될 수 있음</a:t>
            </a:r>
            <a:endParaRPr lang="en-US" altLang="ko-KR" sz="1200" b="0" dirty="0"/>
          </a:p>
          <a:p>
            <a:endParaRPr lang="ko-KR" altLang="en-US" dirty="0"/>
          </a:p>
        </p:txBody>
      </p:sp>
      <p:pic>
        <p:nvPicPr>
          <p:cNvPr id="6" name="그림 5" descr="컴퓨터이(가) 표시된 사진&#10;&#10;자동 생성된 설명">
            <a:extLst>
              <a:ext uri="{FF2B5EF4-FFF2-40B4-BE49-F238E27FC236}">
                <a16:creationId xmlns:a16="http://schemas.microsoft.com/office/drawing/2014/main" id="{B40E17E9-3FB1-4669-9A89-024CC222F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62" y="3140968"/>
            <a:ext cx="3203110" cy="29737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7DC5CF-83FC-4DB0-BB14-B3B73F71F723}"/>
              </a:ext>
            </a:extLst>
          </p:cNvPr>
          <p:cNvSpPr txBox="1"/>
          <p:nvPr/>
        </p:nvSpPr>
        <p:spPr>
          <a:xfrm>
            <a:off x="1403648" y="6317802"/>
            <a:ext cx="1584176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그림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 파일 시스템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1575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</TotalTime>
  <Words>928</Words>
  <Application>Microsoft Office PowerPoint</Application>
  <PresentationFormat>화면 슬라이드 쇼(4:3)</PresentationFormat>
  <Paragraphs>150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아리따M</vt:lpstr>
      <vt:lpstr>Arial</vt:lpstr>
      <vt:lpstr>Wingdings</vt:lpstr>
      <vt:lpstr>Office 테마</vt:lpstr>
      <vt:lpstr>01. 데이터베이스와 데이터베이스 시스템</vt:lpstr>
      <vt:lpstr>1. 데이터, 정보, 지식</vt:lpstr>
      <vt:lpstr>2. 일상생활의 데이터베이스</vt:lpstr>
      <vt:lpstr>2. 일상생활의 데이터베이스</vt:lpstr>
      <vt:lpstr>2. 일상생활의 데이터베이스</vt:lpstr>
      <vt:lpstr>3. 데이터베이스의 개념 </vt:lpstr>
      <vt:lpstr>3. 데이터베이스의 특징 </vt:lpstr>
      <vt:lpstr>4. 데이터베이스 시스템의 구성</vt:lpstr>
      <vt:lpstr>2. 정보 시스템의 발전</vt:lpstr>
      <vt:lpstr>2. 정보 시스템의 발전</vt:lpstr>
      <vt:lpstr>2. 정보 시스템의 발전</vt:lpstr>
      <vt:lpstr>2. 정보 시스템의 발전</vt:lpstr>
      <vt:lpstr>2. 정보 시스템의 발전</vt:lpstr>
      <vt:lpstr>3. 파일 시스템과 DBMS의 비교</vt:lpstr>
      <vt:lpstr>3. 파일 시스템과 DBMS의 비교</vt:lpstr>
      <vt:lpstr>04. 데이터베이스 시스템의 구성</vt:lpstr>
      <vt:lpstr>04. 데이터베이스 시스템의 구성</vt:lpstr>
      <vt:lpstr>5.1 3단계 데이터베이스 구조</vt:lpstr>
      <vt:lpstr>5.1 3단계 데이터베이스 구조</vt:lpstr>
      <vt:lpstr>5.2 데이터 독립성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ㅇㅅㅇ</dc:creator>
  <cp:lastModifiedBy>Park Min ha</cp:lastModifiedBy>
  <cp:revision>56</cp:revision>
  <dcterms:created xsi:type="dcterms:W3CDTF">2020-06-18T03:20:34Z</dcterms:created>
  <dcterms:modified xsi:type="dcterms:W3CDTF">2023-03-05T06:32:52Z</dcterms:modified>
</cp:coreProperties>
</file>