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265" r:id="rId3"/>
    <p:sldId id="256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" initials="P" lastIdx="1" clrIdx="0">
    <p:extLst>
      <p:ext uri="{19B8F6BF-5375-455C-9EA6-DF929625EA0E}">
        <p15:presenceInfo xmlns:p15="http://schemas.microsoft.com/office/powerpoint/2012/main" userId="de77a15bc0b0c2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7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6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2534" y="476250"/>
            <a:ext cx="143933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201910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3119669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119670" y="869479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096000" y="869479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9094922" y="869479"/>
            <a:ext cx="3119669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719403" y="1085503"/>
            <a:ext cx="10753195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5601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5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2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9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0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5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2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FDBE-94F1-4D80-8C9F-601627D394B8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7777-72B0-46EC-80FE-17BBBDFCE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 모델링의 개념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92446" y="1242447"/>
            <a:ext cx="3836002" cy="44473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14048" y="1489035"/>
            <a:ext cx="3240360" cy="172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원통 5"/>
          <p:cNvSpPr/>
          <p:nvPr/>
        </p:nvSpPr>
        <p:spPr>
          <a:xfrm>
            <a:off x="2304897" y="3861048"/>
            <a:ext cx="2160240" cy="18024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816233" y="2240868"/>
            <a:ext cx="1348574" cy="2520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56423" y="2492897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①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정보 모델링</a:t>
            </a: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816231" y="4516045"/>
            <a:ext cx="1351776" cy="2497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85294" y="4768075"/>
            <a:ext cx="159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③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DB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로 구현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57153" y="1933766"/>
            <a:ext cx="93784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개체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판단 11"/>
          <p:cNvSpPr/>
          <p:nvPr/>
        </p:nvSpPr>
        <p:spPr>
          <a:xfrm>
            <a:off x="8371061" y="1861758"/>
            <a:ext cx="1250351" cy="504056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관계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527313" y="2797862"/>
            <a:ext cx="937845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개체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11" idx="3"/>
            <a:endCxn id="12" idx="1"/>
          </p:cNvCxnSpPr>
          <p:nvPr/>
        </p:nvCxnSpPr>
        <p:spPr>
          <a:xfrm>
            <a:off x="7794998" y="2113786"/>
            <a:ext cx="57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96235" y="2362406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47660" y="1535587"/>
            <a:ext cx="2154757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개념적  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(ER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다이어그램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16433" y="3735665"/>
            <a:ext cx="3240360" cy="17239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60449" y="4188863"/>
            <a:ext cx="2860962" cy="340519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테이블</a:t>
            </a:r>
            <a:r>
              <a:rPr lang="en-US" altLang="ko-KR" sz="1400" dirty="0">
                <a:latin typeface="+mn-ea"/>
              </a:rPr>
              <a:t>1 (</a:t>
            </a:r>
            <a:r>
              <a:rPr lang="ko-KR" altLang="en-US" sz="1400" u="sng" dirty="0">
                <a:latin typeface="+mn-ea"/>
              </a:rPr>
              <a:t>속성</a:t>
            </a:r>
            <a:r>
              <a:rPr lang="en-US" altLang="ko-KR" sz="1400" u="sng" dirty="0">
                <a:latin typeface="+mn-ea"/>
              </a:rPr>
              <a:t>1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2,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3)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66298" y="4567953"/>
            <a:ext cx="2860962" cy="340519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테이블</a:t>
            </a:r>
            <a:r>
              <a:rPr lang="en-US" altLang="ko-KR" sz="1400" dirty="0">
                <a:latin typeface="+mn-ea"/>
              </a:rPr>
              <a:t>2 (</a:t>
            </a:r>
            <a:r>
              <a:rPr lang="ko-KR" altLang="en-US" sz="1400" u="sng" dirty="0">
                <a:latin typeface="+mn-ea"/>
              </a:rPr>
              <a:t>속성</a:t>
            </a:r>
            <a:r>
              <a:rPr lang="en-US" altLang="ko-KR" sz="1400" u="sng" dirty="0">
                <a:latin typeface="+mn-ea"/>
              </a:rPr>
              <a:t>1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2,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3)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54130" y="3764658"/>
            <a:ext cx="2287806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논리적 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관계 데이터 모델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8078377" y="3291683"/>
            <a:ext cx="223587" cy="3600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214633" y="3017092"/>
            <a:ext cx="114165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일치해야 함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754074" y="3920425"/>
            <a:ext cx="126188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HY엽서L" pitchFamily="18" charset="-127"/>
                <a:ea typeface="HY엽서L" pitchFamily="18" charset="-127"/>
              </a:rPr>
              <a:t>데이터베이스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544225" y="4482612"/>
          <a:ext cx="170133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구름 24"/>
          <p:cNvSpPr/>
          <p:nvPr/>
        </p:nvSpPr>
        <p:spPr>
          <a:xfrm>
            <a:off x="2103123" y="1254778"/>
            <a:ext cx="2563788" cy="136487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현실 세계</a:t>
            </a:r>
          </a:p>
          <a:p>
            <a:pPr algn="ctr"/>
            <a:endParaRPr lang="en-US" altLang="ko-KR" sz="500" dirty="0">
              <a:latin typeface="+mn-ea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개념</a:t>
            </a:r>
            <a:r>
              <a:rPr lang="en-US" altLang="ko-KR" sz="1200" dirty="0">
                <a:latin typeface="+mn-ea"/>
              </a:rPr>
              <a:t>1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개념</a:t>
            </a:r>
            <a:r>
              <a:rPr lang="en-US" altLang="ko-KR" sz="1200" dirty="0">
                <a:latin typeface="+mn-ea"/>
              </a:rPr>
              <a:t>2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개념</a:t>
            </a:r>
            <a:r>
              <a:rPr lang="en-US" altLang="ko-KR" sz="1200" dirty="0">
                <a:latin typeface="+mn-ea"/>
              </a:rPr>
              <a:t>3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5400000">
            <a:off x="2855991" y="3260014"/>
            <a:ext cx="1058054" cy="1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31909" y="3284985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② 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HY엽서L" pitchFamily="18" charset="-127"/>
                <a:ea typeface="HY엽서L" pitchFamily="18" charset="-127"/>
              </a:rPr>
              <a:t>데이터 모델링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07568" y="594928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6-2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데이터 모델링의 개념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7047" y="507550"/>
            <a:ext cx="98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endParaRPr lang="ko-KR" altLang="en-US" b="1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BD80AE42-0971-41F0-A900-EC532D8933B8}"/>
              </a:ext>
            </a:extLst>
          </p:cNvPr>
          <p:cNvSpPr/>
          <p:nvPr/>
        </p:nvSpPr>
        <p:spPr>
          <a:xfrm>
            <a:off x="4856275" y="2956065"/>
            <a:ext cx="1487552" cy="752215"/>
          </a:xfrm>
          <a:prstGeom prst="diamond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SAL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C3AE1E-9C8F-44D5-9B4C-654DB92764A8}"/>
              </a:ext>
            </a:extLst>
          </p:cNvPr>
          <p:cNvCxnSpPr/>
          <p:nvPr/>
        </p:nvCxnSpPr>
        <p:spPr>
          <a:xfrm>
            <a:off x="3974935" y="3332172"/>
            <a:ext cx="881340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99EC98-7C43-4C78-AFC1-285275207700}"/>
              </a:ext>
            </a:extLst>
          </p:cNvPr>
          <p:cNvCxnSpPr/>
          <p:nvPr/>
        </p:nvCxnSpPr>
        <p:spPr>
          <a:xfrm flipV="1">
            <a:off x="6343827" y="3332172"/>
            <a:ext cx="754967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2BE594-6423-4460-9E1B-AAC5E53B253F}"/>
              </a:ext>
            </a:extLst>
          </p:cNvPr>
          <p:cNvSpPr/>
          <p:nvPr/>
        </p:nvSpPr>
        <p:spPr>
          <a:xfrm>
            <a:off x="7098794" y="3018749"/>
            <a:ext cx="1140456" cy="62684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DEPT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3538EE-D2BF-4F47-9ADA-47A448483131}"/>
              </a:ext>
            </a:extLst>
          </p:cNvPr>
          <p:cNvSpPr/>
          <p:nvPr/>
        </p:nvSpPr>
        <p:spPr>
          <a:xfrm>
            <a:off x="2834479" y="3018749"/>
            <a:ext cx="1140456" cy="626846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EMP	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B44E6A-BABA-4B5A-9880-02B3BE496A5F}"/>
              </a:ext>
            </a:extLst>
          </p:cNvPr>
          <p:cNvCxnSpPr/>
          <p:nvPr/>
        </p:nvCxnSpPr>
        <p:spPr>
          <a:xfrm flipH="1">
            <a:off x="2522710" y="3645595"/>
            <a:ext cx="881997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CEE46EC-3132-4B38-974B-09BA2127D49D}"/>
              </a:ext>
            </a:extLst>
          </p:cNvPr>
          <p:cNvCxnSpPr>
            <a:cxnSpLocks/>
          </p:cNvCxnSpPr>
          <p:nvPr/>
        </p:nvCxnSpPr>
        <p:spPr>
          <a:xfrm flipH="1">
            <a:off x="3222431" y="3645595"/>
            <a:ext cx="182277" cy="11732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E5F3E3-EB1B-4105-A1CE-5E5A12C6FECF}"/>
              </a:ext>
            </a:extLst>
          </p:cNvPr>
          <p:cNvCxnSpPr>
            <a:cxnSpLocks/>
          </p:cNvCxnSpPr>
          <p:nvPr/>
        </p:nvCxnSpPr>
        <p:spPr>
          <a:xfrm>
            <a:off x="3404707" y="3645595"/>
            <a:ext cx="505531" cy="117329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0848FC-2EAC-4187-9449-48C5923DAC87}"/>
              </a:ext>
            </a:extLst>
          </p:cNvPr>
          <p:cNvCxnSpPr/>
          <p:nvPr/>
        </p:nvCxnSpPr>
        <p:spPr>
          <a:xfrm flipH="1">
            <a:off x="6849357" y="3645595"/>
            <a:ext cx="819664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141A31-C2DE-456A-9674-5067E31C2DA3}"/>
              </a:ext>
            </a:extLst>
          </p:cNvPr>
          <p:cNvCxnSpPr/>
          <p:nvPr/>
        </p:nvCxnSpPr>
        <p:spPr>
          <a:xfrm>
            <a:off x="7669022" y="3645595"/>
            <a:ext cx="878491" cy="10149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67CE487-8348-457D-82BD-D9DDDEB5B64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404707" y="3645595"/>
            <a:ext cx="1280063" cy="10149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E870BDEE-8FA4-4A9D-A551-CAB1DC92E747}"/>
              </a:ext>
            </a:extLst>
          </p:cNvPr>
          <p:cNvSpPr/>
          <p:nvPr/>
        </p:nvSpPr>
        <p:spPr>
          <a:xfrm>
            <a:off x="2089665" y="4721752"/>
            <a:ext cx="768219" cy="4674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u="sng" dirty="0"/>
              <a:t>EMPNO</a:t>
            </a:r>
            <a:endParaRPr lang="ko-KR" altLang="en-US" sz="1200" u="sng" dirty="0"/>
          </a:p>
          <a:p>
            <a:pPr algn="ctr"/>
            <a:endParaRPr lang="ko-KR" altLang="en-US" sz="1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016E4A-DF49-4322-8416-477CD6DABF81}"/>
              </a:ext>
            </a:extLst>
          </p:cNvPr>
          <p:cNvSpPr/>
          <p:nvPr/>
        </p:nvSpPr>
        <p:spPr>
          <a:xfrm>
            <a:off x="2929459" y="4801454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ENAME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E4945D2-2934-4EC8-A0A6-00379C3E52FA}"/>
              </a:ext>
            </a:extLst>
          </p:cNvPr>
          <p:cNvSpPr/>
          <p:nvPr/>
        </p:nvSpPr>
        <p:spPr>
          <a:xfrm>
            <a:off x="3730136" y="4759182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HIREDATE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EF9CF5D-1589-4798-AAA1-473503EF1085}"/>
              </a:ext>
            </a:extLst>
          </p:cNvPr>
          <p:cNvSpPr/>
          <p:nvPr/>
        </p:nvSpPr>
        <p:spPr>
          <a:xfrm>
            <a:off x="4453094" y="4682873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DEPTNO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DA31E98-B256-40F5-8D19-853FFC1F43CE}"/>
              </a:ext>
            </a:extLst>
          </p:cNvPr>
          <p:cNvCxnSpPr/>
          <p:nvPr/>
        </p:nvCxnSpPr>
        <p:spPr>
          <a:xfrm flipH="1">
            <a:off x="5776928" y="1981472"/>
            <a:ext cx="819664" cy="10761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119C894-DCD2-4BB6-86EC-F15D4D0F35CA}"/>
              </a:ext>
            </a:extLst>
          </p:cNvPr>
          <p:cNvCxnSpPr/>
          <p:nvPr/>
        </p:nvCxnSpPr>
        <p:spPr>
          <a:xfrm flipH="1">
            <a:off x="5600051" y="1927650"/>
            <a:ext cx="1" cy="1013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A9EE09-D917-4649-86A4-9A88086B17CF}"/>
              </a:ext>
            </a:extLst>
          </p:cNvPr>
          <p:cNvCxnSpPr/>
          <p:nvPr/>
        </p:nvCxnSpPr>
        <p:spPr>
          <a:xfrm>
            <a:off x="4468795" y="2111981"/>
            <a:ext cx="878491" cy="10149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6E13074E-FC45-4E62-BC6D-EE422A8134CB}"/>
              </a:ext>
            </a:extLst>
          </p:cNvPr>
          <p:cNvSpPr/>
          <p:nvPr/>
        </p:nvSpPr>
        <p:spPr>
          <a:xfrm>
            <a:off x="3910238" y="1642239"/>
            <a:ext cx="768219" cy="4674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SUM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D2C621D-D3B1-4B2A-A2CD-3B6E57D1EE03}"/>
              </a:ext>
            </a:extLst>
          </p:cNvPr>
          <p:cNvSpPr/>
          <p:nvPr/>
        </p:nvSpPr>
        <p:spPr>
          <a:xfrm>
            <a:off x="5221313" y="1460210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EMPNO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1BE0A5A-C663-429A-8449-EFF6E8822936}"/>
              </a:ext>
            </a:extLst>
          </p:cNvPr>
          <p:cNvSpPr/>
          <p:nvPr/>
        </p:nvSpPr>
        <p:spPr>
          <a:xfrm>
            <a:off x="6303355" y="1514032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DEPTNO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4948A8-673A-4C57-8B07-0B637BBBDBF5}"/>
              </a:ext>
            </a:extLst>
          </p:cNvPr>
          <p:cNvSpPr/>
          <p:nvPr/>
        </p:nvSpPr>
        <p:spPr>
          <a:xfrm>
            <a:off x="6380614" y="4609773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u="sng" dirty="0"/>
              <a:t>DEPTNO</a:t>
            </a:r>
            <a:endParaRPr lang="ko-KR" altLang="en-US" sz="1200" u="sng" dirty="0"/>
          </a:p>
          <a:p>
            <a:pPr algn="ctr"/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F4D426C-F8E4-4D85-954A-9A6C87790052}"/>
              </a:ext>
            </a:extLst>
          </p:cNvPr>
          <p:cNvSpPr/>
          <p:nvPr/>
        </p:nvSpPr>
        <p:spPr>
          <a:xfrm>
            <a:off x="8308134" y="4660570"/>
            <a:ext cx="768219" cy="467440"/>
          </a:xfrm>
          <a:prstGeom prst="ellips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DNAME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285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8717" y="1013007"/>
            <a:ext cx="98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EMP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테이블은 사원의 정보를 담은 테이블이다</a:t>
            </a:r>
            <a:r>
              <a:rPr lang="en-US" altLang="ko-KR" b="1" dirty="0"/>
              <a:t>. </a:t>
            </a:r>
            <a:r>
              <a:rPr lang="ko-KR" altLang="en-US" b="1" dirty="0"/>
              <a:t>테이블의 정보는 다음과 같다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1188717" y="48951"/>
            <a:ext cx="9873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다음은 </a:t>
            </a:r>
            <a:r>
              <a:rPr lang="ko-KR" altLang="en-US" b="1" dirty="0" err="1"/>
              <a:t>소마주식회사의</a:t>
            </a:r>
            <a:r>
              <a:rPr lang="ko-KR" altLang="en-US" b="1" dirty="0"/>
              <a:t> 데이터베이스의 일부분이다</a:t>
            </a:r>
            <a:r>
              <a:rPr lang="en-US" altLang="ko-KR" b="1" dirty="0"/>
              <a:t>. </a:t>
            </a:r>
            <a:r>
              <a:rPr lang="ko-KR" altLang="en-US" b="1" dirty="0"/>
              <a:t>주어진 </a:t>
            </a:r>
            <a:r>
              <a:rPr lang="en-US" altLang="ko-KR" b="1" dirty="0"/>
              <a:t>ERD</a:t>
            </a:r>
            <a:r>
              <a:rPr lang="ko-KR" altLang="en-US" b="1" dirty="0"/>
              <a:t>와 요구사항을 보고 데이터베이스를 </a:t>
            </a:r>
            <a:r>
              <a:rPr lang="ko-KR" altLang="en-US" b="1" dirty="0" err="1"/>
              <a:t>작성하시오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D72A9B5-F0B8-4961-BE6B-351D06596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19159"/>
              </p:ext>
            </p:extLst>
          </p:nvPr>
        </p:nvGraphicFramePr>
        <p:xfrm>
          <a:off x="1188717" y="147861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30582958"/>
                    </a:ext>
                  </a:extLst>
                </a:gridCol>
                <a:gridCol w="2841755">
                  <a:extLst>
                    <a:ext uri="{9D8B030D-6E8A-4147-A177-3AD203B41FA5}">
                      <a16:colId xmlns:a16="http://schemas.microsoft.com/office/drawing/2014/main" val="3662303965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1070529970"/>
                    </a:ext>
                  </a:extLst>
                </a:gridCol>
                <a:gridCol w="1526029">
                  <a:extLst>
                    <a:ext uri="{9D8B030D-6E8A-4147-A177-3AD203B41FA5}">
                      <a16:colId xmlns:a16="http://schemas.microsoft.com/office/drawing/2014/main" val="369639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 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6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EMPNO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0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1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HIREDATE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입사일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7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사원이 속한 부서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Foreign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0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57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8717" y="1013007"/>
            <a:ext cx="98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DEPT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/>
              <a:t>테이블은 부서의 정보를 담은 테이블이다</a:t>
            </a:r>
            <a:r>
              <a:rPr lang="en-US" altLang="ko-KR" b="1" dirty="0"/>
              <a:t>. </a:t>
            </a:r>
            <a:r>
              <a:rPr lang="ko-KR" altLang="en-US" b="1" dirty="0"/>
              <a:t>테이블의 정보는 다음과 같다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1188717" y="48951"/>
            <a:ext cx="9873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다음은 </a:t>
            </a:r>
            <a:r>
              <a:rPr lang="ko-KR" altLang="en-US" b="1" dirty="0" err="1"/>
              <a:t>소마주식회사의</a:t>
            </a:r>
            <a:r>
              <a:rPr lang="ko-KR" altLang="en-US" b="1" dirty="0"/>
              <a:t> 데이터베이스의 일부분이다</a:t>
            </a:r>
            <a:r>
              <a:rPr lang="en-US" altLang="ko-KR" b="1" dirty="0"/>
              <a:t>. </a:t>
            </a:r>
            <a:r>
              <a:rPr lang="ko-KR" altLang="en-US" b="1" dirty="0"/>
              <a:t>주어진 </a:t>
            </a:r>
            <a:r>
              <a:rPr lang="en-US" altLang="ko-KR" b="1" dirty="0"/>
              <a:t>ERD</a:t>
            </a:r>
            <a:r>
              <a:rPr lang="ko-KR" altLang="en-US" b="1" dirty="0"/>
              <a:t>와 요구사항을 보고 데이터베이스를 </a:t>
            </a:r>
            <a:r>
              <a:rPr lang="ko-KR" altLang="en-US" b="1" dirty="0" err="1"/>
              <a:t>작성하시오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D72A9B5-F0B8-4961-BE6B-351D06596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98552"/>
              </p:ext>
            </p:extLst>
          </p:nvPr>
        </p:nvGraphicFramePr>
        <p:xfrm>
          <a:off x="1188717" y="1478619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30582958"/>
                    </a:ext>
                  </a:extLst>
                </a:gridCol>
                <a:gridCol w="2841755">
                  <a:extLst>
                    <a:ext uri="{9D8B030D-6E8A-4147-A177-3AD203B41FA5}">
                      <a16:colId xmlns:a16="http://schemas.microsoft.com/office/drawing/2014/main" val="3662303965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1070529970"/>
                    </a:ext>
                  </a:extLst>
                </a:gridCol>
                <a:gridCol w="1526029">
                  <a:extLst>
                    <a:ext uri="{9D8B030D-6E8A-4147-A177-3AD203B41FA5}">
                      <a16:colId xmlns:a16="http://schemas.microsoft.com/office/drawing/2014/main" val="369639925"/>
                    </a:ext>
                  </a:extLst>
                </a:gridCol>
              </a:tblGrid>
              <a:tr h="322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 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68145"/>
                  </a:ext>
                </a:extLst>
              </a:tr>
              <a:tr h="322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02860"/>
                  </a:ext>
                </a:extLst>
              </a:tr>
              <a:tr h="322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Varchar2(14)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1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7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8719" y="1013007"/>
            <a:ext cx="987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SAL</a:t>
            </a:r>
            <a:r>
              <a:rPr lang="ko-KR" altLang="en-US" b="1" dirty="0"/>
              <a:t>테이블은 급여의 정보를 담은 테이블이다</a:t>
            </a:r>
            <a:r>
              <a:rPr lang="en-US" altLang="ko-KR" b="1" dirty="0"/>
              <a:t>. </a:t>
            </a:r>
            <a:r>
              <a:rPr lang="ko-KR" altLang="en-US" b="1" dirty="0"/>
              <a:t>테이블의 정보는 다음과 같다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1188717" y="48951"/>
            <a:ext cx="9873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다음은 </a:t>
            </a:r>
            <a:r>
              <a:rPr lang="ko-KR" altLang="en-US" b="1" dirty="0" err="1"/>
              <a:t>소마주식회사의</a:t>
            </a:r>
            <a:r>
              <a:rPr lang="ko-KR" altLang="en-US" b="1" dirty="0"/>
              <a:t> 데이터베이스의 일부분이다</a:t>
            </a:r>
            <a:r>
              <a:rPr lang="en-US" altLang="ko-KR" b="1" dirty="0"/>
              <a:t>. </a:t>
            </a:r>
            <a:r>
              <a:rPr lang="ko-KR" altLang="en-US" b="1" dirty="0"/>
              <a:t>주어진 </a:t>
            </a:r>
            <a:r>
              <a:rPr lang="en-US" altLang="ko-KR" b="1" dirty="0"/>
              <a:t>ERD</a:t>
            </a:r>
            <a:r>
              <a:rPr lang="ko-KR" altLang="en-US" b="1" dirty="0"/>
              <a:t>와 요구사항을 보고 데이터베이스를 </a:t>
            </a:r>
            <a:r>
              <a:rPr lang="ko-KR" altLang="en-US" b="1" dirty="0" err="1"/>
              <a:t>작성하시오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D72A9B5-F0B8-4961-BE6B-351D06596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25769"/>
              </p:ext>
            </p:extLst>
          </p:nvPr>
        </p:nvGraphicFramePr>
        <p:xfrm>
          <a:off x="1188717" y="1478619"/>
          <a:ext cx="8128000" cy="1523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30582958"/>
                    </a:ext>
                  </a:extLst>
                </a:gridCol>
                <a:gridCol w="2841755">
                  <a:extLst>
                    <a:ext uri="{9D8B030D-6E8A-4147-A177-3AD203B41FA5}">
                      <a16:colId xmlns:a16="http://schemas.microsoft.com/office/drawing/2014/main" val="3662303965"/>
                    </a:ext>
                  </a:extLst>
                </a:gridCol>
                <a:gridCol w="1728216">
                  <a:extLst>
                    <a:ext uri="{9D8B030D-6E8A-4147-A177-3AD203B41FA5}">
                      <a16:colId xmlns:a16="http://schemas.microsoft.com/office/drawing/2014/main" val="1070529970"/>
                    </a:ext>
                  </a:extLst>
                </a:gridCol>
                <a:gridCol w="1526029">
                  <a:extLst>
                    <a:ext uri="{9D8B030D-6E8A-4147-A177-3AD203B41FA5}">
                      <a16:colId xmlns:a16="http://schemas.microsoft.com/office/drawing/2014/main" val="369639925"/>
                    </a:ext>
                  </a:extLst>
                </a:gridCol>
              </a:tblGrid>
              <a:tr h="3220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 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68145"/>
                  </a:ext>
                </a:extLst>
              </a:tr>
              <a:tr h="322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급여 총합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02860"/>
                  </a:ext>
                </a:extLst>
              </a:tr>
              <a:tr h="322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EMPNO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Foreign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14390"/>
                  </a:ext>
                </a:extLst>
              </a:tr>
              <a:tr h="4262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DEPTNO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Foreign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70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263</Words>
  <Application>Microsoft Office PowerPoint</Application>
  <PresentationFormat>와이드스크린</PresentationFormat>
  <Paragraphs>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HY엽서L</vt:lpstr>
      <vt:lpstr>돋움</vt:lpstr>
      <vt:lpstr>맑은 고딕</vt:lpstr>
      <vt:lpstr>Arial</vt:lpstr>
      <vt:lpstr>Wingdings</vt:lpstr>
      <vt:lpstr>Office 테마</vt:lpstr>
      <vt:lpstr>01. 데이터 모델링의 개념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Park min ha</cp:lastModifiedBy>
  <cp:revision>20</cp:revision>
  <dcterms:created xsi:type="dcterms:W3CDTF">2022-04-10T11:53:32Z</dcterms:created>
  <dcterms:modified xsi:type="dcterms:W3CDTF">2023-05-14T14:33:01Z</dcterms:modified>
</cp:coreProperties>
</file>