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60" r:id="rId3"/>
    <p:sldId id="261" r:id="rId4"/>
    <p:sldId id="352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50" r:id="rId14"/>
    <p:sldId id="328" r:id="rId15"/>
    <p:sldId id="329" r:id="rId16"/>
    <p:sldId id="330" r:id="rId17"/>
    <p:sldId id="332" r:id="rId18"/>
    <p:sldId id="331" r:id="rId19"/>
    <p:sldId id="333" r:id="rId20"/>
    <p:sldId id="335" r:id="rId21"/>
    <p:sldId id="334" r:id="rId22"/>
    <p:sldId id="336" r:id="rId23"/>
    <p:sldId id="337" r:id="rId24"/>
    <p:sldId id="338" r:id="rId25"/>
    <p:sldId id="339" r:id="rId26"/>
    <p:sldId id="351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8" r:id="rId35"/>
    <p:sldId id="349" r:id="rId36"/>
    <p:sldId id="291" r:id="rId3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BD"/>
    <a:srgbClr val="577E8E"/>
    <a:srgbClr val="0066CC"/>
    <a:srgbClr val="FFCC66"/>
    <a:srgbClr val="FFCC99"/>
    <a:srgbClr val="0066FF"/>
    <a:srgbClr val="2B7589"/>
    <a:srgbClr val="339933"/>
    <a:srgbClr val="0099CC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16" autoAdjust="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457661873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Ch_06_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교착 상태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>
                <a:solidFill>
                  <a:srgbClr val="262626"/>
                </a:solidFill>
                <a:ea typeface="맑은 고딕" pitchFamily="50" charset="-127"/>
              </a:rPr>
              <a:t>/35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435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225445093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092655751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Ch_06_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교착 상태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>
                <a:solidFill>
                  <a:srgbClr val="262626"/>
                </a:solidFill>
                <a:ea typeface="맑은 고딕" pitchFamily="50" charset="-127"/>
              </a:rPr>
              <a:t>/35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05295247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890193822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Ch_06_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교착 상태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>
                <a:solidFill>
                  <a:srgbClr val="262626"/>
                </a:solidFill>
                <a:ea typeface="맑은 고딕" pitchFamily="50" charset="-127"/>
              </a:rPr>
              <a:t>/35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AFBD"/>
              </a:buClr>
              <a:buFont typeface="맑은 고딕" panose="020B0503020000020004" pitchFamily="50" charset="-127"/>
              <a:buChar char="■"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>
                <a:latin typeface="+mn-ea"/>
                <a:ea typeface="+mn-ea"/>
              </a:defRPr>
            </a:lvl2pPr>
            <a:lvl3pPr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defRPr sz="1600">
                <a:latin typeface="+mn-ea"/>
                <a:ea typeface="+mn-ea"/>
              </a:defRPr>
            </a:lvl3pPr>
            <a:lvl4pPr marL="1600200" indent="-228600">
              <a:buFont typeface="Wingdings" panose="05000000000000000000" pitchFamily="2" charset="2"/>
              <a:buChar char="ü"/>
              <a:defRPr sz="1600"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  <a:endParaRPr lang="en-US" altLang="ko-KR"/>
          </a:p>
          <a:p>
            <a:pPr lvl="3"/>
            <a:r>
              <a:rPr lang="ko-KR" altLang="en-US" sz="1800"/>
              <a:t>넷째 수준</a:t>
            </a:r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133791582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Ch_06_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교착 상태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861048"/>
            <a:ext cx="4151312" cy="0"/>
          </a:xfrm>
          <a:prstGeom prst="line">
            <a:avLst/>
          </a:prstGeom>
          <a:ln>
            <a:solidFill>
              <a:srgbClr val="00AFBD"/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accent5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204234436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>
                <a:solidFill>
                  <a:srgbClr val="262626"/>
                </a:solidFill>
                <a:ea typeface="맑은 고딕" pitchFamily="50" charset="-127"/>
              </a:rPr>
              <a:t>/35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08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3" r:id="rId2"/>
    <p:sldLayoutId id="2147483714" r:id="rId3"/>
    <p:sldLayoutId id="2147483715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2450703"/>
          </a:xfrm>
          <a:solidFill>
            <a:srgbClr val="00AFBD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</a:rPr>
              <a:t>Chapter 06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ko-KR" altLang="en-US" b="1" dirty="0">
                <a:solidFill>
                  <a:schemeClr val="bg1"/>
                </a:solidFill>
              </a:rPr>
              <a:t>교착 상태</a:t>
            </a:r>
          </a:p>
        </p:txBody>
      </p:sp>
    </p:spTree>
    <p:extLst>
      <p:ext uri="{BB962C8B-B14F-4D97-AF65-F5344CB8AC3E}">
        <p14:creationId xmlns:p14="http://schemas.microsoft.com/office/powerpoint/2010/main" val="318505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5328592"/>
          </a:xfrm>
        </p:spPr>
        <p:txBody>
          <a:bodyPr/>
          <a:lstStyle/>
          <a:p>
            <a:pPr algn="just"/>
            <a:r>
              <a:rPr lang="ko-KR" altLang="en-US" dirty="0"/>
              <a:t>식사하는 </a:t>
            </a:r>
            <a:r>
              <a:rPr lang="ko-KR" altLang="en-US"/>
              <a:t>철학자 문제</a:t>
            </a:r>
            <a:endParaRPr lang="en-US" altLang="ko-KR"/>
          </a:p>
          <a:p>
            <a:pPr algn="just"/>
            <a:endParaRPr lang="en-US" altLang="ko-KR" sz="500" dirty="0"/>
          </a:p>
          <a:p>
            <a:pPr lvl="1" algn="just"/>
            <a:r>
              <a:rPr lang="ko-KR" altLang="en-US"/>
              <a:t>왼쪽에 </a:t>
            </a:r>
            <a:r>
              <a:rPr lang="ko-KR" altLang="en-US" dirty="0"/>
              <a:t>있는 포크를 잡은 뒤 오른쪽에 있는 포크를 </a:t>
            </a:r>
            <a:r>
              <a:rPr lang="ko-KR" altLang="en-US"/>
              <a:t>잡아야만 식사 </a:t>
            </a:r>
            <a:r>
              <a:rPr lang="ko-KR" altLang="en-US" dirty="0"/>
              <a:t>가능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1-3 </a:t>
            </a:r>
            <a:r>
              <a:rPr lang="ko-KR" altLang="en-US" dirty="0"/>
              <a:t>자원 할당 그래프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01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교착 상태의 개요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689236-1F03-46A2-B660-34433F10E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86" y="2075124"/>
            <a:ext cx="8076628" cy="387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06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5328592"/>
          </a:xfrm>
        </p:spPr>
        <p:txBody>
          <a:bodyPr/>
          <a:lstStyle/>
          <a:p>
            <a:pPr algn="just"/>
            <a:r>
              <a:rPr lang="ko-KR" altLang="en-US" dirty="0"/>
              <a:t>식사하는 철학자 문제에서 교착 상태가 발생하는 조건</a:t>
            </a:r>
            <a:endParaRPr lang="en-US" altLang="ko-KR" dirty="0"/>
          </a:p>
          <a:p>
            <a:pPr algn="just"/>
            <a:endParaRPr lang="en-US" altLang="ko-KR" sz="800" dirty="0"/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ko-KR" altLang="en-US" dirty="0">
                <a:sym typeface="Wingdings" panose="05000000000000000000" pitchFamily="2" charset="2"/>
              </a:rPr>
              <a:t> </a:t>
            </a:r>
            <a:r>
              <a:rPr lang="ko-KR" altLang="en-US" dirty="0"/>
              <a:t>철학자들은 서로 포크를 공유할 수 없음</a:t>
            </a:r>
            <a:endParaRPr lang="en-US" altLang="ko-KR" dirty="0"/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altLang="ko-KR" dirty="0"/>
              <a:t>    → </a:t>
            </a:r>
            <a:r>
              <a:rPr lang="ko-KR" altLang="en-US" dirty="0"/>
              <a:t>자원을 공유하지 못하면 교착 상태가 발생</a:t>
            </a:r>
            <a:endParaRPr lang="en-US" altLang="ko-KR" dirty="0"/>
          </a:p>
          <a:p>
            <a:pPr marL="914400" lvl="2" indent="0" algn="just">
              <a:lnSpc>
                <a:spcPct val="150000"/>
              </a:lnSpc>
              <a:buNone/>
            </a:pPr>
            <a:endParaRPr lang="en-US" altLang="ko-KR" sz="800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"/>
            </a:pPr>
            <a:r>
              <a:rPr lang="ko-KR" altLang="en-US" dirty="0"/>
              <a:t>각 철학자는 다른 철학자의 포크를 빼앗을 수 없음</a:t>
            </a:r>
            <a:endParaRPr lang="en-US" altLang="ko-KR" dirty="0"/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altLang="ko-KR" dirty="0"/>
              <a:t>    → </a:t>
            </a:r>
            <a:r>
              <a:rPr lang="ko-KR" altLang="en-US" dirty="0"/>
              <a:t>자원을 빼앗을 수 없으면 자원을 놓을 때까지 기다려야 하므로 교착 상태가 발생</a:t>
            </a:r>
            <a:endParaRPr lang="en-US" altLang="ko-KR" dirty="0"/>
          </a:p>
          <a:p>
            <a:pPr marL="914400" lvl="2" indent="0" algn="just">
              <a:lnSpc>
                <a:spcPct val="150000"/>
              </a:lnSpc>
              <a:buNone/>
            </a:pPr>
            <a:endParaRPr lang="en-US" altLang="ko-KR" sz="800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"/>
            </a:pPr>
            <a:r>
              <a:rPr lang="ko-KR" altLang="en-US" dirty="0"/>
              <a:t>각 철학자는 왼쪽 포크를 잡은 채 오른쪽 포크를 기다림</a:t>
            </a:r>
            <a:endParaRPr lang="en-US" altLang="ko-KR" dirty="0"/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altLang="ko-KR" dirty="0"/>
              <a:t>    → </a:t>
            </a:r>
            <a:r>
              <a:rPr lang="ko-KR" altLang="en-US" dirty="0"/>
              <a:t>자원 하나를 잡은 상태에서 다른 자원을 기다리면 교착 상태가 발생</a:t>
            </a:r>
            <a:endParaRPr lang="en-US" altLang="ko-KR" dirty="0"/>
          </a:p>
          <a:p>
            <a:pPr marL="914400" lvl="2" indent="0" algn="just">
              <a:lnSpc>
                <a:spcPct val="150000"/>
              </a:lnSpc>
              <a:buNone/>
            </a:pPr>
            <a:endParaRPr lang="en-US" altLang="ko-KR" sz="800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"/>
            </a:pPr>
            <a:r>
              <a:rPr lang="ko-KR" altLang="en-US" dirty="0"/>
              <a:t>자원 할당 그래프가 원형</a:t>
            </a:r>
            <a:endParaRPr lang="en-US" altLang="ko-KR" dirty="0"/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altLang="ko-KR" dirty="0"/>
              <a:t>    → </a:t>
            </a:r>
            <a:r>
              <a:rPr lang="ko-KR" altLang="en-US" dirty="0"/>
              <a:t>자원을 요구하는 방향이 원을 이루면 양보를 하지 않기 때문에 교착 상태가 발생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1-3 </a:t>
            </a:r>
            <a:r>
              <a:rPr lang="ko-KR" altLang="en-US" dirty="0"/>
              <a:t>자원 할당 그래프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01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교착 상태의 개요</a:t>
            </a:r>
          </a:p>
        </p:txBody>
      </p:sp>
    </p:spTree>
    <p:extLst>
      <p:ext uri="{BB962C8B-B14F-4D97-AF65-F5344CB8AC3E}">
        <p14:creationId xmlns:p14="http://schemas.microsoft.com/office/powerpoint/2010/main" val="537774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07504" y="1052736"/>
            <a:ext cx="8784976" cy="5328592"/>
          </a:xfrm>
        </p:spPr>
        <p:txBody>
          <a:bodyPr/>
          <a:lstStyle/>
          <a:p>
            <a:pPr algn="just"/>
            <a:r>
              <a:rPr lang="ko-KR" altLang="en-US" dirty="0"/>
              <a:t>교착 상태 필요 조건</a:t>
            </a:r>
            <a:endParaRPr lang="en-US" altLang="ko-KR" dirty="0"/>
          </a:p>
          <a:p>
            <a:pPr algn="just"/>
            <a:endParaRPr lang="en-US" altLang="ko-KR" sz="800" dirty="0"/>
          </a:p>
          <a:p>
            <a:pPr lvl="1" algn="just">
              <a:lnSpc>
                <a:spcPct val="150000"/>
              </a:lnSpc>
            </a:pPr>
            <a:r>
              <a:rPr lang="ko-KR" altLang="en-US" b="1" dirty="0"/>
              <a:t>다음 </a:t>
            </a:r>
            <a:r>
              <a:rPr lang="en-US" altLang="ko-KR" b="1" dirty="0"/>
              <a:t>4</a:t>
            </a:r>
            <a:r>
              <a:rPr lang="ko-KR" altLang="en-US" b="1" dirty="0"/>
              <a:t>가지 조건이 모두 발생해야만 교착상태 발생</a:t>
            </a:r>
            <a:r>
              <a:rPr lang="en-US" altLang="ko-KR" dirty="0"/>
              <a:t>(</a:t>
            </a:r>
            <a:r>
              <a:rPr lang="ko-KR" altLang="en-US" dirty="0"/>
              <a:t>필요조건</a:t>
            </a:r>
            <a:r>
              <a:rPr lang="en-US" altLang="ko-KR" dirty="0"/>
              <a:t>)</a:t>
            </a:r>
          </a:p>
          <a:p>
            <a:pPr lvl="2" algn="just">
              <a:lnSpc>
                <a:spcPct val="150000"/>
              </a:lnSpc>
            </a:pPr>
            <a:r>
              <a:rPr lang="en-US" altLang="ko-KR" dirty="0"/>
              <a:t>4</a:t>
            </a:r>
            <a:r>
              <a:rPr lang="ko-KR" altLang="en-US" dirty="0"/>
              <a:t>가지 중 단 한가지라도 만족하지 않으면 교착상태가 발생하지 않음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endParaRPr lang="en-US" altLang="ko-KR" sz="1050" dirty="0"/>
          </a:p>
          <a:p>
            <a:pPr lvl="1" algn="just">
              <a:lnSpc>
                <a:spcPct val="150000"/>
              </a:lnSpc>
            </a:pPr>
            <a:r>
              <a:rPr lang="ko-KR" altLang="en-US" b="1" dirty="0"/>
              <a:t>상호 배제</a:t>
            </a:r>
            <a:r>
              <a:rPr lang="en-US" altLang="ko-KR" dirty="0"/>
              <a:t>(mutual</a:t>
            </a:r>
            <a:r>
              <a:rPr lang="ko-KR" altLang="en-US" dirty="0"/>
              <a:t> </a:t>
            </a:r>
            <a:r>
              <a:rPr lang="en-US" altLang="ko-KR" dirty="0"/>
              <a:t>exclusion)</a:t>
            </a:r>
            <a:r>
              <a:rPr lang="ko-KR" altLang="en-US" b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한 프로세스가 사용하는 자원은 다른 프로세스와 공유할 수 없는 배타적인 자원이어야 함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sz="800" dirty="0"/>
          </a:p>
          <a:p>
            <a:pPr lvl="1" algn="just">
              <a:lnSpc>
                <a:spcPct val="150000"/>
              </a:lnSpc>
            </a:pPr>
            <a:r>
              <a:rPr lang="ko-KR" altLang="en-US" b="1" dirty="0" err="1"/>
              <a:t>비선점</a:t>
            </a:r>
            <a:r>
              <a:rPr lang="en-US" altLang="ko-KR" dirty="0"/>
              <a:t>(non-preemptive)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한 프로세스가 사용 중인 자원은 중간에 다른 프로세스가 빼앗을 수 없는 </a:t>
            </a:r>
            <a:r>
              <a:rPr lang="ko-KR" altLang="en-US" dirty="0" err="1"/>
              <a:t>비선점</a:t>
            </a:r>
            <a:r>
              <a:rPr lang="ko-KR" altLang="en-US" dirty="0"/>
              <a:t> 자원이어야 함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sz="800" dirty="0"/>
          </a:p>
          <a:p>
            <a:pPr lvl="1" algn="just">
              <a:lnSpc>
                <a:spcPct val="150000"/>
              </a:lnSpc>
            </a:pPr>
            <a:r>
              <a:rPr lang="ko-KR" altLang="en-US" b="1" dirty="0"/>
              <a:t>점유와 대기</a:t>
            </a:r>
            <a:r>
              <a:rPr lang="en-US" altLang="ko-KR" dirty="0"/>
              <a:t>(hold and wait)</a:t>
            </a:r>
            <a:r>
              <a:rPr lang="ko-KR" altLang="en-US" b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프로세스가 어떤 자원을 </a:t>
            </a:r>
            <a:r>
              <a:rPr lang="ko-KR" altLang="en-US" dirty="0" err="1"/>
              <a:t>할당받은</a:t>
            </a:r>
            <a:r>
              <a:rPr lang="ko-KR" altLang="en-US" dirty="0"/>
              <a:t> 상태에서 다른 자원을 기다리는 상태여야 함 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sz="800" dirty="0"/>
          </a:p>
          <a:p>
            <a:pPr lvl="1" algn="just">
              <a:lnSpc>
                <a:spcPct val="150000"/>
              </a:lnSpc>
            </a:pPr>
            <a:r>
              <a:rPr lang="ko-KR" altLang="en-US" b="1" dirty="0"/>
              <a:t>원형 대기</a:t>
            </a:r>
            <a:r>
              <a:rPr lang="en-US" altLang="ko-KR" dirty="0"/>
              <a:t>(circular wait)</a:t>
            </a:r>
            <a:r>
              <a:rPr lang="ko-KR" altLang="en-US" b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점유와 대기를 하는 프로세스 간의 관계가 원을 이루어야 함</a:t>
            </a:r>
            <a:endParaRPr lang="en-US" altLang="ko-KR" dirty="0"/>
          </a:p>
          <a:p>
            <a:pPr lvl="1" algn="just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교착 상태 필요조건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08304" y="-1983"/>
            <a:ext cx="1842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02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교착 상태 필요조건</a:t>
            </a:r>
          </a:p>
        </p:txBody>
      </p:sp>
    </p:spTree>
    <p:extLst>
      <p:ext uri="{BB962C8B-B14F-4D97-AF65-F5344CB8AC3E}">
        <p14:creationId xmlns:p14="http://schemas.microsoft.com/office/powerpoint/2010/main" val="1878837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328592"/>
          </a:xfrm>
        </p:spPr>
        <p:txBody>
          <a:bodyPr/>
          <a:lstStyle/>
          <a:p>
            <a:pPr algn="just"/>
            <a:r>
              <a:rPr lang="ko-KR" altLang="en-US"/>
              <a:t>교착 </a:t>
            </a:r>
            <a:r>
              <a:rPr lang="ko-KR" altLang="en-US" dirty="0"/>
              <a:t>상태 필요 </a:t>
            </a:r>
            <a:r>
              <a:rPr lang="ko-KR" altLang="en-US"/>
              <a:t>조건 분석</a:t>
            </a:r>
            <a:endParaRPr lang="en-US" altLang="ko-KR"/>
          </a:p>
          <a:p>
            <a:pPr algn="just"/>
            <a:endParaRPr lang="en-US" altLang="ko-KR" sz="800" dirty="0"/>
          </a:p>
          <a:p>
            <a:pPr lvl="1" algn="just"/>
            <a:r>
              <a:rPr lang="ko-KR" altLang="en-US" b="1"/>
              <a:t>상호 배제</a:t>
            </a:r>
            <a:r>
              <a:rPr lang="en-US" altLang="ko-KR" b="1"/>
              <a:t>,</a:t>
            </a:r>
            <a:r>
              <a:rPr lang="ko-KR" altLang="en-US" b="1"/>
              <a:t> 비선점 조건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 dirty="0"/>
              <a:t>자원이 어떤 특징을 </a:t>
            </a:r>
            <a:r>
              <a:rPr lang="ko-KR" altLang="en-US"/>
              <a:t>가지는지를 나타냄</a:t>
            </a:r>
            <a:endParaRPr lang="en-US" altLang="ko-KR"/>
          </a:p>
          <a:p>
            <a:pPr lvl="1" algn="just"/>
            <a:endParaRPr lang="en-US" altLang="ko-KR" sz="800" dirty="0"/>
          </a:p>
          <a:p>
            <a:pPr lvl="1" algn="just"/>
            <a:r>
              <a:rPr lang="ko-KR" altLang="en-US" b="1" dirty="0"/>
              <a:t>점유와 대기</a:t>
            </a:r>
            <a:r>
              <a:rPr lang="en-US" altLang="ko-KR" b="1" dirty="0"/>
              <a:t>, </a:t>
            </a:r>
            <a:r>
              <a:rPr lang="ko-KR" altLang="en-US" b="1"/>
              <a:t>원형 대기 조건 </a:t>
            </a:r>
            <a:r>
              <a:rPr lang="en-US" altLang="ko-KR"/>
              <a:t>: </a:t>
            </a:r>
            <a:r>
              <a:rPr lang="ko-KR" altLang="en-US"/>
              <a:t>프로세스가 </a:t>
            </a:r>
            <a:r>
              <a:rPr lang="ko-KR" altLang="en-US" dirty="0"/>
              <a:t>어떤 행위를 하고 있는지를 나타냄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교착 상태 필요조건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08304" y="-1983"/>
            <a:ext cx="1842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02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교착 상태 필요조건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E67C5E-8B3D-4561-8397-913E9D9BF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708920"/>
            <a:ext cx="7704856" cy="165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52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328592"/>
          </a:xfrm>
        </p:spPr>
        <p:txBody>
          <a:bodyPr/>
          <a:lstStyle/>
          <a:p>
            <a:pPr algn="just"/>
            <a:r>
              <a:rPr lang="ko-KR" altLang="en-US" dirty="0"/>
              <a:t>식사하는 철학자 문제와 교착 상태 필요조건</a:t>
            </a:r>
            <a:endParaRPr lang="en-US" altLang="ko-KR" dirty="0"/>
          </a:p>
          <a:p>
            <a:pPr algn="just"/>
            <a:endParaRPr lang="en-US" altLang="ko-KR" sz="800" dirty="0"/>
          </a:p>
          <a:p>
            <a:pPr lvl="1" algn="just">
              <a:lnSpc>
                <a:spcPct val="150000"/>
              </a:lnSpc>
            </a:pPr>
            <a:r>
              <a:rPr lang="ko-KR" altLang="en-US" b="1" dirty="0"/>
              <a:t>상호 배제 </a:t>
            </a:r>
            <a:r>
              <a:rPr lang="en-US" altLang="ko-KR" dirty="0"/>
              <a:t>: </a:t>
            </a:r>
            <a:r>
              <a:rPr lang="ko-KR" altLang="en-US" dirty="0"/>
              <a:t>포크는 한 사람이 사용하면 다른 사람이 사용할 수 없는 배타적인 자원임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sz="800" dirty="0"/>
          </a:p>
          <a:p>
            <a:pPr lvl="1" algn="just">
              <a:lnSpc>
                <a:spcPct val="150000"/>
              </a:lnSpc>
            </a:pPr>
            <a:r>
              <a:rPr lang="ko-KR" altLang="en-US" b="1" dirty="0" err="1"/>
              <a:t>비선점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철학자 중 어떤 사람의 힘이 월등하여 옆 사람의 포크를 빼앗을 수 없음 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sz="800" dirty="0"/>
          </a:p>
          <a:p>
            <a:pPr lvl="1" algn="just">
              <a:lnSpc>
                <a:spcPct val="150000"/>
              </a:lnSpc>
            </a:pPr>
            <a:r>
              <a:rPr lang="ko-KR" altLang="en-US" b="1" dirty="0"/>
              <a:t>점유와 대기 </a:t>
            </a:r>
            <a:r>
              <a:rPr lang="en-US" altLang="ko-KR" dirty="0"/>
              <a:t>: </a:t>
            </a:r>
            <a:r>
              <a:rPr lang="ko-KR" altLang="en-US" dirty="0"/>
              <a:t>한 철학자가 두 자원</a:t>
            </a:r>
            <a:r>
              <a:rPr lang="en-US" altLang="ko-KR" dirty="0"/>
              <a:t>(</a:t>
            </a:r>
            <a:r>
              <a:rPr lang="ko-KR" altLang="en-US" dirty="0"/>
              <a:t>왼쪽 포크와 오른쪽 포크</a:t>
            </a:r>
            <a:r>
              <a:rPr lang="en-US" altLang="ko-KR" dirty="0"/>
              <a:t>)</a:t>
            </a:r>
            <a:r>
              <a:rPr lang="ko-KR" altLang="en-US" dirty="0"/>
              <a:t>을 다 점유하거나</a:t>
            </a:r>
            <a:r>
              <a:rPr lang="en-US" altLang="ko-KR" dirty="0"/>
              <a:t>, </a:t>
            </a:r>
            <a:r>
              <a:rPr lang="ko-KR" altLang="en-US" dirty="0"/>
              <a:t>반대로 두 자원을 다 기다릴 수 없음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sz="800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원형 대기 </a:t>
            </a:r>
            <a:r>
              <a:rPr lang="en-US" altLang="ko-KR" dirty="0"/>
              <a:t>: </a:t>
            </a:r>
            <a:r>
              <a:rPr lang="ko-KR" altLang="en-US" dirty="0"/>
              <a:t>철학자들은 둥그런 식탁에서 </a:t>
            </a:r>
            <a:br>
              <a:rPr lang="en-US" altLang="ko-KR" dirty="0"/>
            </a:br>
            <a:r>
              <a:rPr lang="ko-KR" altLang="en-US" dirty="0"/>
              <a:t>식사를 함</a:t>
            </a:r>
            <a:r>
              <a:rPr lang="en-US" altLang="ko-KR" dirty="0"/>
              <a:t>, </a:t>
            </a:r>
            <a:r>
              <a:rPr lang="ko-KR" altLang="en-US" dirty="0"/>
              <a:t>원을 이룬다는 것은 선후 관계</a:t>
            </a:r>
            <a:br>
              <a:rPr lang="en-US" altLang="ko-KR" dirty="0"/>
            </a:br>
            <a:r>
              <a:rPr lang="ko-KR" altLang="en-US" dirty="0"/>
              <a:t>를 결정할 수 없어 문제가 계속 맴돈다는 </a:t>
            </a:r>
            <a:br>
              <a:rPr lang="en-US" altLang="ko-KR" dirty="0"/>
            </a:br>
            <a:r>
              <a:rPr lang="ko-KR" altLang="en-US" dirty="0"/>
              <a:t>의미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식사하는 철학자 문제와 교착 상태 필요조건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24328" y="-1983"/>
            <a:ext cx="16267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02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교착 상태 필요조건</a:t>
            </a:r>
          </a:p>
        </p:txBody>
      </p:sp>
    </p:spTree>
    <p:extLst>
      <p:ext uri="{BB962C8B-B14F-4D97-AF65-F5344CB8AC3E}">
        <p14:creationId xmlns:p14="http://schemas.microsoft.com/office/powerpoint/2010/main" val="356140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5328592"/>
          </a:xfrm>
        </p:spPr>
        <p:txBody>
          <a:bodyPr/>
          <a:lstStyle/>
          <a:p>
            <a:pPr algn="just"/>
            <a:r>
              <a:rPr lang="ko-KR" altLang="en-US" dirty="0"/>
              <a:t>교착 상태 해결 방법</a:t>
            </a:r>
            <a:endParaRPr lang="en-US" altLang="ko-KR" dirty="0"/>
          </a:p>
          <a:p>
            <a:pPr algn="just"/>
            <a:endParaRPr lang="ko-KR" altLang="en-US" sz="800" dirty="0"/>
          </a:p>
          <a:p>
            <a:pPr lvl="1" algn="just">
              <a:lnSpc>
                <a:spcPct val="150000"/>
              </a:lnSpc>
            </a:pPr>
            <a:r>
              <a:rPr lang="ko-KR" altLang="en-US" b="1" dirty="0"/>
              <a:t>교착 상태 예방</a:t>
            </a:r>
            <a:r>
              <a:rPr lang="en-US" altLang="ko-KR" dirty="0"/>
              <a:t>(prevention)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교착 상태를 유발하는 네 가지 조건이 발생하지 않도록 무력화하는 방식으로 교착상태 조선 </a:t>
            </a:r>
            <a:r>
              <a:rPr lang="en-US" altLang="ko-KR" dirty="0"/>
              <a:t>4</a:t>
            </a:r>
            <a:r>
              <a:rPr lang="ko-KR" altLang="en-US" dirty="0"/>
              <a:t>가지에 대하여 각각의 방법이 존재 함</a:t>
            </a:r>
            <a:r>
              <a:rPr lang="en-US" altLang="ko-KR" dirty="0"/>
              <a:t>.</a:t>
            </a:r>
          </a:p>
          <a:p>
            <a:pPr lvl="1" algn="just">
              <a:lnSpc>
                <a:spcPct val="150000"/>
              </a:lnSpc>
            </a:pPr>
            <a:endParaRPr lang="en-US" altLang="ko-KR" sz="800" dirty="0"/>
          </a:p>
          <a:p>
            <a:pPr lvl="1" algn="just">
              <a:lnSpc>
                <a:spcPct val="150000"/>
              </a:lnSpc>
            </a:pPr>
            <a:r>
              <a:rPr lang="ko-KR" altLang="en-US" b="1" dirty="0"/>
              <a:t>교착 상태 회피</a:t>
            </a:r>
            <a:r>
              <a:rPr lang="en-US" altLang="ko-KR" dirty="0"/>
              <a:t>(avoidance)</a:t>
            </a:r>
            <a:r>
              <a:rPr lang="ko-KR" altLang="en-US" b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교착상태가</a:t>
            </a:r>
            <a:r>
              <a:rPr lang="en-US" altLang="ko-KR" dirty="0"/>
              <a:t> </a:t>
            </a:r>
            <a:r>
              <a:rPr lang="ko-KR" altLang="en-US" dirty="0"/>
              <a:t>발생하지 않도록 자원 할당량을 조절하여 교착 상태를 회피하는 방식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sz="800" dirty="0"/>
          </a:p>
          <a:p>
            <a:pPr lvl="1" algn="just">
              <a:lnSpc>
                <a:spcPct val="150000"/>
              </a:lnSpc>
            </a:pPr>
            <a:r>
              <a:rPr lang="ko-KR" altLang="en-US" b="1" dirty="0"/>
              <a:t>교착 상태 검출</a:t>
            </a:r>
            <a:r>
              <a:rPr lang="en-US" altLang="ko-KR" dirty="0"/>
              <a:t>(detection)</a:t>
            </a:r>
            <a:r>
              <a:rPr lang="ko-KR" altLang="en-US" b="1" dirty="0"/>
              <a:t>과 회복</a:t>
            </a:r>
            <a:r>
              <a:rPr lang="en-US" altLang="ko-KR" dirty="0"/>
              <a:t>(recovery)</a:t>
            </a:r>
            <a:r>
              <a:rPr lang="ko-KR" altLang="en-US" b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교착 상태 검출은 어떤 제약을 가하지 않고 자원 할당 그래프를 </a:t>
            </a:r>
            <a:r>
              <a:rPr lang="ko-KR" altLang="en-US" dirty="0" err="1"/>
              <a:t>모니터링하면서</a:t>
            </a:r>
            <a:r>
              <a:rPr lang="ko-KR" altLang="en-US" dirty="0"/>
              <a:t> 교착 상태가 발생하는지 살펴보는 방식으로 만약 교착 상태가 발생하면 교착 상태 회복 단계가 진행됨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 </a:t>
            </a:r>
            <a:r>
              <a:rPr lang="ko-KR" altLang="en-US" dirty="0"/>
              <a:t>교착 상태 해결 방법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6296" y="-1983"/>
            <a:ext cx="19147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교착 상태 해결 방법</a:t>
            </a:r>
          </a:p>
        </p:txBody>
      </p:sp>
    </p:spTree>
    <p:extLst>
      <p:ext uri="{BB962C8B-B14F-4D97-AF65-F5344CB8AC3E}">
        <p14:creationId xmlns:p14="http://schemas.microsoft.com/office/powerpoint/2010/main" val="3144382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5328592"/>
          </a:xfrm>
        </p:spPr>
        <p:txBody>
          <a:bodyPr/>
          <a:lstStyle/>
          <a:p>
            <a:pPr algn="just"/>
            <a:r>
              <a:rPr lang="ko-KR" altLang="en-US" dirty="0"/>
              <a:t>교착상태 조건 </a:t>
            </a:r>
            <a:r>
              <a:rPr lang="en-US" altLang="ko-KR" dirty="0"/>
              <a:t>4</a:t>
            </a:r>
            <a:r>
              <a:rPr lang="ko-KR" altLang="en-US" dirty="0"/>
              <a:t>가지에 대하여 각각의 방식이 존재</a:t>
            </a:r>
            <a:endParaRPr lang="en-US" altLang="ko-KR" dirty="0"/>
          </a:p>
          <a:p>
            <a:pPr lvl="1" algn="just"/>
            <a:endParaRPr lang="en-US" altLang="ko-KR" dirty="0"/>
          </a:p>
          <a:p>
            <a:pPr algn="just"/>
            <a:r>
              <a:rPr lang="ko-KR" altLang="en-US" dirty="0"/>
              <a:t>상호 배제 예방 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시스템 내에 있는 상호 배타적인 모든 자원</a:t>
            </a:r>
            <a:r>
              <a:rPr lang="en-US" altLang="ko-KR" dirty="0"/>
              <a:t>, </a:t>
            </a:r>
            <a:r>
              <a:rPr lang="ko-KR" altLang="en-US" dirty="0"/>
              <a:t>즉 독점적으로 사용할 수 있는 자원을 </a:t>
            </a:r>
            <a:r>
              <a:rPr lang="ko-KR" altLang="en-US" dirty="0" err="1"/>
              <a:t>없애버리는</a:t>
            </a:r>
            <a:r>
              <a:rPr lang="ko-KR" altLang="en-US" dirty="0"/>
              <a:t> 방법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현실적으로는 모든 자원을 공유할 수 없으며 상호 배제를 적용하여 보호해야 하는 자원이 있음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상호 배제를 무력화하는 것은 사실상 어려움</a:t>
            </a:r>
            <a:endParaRPr lang="en-US" altLang="ko-KR" dirty="0"/>
          </a:p>
          <a:p>
            <a:pPr lvl="1" algn="just"/>
            <a:endParaRPr lang="en-US" altLang="ko-KR" dirty="0"/>
          </a:p>
          <a:p>
            <a:pPr algn="just"/>
            <a:r>
              <a:rPr lang="ko-KR" altLang="en-US" dirty="0" err="1"/>
              <a:t>비선점</a:t>
            </a:r>
            <a:r>
              <a:rPr lang="ko-KR" altLang="en-US" dirty="0"/>
              <a:t> 예방 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모든 자원을 빼앗을 수 있도록 만드는 방법 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그러나 아사 현상을 일으켜 </a:t>
            </a:r>
            <a:r>
              <a:rPr lang="ko-KR" altLang="en-US" dirty="0" err="1"/>
              <a:t>비선점</a:t>
            </a:r>
            <a:r>
              <a:rPr lang="ko-KR" altLang="en-US" dirty="0"/>
              <a:t> 조건을 무력화하기는 어려움 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교착 상태 예방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6296" y="-1983"/>
            <a:ext cx="19147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교착 상태 해결 방법</a:t>
            </a:r>
          </a:p>
        </p:txBody>
      </p:sp>
    </p:spTree>
    <p:extLst>
      <p:ext uri="{BB962C8B-B14F-4D97-AF65-F5344CB8AC3E}">
        <p14:creationId xmlns:p14="http://schemas.microsoft.com/office/powerpoint/2010/main" val="2461793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5328592"/>
          </a:xfrm>
        </p:spPr>
        <p:txBody>
          <a:bodyPr/>
          <a:lstStyle/>
          <a:p>
            <a:pPr algn="just"/>
            <a:r>
              <a:rPr lang="ko-KR" altLang="en-US" dirty="0"/>
              <a:t>점유와 대기 예방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프로세스가 자원을 점유한 상태에서 다른 자원을 기다리지 못하게 하는 방법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‘전부 할당하거나 아니면 아예 할당하지 않는</a:t>
            </a:r>
            <a:r>
              <a:rPr lang="en-US" altLang="ko-KR" dirty="0"/>
              <a:t>’ </a:t>
            </a:r>
            <a:r>
              <a:rPr lang="ko-KR" altLang="en-US" dirty="0"/>
              <a:t>방식을 적용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자원이 아닌 프로세스의 자원 사용 방식을 변화시켜 교착 상태를 처리한다는 점에서 의미가 있음 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교착 상태 예방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6296" y="-1983"/>
            <a:ext cx="19147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교착 상태 해결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3431A3-97A6-40B7-841C-1E8682D21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212976"/>
            <a:ext cx="41243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5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5328592"/>
          </a:xfrm>
        </p:spPr>
        <p:txBody>
          <a:bodyPr/>
          <a:lstStyle/>
          <a:p>
            <a:pPr algn="just"/>
            <a:r>
              <a:rPr lang="ko-KR" altLang="en-US" dirty="0"/>
              <a:t>점유와 대기 예방의 단점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프로세스가 자신이 사용하는 모든 자원을 자세히 알기 어려움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자원의 활용성이 떨어짐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많은 자원을 사용하는 프로세스가 적은 자원을 사용하는 프로세스보다 불리함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결국 일괄 작업 방식으로 동작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교착 상태 예방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6296" y="-1983"/>
            <a:ext cx="19147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교착 상태 해결 방법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7D13D4-609E-4929-8839-41ECF8C50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3284985"/>
            <a:ext cx="5112569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92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5328592"/>
          </a:xfrm>
        </p:spPr>
        <p:txBody>
          <a:bodyPr/>
          <a:lstStyle/>
          <a:p>
            <a:pPr algn="just"/>
            <a:r>
              <a:rPr lang="ko-KR" altLang="en-US" dirty="0"/>
              <a:t>원형 대기 예방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점유와 대기를 하는 프로세스들이 원형을 이루지 못하도록 막는 방법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모든 자원에 숫자를 부여하고 숫자가 큰 방향으로만 자원을 할당하는 것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sz="800" dirty="0"/>
          </a:p>
          <a:p>
            <a:pPr marL="982663" lvl="1" indent="-525463" algn="just">
              <a:lnSpc>
                <a:spcPct val="150000"/>
              </a:lnSpc>
              <a:buNone/>
            </a:pPr>
            <a:r>
              <a:rPr lang="en-US" altLang="ko-KR" dirty="0"/>
              <a:t>[</a:t>
            </a:r>
            <a:r>
              <a:rPr lang="ko-KR" altLang="en-US" dirty="0"/>
              <a:t>예</a:t>
            </a:r>
            <a:r>
              <a:rPr lang="en-US" altLang="ko-KR" dirty="0"/>
              <a:t>]</a:t>
            </a:r>
            <a:r>
              <a:rPr lang="ko-KR" altLang="en-US" dirty="0"/>
              <a:t> 마우스를 </a:t>
            </a:r>
            <a:r>
              <a:rPr lang="ko-KR" altLang="en-US" dirty="0" err="1"/>
              <a:t>할당받은</a:t>
            </a:r>
            <a:r>
              <a:rPr lang="ko-KR" altLang="en-US" dirty="0"/>
              <a:t> 상태에서 프린터를 </a:t>
            </a:r>
            <a:r>
              <a:rPr lang="ko-KR" altLang="en-US" dirty="0" err="1"/>
              <a:t>할당받을</a:t>
            </a:r>
            <a:r>
              <a:rPr lang="ko-KR" altLang="en-US" dirty="0"/>
              <a:t> 수는 있지만 프린터를 </a:t>
            </a:r>
            <a:r>
              <a:rPr lang="ko-KR" altLang="en-US" dirty="0" err="1"/>
              <a:t>할당받은</a:t>
            </a:r>
            <a:r>
              <a:rPr lang="ko-KR" altLang="en-US" dirty="0"/>
              <a:t> 상태에서는 마우스나 하드디스크를 </a:t>
            </a:r>
            <a:r>
              <a:rPr lang="ko-KR" altLang="en-US" dirty="0" err="1"/>
              <a:t>할당받을</a:t>
            </a:r>
            <a:r>
              <a:rPr lang="ko-KR" altLang="en-US" dirty="0"/>
              <a:t> 수 없음 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교착 상태 예방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6296" y="-1983"/>
            <a:ext cx="19147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교착 상태 해결 방법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103CDB-5FC6-4487-8587-D15FA0FEF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550518"/>
            <a:ext cx="49244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5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bg2">
              <a:lumMod val="50000"/>
            </a:schemeClr>
          </a:solidFill>
        </p:grpSpPr>
        <p:sp>
          <p:nvSpPr>
            <p:cNvPr id="4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1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2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22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01 </a:t>
            </a:r>
            <a:r>
              <a:rPr kumimoji="0" lang="ko-KR" altLang="en-US" dirty="0">
                <a:latin typeface="+mn-ea"/>
                <a:ea typeface="+mn-ea"/>
              </a:rPr>
              <a:t>교착 상태의 개요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02 </a:t>
            </a:r>
            <a:r>
              <a:rPr kumimoji="0" lang="ko-KR" altLang="en-US" dirty="0">
                <a:latin typeface="+mn-ea"/>
                <a:ea typeface="+mn-ea"/>
              </a:rPr>
              <a:t>교착 상태 필요조건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03 </a:t>
            </a:r>
            <a:r>
              <a:rPr kumimoji="0" lang="ko-KR" altLang="en-US" dirty="0">
                <a:latin typeface="+mn-ea"/>
                <a:ea typeface="+mn-ea"/>
              </a:rPr>
              <a:t>교착 상태 해결 방법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04 </a:t>
            </a:r>
            <a:r>
              <a:rPr kumimoji="0" lang="en-US" altLang="ko-KR" dirty="0">
                <a:latin typeface="+mn-ea"/>
                <a:ea typeface="+mn-ea"/>
              </a:rPr>
              <a:t>[</a:t>
            </a:r>
            <a:r>
              <a:rPr kumimoji="0" lang="ko-KR" altLang="en-US" dirty="0">
                <a:latin typeface="+mn-ea"/>
                <a:ea typeface="+mn-ea"/>
              </a:rPr>
              <a:t>심화학습</a:t>
            </a:r>
            <a:r>
              <a:rPr kumimoji="0" lang="en-US" altLang="ko-KR" dirty="0">
                <a:latin typeface="+mn-ea"/>
                <a:ea typeface="+mn-ea"/>
              </a:rPr>
              <a:t>] </a:t>
            </a:r>
            <a:r>
              <a:rPr kumimoji="0" lang="ko-KR" altLang="en-US" dirty="0">
                <a:latin typeface="+mn-ea"/>
                <a:ea typeface="+mn-ea"/>
              </a:rPr>
              <a:t>다중 자원과 교착 상태 검출</a:t>
            </a: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3986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5328592"/>
          </a:xfrm>
        </p:spPr>
        <p:txBody>
          <a:bodyPr/>
          <a:lstStyle/>
          <a:p>
            <a:pPr algn="just"/>
            <a:r>
              <a:rPr lang="ko-KR" altLang="en-US" dirty="0"/>
              <a:t>원형 대기 예방과 교착 상태 </a:t>
            </a:r>
            <a:r>
              <a:rPr lang="ko-KR" altLang="en-US"/>
              <a:t>해결 </a:t>
            </a:r>
            <a:endParaRPr lang="en-US" altLang="ko-KR"/>
          </a:p>
          <a:p>
            <a:pPr algn="just"/>
            <a:endParaRPr lang="en-US" altLang="ko-KR" sz="500" dirty="0"/>
          </a:p>
          <a:p>
            <a:pPr lvl="1" algn="just"/>
            <a:r>
              <a:rPr lang="ko-KR" altLang="en-US" dirty="0"/>
              <a:t>프로세스 </a:t>
            </a:r>
            <a:r>
              <a:rPr lang="en-US" altLang="ko-KR" dirty="0"/>
              <a:t>P2</a:t>
            </a:r>
            <a:r>
              <a:rPr lang="ko-KR" altLang="en-US" dirty="0"/>
              <a:t>는 자원을 </a:t>
            </a:r>
            <a:r>
              <a:rPr lang="ko-KR" altLang="en-US" dirty="0" err="1"/>
              <a:t>할당받을</a:t>
            </a:r>
            <a:r>
              <a:rPr lang="ko-KR" altLang="en-US" dirty="0"/>
              <a:t> 수 없어 강제 종료되고 프로세스 </a:t>
            </a:r>
            <a:r>
              <a:rPr lang="en-US" altLang="ko-KR" dirty="0"/>
              <a:t>P1</a:t>
            </a:r>
            <a:r>
              <a:rPr lang="ko-KR" altLang="en-US" dirty="0"/>
              <a:t>은 </a:t>
            </a:r>
            <a:r>
              <a:rPr lang="ko-KR" altLang="en-US"/>
              <a:t>정상적으로 실행</a:t>
            </a:r>
            <a:endParaRPr lang="en-US" altLang="ko-KR"/>
          </a:p>
          <a:p>
            <a:pPr lvl="1" algn="just"/>
            <a:endParaRPr lang="en-US" altLang="ko-KR"/>
          </a:p>
          <a:p>
            <a:pPr lvl="1" algn="just"/>
            <a:endParaRPr lang="en-US" altLang="ko-KR"/>
          </a:p>
          <a:p>
            <a:pPr lvl="1" algn="just"/>
            <a:endParaRPr lang="en-US" altLang="ko-KR"/>
          </a:p>
          <a:p>
            <a:pPr lvl="1" algn="just"/>
            <a:endParaRPr lang="en-US" altLang="ko-KR"/>
          </a:p>
          <a:p>
            <a:pPr lvl="1" algn="just"/>
            <a:endParaRPr lang="en-US" altLang="ko-KR"/>
          </a:p>
          <a:p>
            <a:pPr lvl="1" algn="just"/>
            <a:endParaRPr lang="en-US" altLang="ko-KR"/>
          </a:p>
          <a:p>
            <a:pPr lvl="1" algn="just"/>
            <a:endParaRPr lang="en-US" altLang="ko-KR"/>
          </a:p>
          <a:p>
            <a:pPr lvl="1" algn="just"/>
            <a:endParaRPr lang="en-US" altLang="ko-KR"/>
          </a:p>
          <a:p>
            <a:pPr lvl="1" algn="just"/>
            <a:endParaRPr lang="en-US" altLang="ko-KR"/>
          </a:p>
          <a:p>
            <a:pPr lvl="1" algn="just"/>
            <a:endParaRPr lang="en-US" altLang="ko-KR"/>
          </a:p>
          <a:p>
            <a:pPr algn="just"/>
            <a:r>
              <a:rPr lang="ko-KR" altLang="en-US"/>
              <a:t>원형 대기 예방의 단점</a:t>
            </a:r>
            <a:endParaRPr lang="en-US" altLang="ko-KR"/>
          </a:p>
          <a:p>
            <a:pPr algn="just"/>
            <a:endParaRPr lang="en-US" altLang="ko-KR" sz="500"/>
          </a:p>
          <a:p>
            <a:pPr lvl="1" algn="just"/>
            <a:r>
              <a:rPr lang="ko-KR" altLang="en-US"/>
              <a:t>프로세스 작업 진행에 유연성이 떨어짐</a:t>
            </a:r>
            <a:endParaRPr lang="en-US" altLang="ko-KR"/>
          </a:p>
          <a:p>
            <a:pPr lvl="1" algn="just"/>
            <a:r>
              <a:rPr lang="ko-KR" altLang="en-US"/>
              <a:t>자원의 번호를 어떻게 부여할 것인지가 문제 </a:t>
            </a:r>
            <a:endParaRPr lang="en-US" altLang="ko-KR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교착 상태 예방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6296" y="-1983"/>
            <a:ext cx="19147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교착 상태 해결 방법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49AD9B-F777-47F7-AF18-5B02C6A6A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733" y="2026344"/>
            <a:ext cx="29051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85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328592"/>
          </a:xfrm>
        </p:spPr>
        <p:txBody>
          <a:bodyPr/>
          <a:lstStyle/>
          <a:p>
            <a:pPr algn="just"/>
            <a:r>
              <a:rPr lang="ko-KR" altLang="en-US" dirty="0"/>
              <a:t>교착 상태 예방 정리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교착 상태를 유발하는 네 가지 조건이 일어나지 않도록 제약을 가하는 방법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자원을 보호하기 위해 상호 배제와 비선점을 예방하기 어려움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점유와 대기</a:t>
            </a:r>
            <a:r>
              <a:rPr lang="en-US" altLang="ko-KR" dirty="0"/>
              <a:t>, </a:t>
            </a:r>
            <a:r>
              <a:rPr lang="ko-KR" altLang="en-US" dirty="0"/>
              <a:t>원형 대기는 프로세스 작업 방식을 제한하고 자원을 낭비하기 때문에 사용할 수 없음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교착 상태 예방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6296" y="-1983"/>
            <a:ext cx="19147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교착 상태 해결 방법</a:t>
            </a:r>
          </a:p>
        </p:txBody>
      </p:sp>
    </p:spTree>
    <p:extLst>
      <p:ext uri="{BB962C8B-B14F-4D97-AF65-F5344CB8AC3E}">
        <p14:creationId xmlns:p14="http://schemas.microsoft.com/office/powerpoint/2010/main" val="3552103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5328592"/>
          </a:xfrm>
        </p:spPr>
        <p:txBody>
          <a:bodyPr/>
          <a:lstStyle/>
          <a:p>
            <a:pPr algn="just"/>
            <a:r>
              <a:rPr lang="ko-KR" altLang="en-US" dirty="0"/>
              <a:t>교착 상태 회피의 개념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프로세스에 자원을 할당할 때 어느 수준 이상의 자원을 </a:t>
            </a:r>
            <a:r>
              <a:rPr lang="ko-KR" altLang="en-US" dirty="0" err="1"/>
              <a:t>나누어주면</a:t>
            </a:r>
            <a:r>
              <a:rPr lang="ko-KR" altLang="en-US" dirty="0"/>
              <a:t> 교착 상태가 발생하는지 파악하여 그 수준 이하로 자원을 </a:t>
            </a:r>
            <a:r>
              <a:rPr lang="ko-KR" altLang="en-US" dirty="0" err="1"/>
              <a:t>나누어주는</a:t>
            </a:r>
            <a:r>
              <a:rPr lang="ko-KR" altLang="en-US" dirty="0"/>
              <a:t> 방법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교착 상태가 발생하지 않는 범위 내에서만 자원을 할당하고</a:t>
            </a:r>
            <a:r>
              <a:rPr lang="en-US" altLang="ko-KR" dirty="0"/>
              <a:t>, </a:t>
            </a:r>
            <a:r>
              <a:rPr lang="ko-KR" altLang="en-US" dirty="0"/>
              <a:t>교착 상태가 발생하는 범위에 있으면 프로세스를 대기시킴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할당되는 자원의 수를 조절하요 교착 상태를 피함 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/>
              <a:t>교착 상태 회피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6296" y="-1983"/>
            <a:ext cx="19147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교착 상태 해결 방법</a:t>
            </a:r>
          </a:p>
        </p:txBody>
      </p:sp>
    </p:spTree>
    <p:extLst>
      <p:ext uri="{BB962C8B-B14F-4D97-AF65-F5344CB8AC3E}">
        <p14:creationId xmlns:p14="http://schemas.microsoft.com/office/powerpoint/2010/main" val="3135511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5328592"/>
          </a:xfrm>
        </p:spPr>
        <p:txBody>
          <a:bodyPr/>
          <a:lstStyle/>
          <a:p>
            <a:pPr algn="just"/>
            <a:r>
              <a:rPr lang="ko-KR" altLang="en-US" dirty="0"/>
              <a:t>안정 상태와 </a:t>
            </a:r>
            <a:r>
              <a:rPr lang="ko-KR" altLang="en-US"/>
              <a:t>불안정 상태</a:t>
            </a:r>
            <a:endParaRPr lang="en-US" altLang="ko-KR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교착 상태 회피는 자원의 총수와 현재 할당된 자원의 수를 기준으로 시스템을 </a:t>
            </a:r>
            <a:r>
              <a:rPr lang="ko-KR" altLang="en-US"/>
              <a:t>안정 상태</a:t>
            </a:r>
            <a:r>
              <a:rPr lang="en-US" altLang="ko-KR" baseline="30000"/>
              <a:t>safe state</a:t>
            </a:r>
            <a:r>
              <a:rPr lang="ko-KR" altLang="en-US"/>
              <a:t>와 불안정 상태</a:t>
            </a:r>
            <a:r>
              <a:rPr lang="en-US" altLang="ko-KR" baseline="30000"/>
              <a:t>unsafe state</a:t>
            </a:r>
            <a:r>
              <a:rPr lang="ko-KR" altLang="en-US"/>
              <a:t>로 </a:t>
            </a:r>
            <a:r>
              <a:rPr lang="ko-KR" altLang="en-US" dirty="0"/>
              <a:t>나누고 시스템이 안정 상태를 유지하도록 </a:t>
            </a:r>
            <a:r>
              <a:rPr lang="ko-KR" altLang="en-US"/>
              <a:t>자원을 할당</a:t>
            </a: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 sz="3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할당된 자원이 적으면 안정 상태가 크고</a:t>
            </a:r>
            <a:r>
              <a:rPr lang="en-US" altLang="ko-KR" dirty="0"/>
              <a:t>, </a:t>
            </a:r>
            <a:r>
              <a:rPr lang="ko-KR" altLang="en-US" dirty="0"/>
              <a:t>할당된 자원이 늘어날수록 불안정 </a:t>
            </a:r>
            <a:r>
              <a:rPr lang="ko-KR" altLang="en-US"/>
              <a:t>상태가 커짐</a:t>
            </a: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 sz="300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교착 상태는 </a:t>
            </a:r>
            <a:r>
              <a:rPr lang="ko-KR" altLang="en-US"/>
              <a:t>불안정 상태의 일부분</a:t>
            </a:r>
            <a:br>
              <a:rPr lang="en-US" altLang="ko-KR"/>
            </a:br>
            <a:r>
              <a:rPr lang="ko-KR" altLang="en-US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불안정 상태가 커질수록 </a:t>
            </a:r>
            <a:r>
              <a:rPr lang="ko-KR" altLang="en-US"/>
              <a:t>교착 </a:t>
            </a:r>
            <a:br>
              <a:rPr lang="en-US" altLang="ko-KR"/>
            </a:br>
            <a:r>
              <a:rPr lang="ko-KR" altLang="en-US"/>
              <a:t>상태가 </a:t>
            </a:r>
            <a:r>
              <a:rPr lang="ko-KR" altLang="en-US" dirty="0"/>
              <a:t>발생할 </a:t>
            </a:r>
            <a:r>
              <a:rPr lang="ko-KR" altLang="en-US"/>
              <a:t>가능성이 높아짐</a:t>
            </a:r>
            <a:endParaRPr lang="en-US" altLang="ko-KR"/>
          </a:p>
          <a:p>
            <a:pPr lvl="1" algn="just">
              <a:lnSpc>
                <a:spcPct val="150000"/>
              </a:lnSpc>
            </a:pPr>
            <a:endParaRPr lang="en-US" altLang="ko-KR" sz="300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교착 상태 회피는 안정 </a:t>
            </a:r>
            <a:r>
              <a:rPr lang="ko-KR" altLang="en-US"/>
              <a:t>상태를 </a:t>
            </a:r>
            <a:br>
              <a:rPr lang="en-US" altLang="ko-KR"/>
            </a:br>
            <a:r>
              <a:rPr lang="ko-KR" altLang="en-US"/>
              <a:t>유지할 </a:t>
            </a:r>
            <a:r>
              <a:rPr lang="ko-KR" altLang="en-US" dirty="0"/>
              <a:t>수 있는 범위 </a:t>
            </a:r>
            <a:r>
              <a:rPr lang="ko-KR" altLang="en-US"/>
              <a:t>내에서 자</a:t>
            </a:r>
            <a:br>
              <a:rPr lang="en-US" altLang="ko-KR"/>
            </a:br>
            <a:r>
              <a:rPr lang="ko-KR" altLang="en-US"/>
              <a:t>원을 </a:t>
            </a:r>
            <a:r>
              <a:rPr lang="ko-KR" altLang="en-US" dirty="0"/>
              <a:t>할당함 </a:t>
            </a:r>
            <a:r>
              <a:rPr lang="ko-KR" altLang="en-US" dirty="0" err="1"/>
              <a:t>으로써</a:t>
            </a:r>
            <a:r>
              <a:rPr lang="ko-KR" altLang="en-US" dirty="0"/>
              <a:t> 교착 </a:t>
            </a:r>
            <a:r>
              <a:rPr lang="ko-KR" altLang="en-US"/>
              <a:t>상태를 </a:t>
            </a:r>
            <a:br>
              <a:rPr lang="en-US" altLang="ko-KR"/>
            </a:br>
            <a:r>
              <a:rPr lang="ko-KR" altLang="en-US"/>
              <a:t>피함 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/>
              <a:t>교착 상태 회피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6296" y="-1983"/>
            <a:ext cx="19147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교착 상태 해결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8305D3-0712-498B-A179-DFAFF1F3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285" y="3475766"/>
            <a:ext cx="3983002" cy="290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87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5328592"/>
          </a:xfrm>
        </p:spPr>
        <p:txBody>
          <a:bodyPr/>
          <a:lstStyle/>
          <a:p>
            <a:pPr algn="just"/>
            <a:r>
              <a:rPr lang="ko-KR" altLang="en-US" dirty="0"/>
              <a:t>은행원 알고리즘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교착 상태 회피를 구현하는 대표적인 알고리즘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은행이 대출을 해주는 방식</a:t>
            </a:r>
            <a:r>
              <a:rPr lang="en-US" altLang="ko-KR" dirty="0"/>
              <a:t>, </a:t>
            </a:r>
            <a:r>
              <a:rPr lang="ko-KR" altLang="en-US" dirty="0"/>
              <a:t>즉 대출 금액이 대출 가능한 범위 내이면</a:t>
            </a:r>
            <a:r>
              <a:rPr lang="en-US" altLang="ko-KR" dirty="0"/>
              <a:t>(</a:t>
            </a:r>
            <a:r>
              <a:rPr lang="ko-KR" altLang="en-US" dirty="0"/>
              <a:t>안정 상태이면</a:t>
            </a:r>
            <a:r>
              <a:rPr lang="en-US" altLang="ko-KR" dirty="0"/>
              <a:t>) </a:t>
            </a:r>
            <a:r>
              <a:rPr lang="ko-KR" altLang="en-US" dirty="0"/>
              <a:t>허용되지만 그렇지 않으면 거부되는 것과 유사한 방식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/>
              <a:t>교착 상태 회피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6296" y="-1983"/>
            <a:ext cx="19147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교착 상태 해결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D7625D-CF9D-4C83-8656-E757BB1B3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780928"/>
            <a:ext cx="4753348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94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/>
              <a:t>교착 상태 회피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6296" y="-1983"/>
            <a:ext cx="19147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교착 상태 해결 방법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9722BE-B5BF-4D9F-AAA1-883AE7358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2" y="1340768"/>
            <a:ext cx="8611808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81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5328592"/>
          </a:xfrm>
        </p:spPr>
        <p:txBody>
          <a:bodyPr/>
          <a:lstStyle/>
          <a:p>
            <a:pPr algn="just"/>
            <a:r>
              <a:rPr lang="ko-KR" altLang="en-US" dirty="0"/>
              <a:t>은행원 알고리즘에서 자원 할당 기준 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각 프로세스의 기대 자원과 비교하여 가용 자원이 하나라도 크거나 같으면 자원을 할당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가용 자원이 어떤 기대 자원보다 크지 않으면 할당하지 않음 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/>
              <a:t>교착 상태 회피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6296" y="-1983"/>
            <a:ext cx="19147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교착 상태 해결 방법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C024E9E-38C2-4A50-9E9F-7F81E35DB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087998"/>
            <a:ext cx="7704856" cy="127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60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5328592"/>
          </a:xfrm>
        </p:spPr>
        <p:txBody>
          <a:bodyPr/>
          <a:lstStyle/>
          <a:p>
            <a:pPr algn="just"/>
            <a:r>
              <a:rPr lang="ko-KR" altLang="en-US" dirty="0"/>
              <a:t>안정 상태의 예 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marL="0" indent="0" algn="just">
              <a:buNone/>
            </a:pPr>
            <a:endParaRPr lang="en-US" altLang="ko-KR" sz="1200" dirty="0"/>
          </a:p>
          <a:p>
            <a:pPr algn="just"/>
            <a:r>
              <a:rPr lang="ko-KR" altLang="en-US" dirty="0"/>
              <a:t>불안정 상태의 예 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/>
              <a:t>교착 상태 회피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6296" y="-1983"/>
            <a:ext cx="19147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교착 상태 해결 방법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749771-4FC9-4464-9E71-49E885A10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836712"/>
            <a:ext cx="4646052" cy="26563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34423C-1920-4BAD-A19D-11BB5B605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20" y="3771055"/>
            <a:ext cx="4665952" cy="275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98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5328592"/>
          </a:xfrm>
        </p:spPr>
        <p:txBody>
          <a:bodyPr/>
          <a:lstStyle/>
          <a:p>
            <a:pPr algn="just"/>
            <a:r>
              <a:rPr lang="ko-KR" altLang="en-US" dirty="0"/>
              <a:t>교착 상태 회피의 문제점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프로세스가 자신이 사용할 모든 자원을 미리 선언해야 함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시스템의 전체 자원 수가 고정적이어야 함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자원이 낭비됨 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3-3 </a:t>
            </a:r>
            <a:r>
              <a:rPr lang="ko-KR" altLang="en-US" dirty="0"/>
              <a:t>교착 상태 회피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6296" y="-1983"/>
            <a:ext cx="19147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교착 상태 해결 방법</a:t>
            </a:r>
          </a:p>
        </p:txBody>
      </p:sp>
    </p:spTree>
    <p:extLst>
      <p:ext uri="{BB962C8B-B14F-4D97-AF65-F5344CB8AC3E}">
        <p14:creationId xmlns:p14="http://schemas.microsoft.com/office/powerpoint/2010/main" val="2715983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34752" y="1052736"/>
            <a:ext cx="8496944" cy="5328592"/>
          </a:xfrm>
        </p:spPr>
        <p:txBody>
          <a:bodyPr/>
          <a:lstStyle/>
          <a:p>
            <a:pPr algn="just"/>
            <a:r>
              <a:rPr lang="ko-KR" altLang="en-US" dirty="0"/>
              <a:t>교착 상태 검출의 개념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sz="1500" dirty="0"/>
              <a:t>운영체제가 프로세스의 작업을 관찰하면서 교착 상태 발생 여부를 계속 주시하는 방식</a:t>
            </a:r>
            <a:endParaRPr lang="en-US" altLang="ko-KR" sz="1500" dirty="0"/>
          </a:p>
          <a:p>
            <a:pPr lvl="1" algn="just">
              <a:lnSpc>
                <a:spcPct val="150000"/>
              </a:lnSpc>
            </a:pPr>
            <a:r>
              <a:rPr lang="ko-KR" altLang="en-US" sz="1500" dirty="0"/>
              <a:t>교착 상태가 발견되면 </a:t>
            </a:r>
            <a:r>
              <a:rPr lang="ko-KR" altLang="en-US" dirty="0"/>
              <a:t>이를 해결하기 위해 교착 상태 회복 단계를 밟음</a:t>
            </a:r>
            <a:endParaRPr lang="en-US" altLang="ko-KR" dirty="0"/>
          </a:p>
          <a:p>
            <a:pPr lvl="1" algn="just"/>
            <a:endParaRPr lang="en-US" altLang="ko-KR" dirty="0"/>
          </a:p>
          <a:p>
            <a:pPr algn="just"/>
            <a:r>
              <a:rPr lang="ko-KR" altLang="en-US" dirty="0"/>
              <a:t>타임아웃을 이용한 교착 상태 검출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sz="1500" dirty="0"/>
              <a:t>일정 시간 동안 작업이 진행되지 않은 프로세스를 교착 상태가 발생한 것으로 간주하여 처리하는 방법</a:t>
            </a:r>
            <a:endParaRPr lang="en-US" altLang="ko-KR" sz="1500" dirty="0"/>
          </a:p>
          <a:p>
            <a:pPr lvl="1" algn="just">
              <a:lnSpc>
                <a:spcPct val="150000"/>
              </a:lnSpc>
            </a:pPr>
            <a:r>
              <a:rPr lang="ko-KR" altLang="en-US" sz="1500" dirty="0"/>
              <a:t>교착 상태가 자주 발생하지 않을 것이라는 가정하에 사용하는 것으로</a:t>
            </a:r>
            <a:r>
              <a:rPr lang="en-US" altLang="ko-KR" sz="1500" dirty="0"/>
              <a:t>, </a:t>
            </a:r>
            <a:r>
              <a:rPr lang="ko-KR" altLang="en-US" sz="1500" dirty="0"/>
              <a:t>특별한 알고리즘이 없어 쉽게 구현할 수 있음 </a:t>
            </a:r>
            <a:endParaRPr lang="en-US" altLang="ko-KR" sz="1500" dirty="0"/>
          </a:p>
          <a:p>
            <a:pPr lvl="1" algn="just">
              <a:lnSpc>
                <a:spcPct val="150000"/>
              </a:lnSpc>
            </a:pPr>
            <a:r>
              <a:rPr lang="ko-KR" altLang="en-US" sz="1500" dirty="0"/>
              <a:t>타임아웃이 되면 프로세스가 종료됨 </a:t>
            </a:r>
            <a:endParaRPr lang="en-US" altLang="ko-KR" sz="15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3-4 </a:t>
            </a:r>
            <a:r>
              <a:rPr lang="ko-KR" altLang="en-US" dirty="0"/>
              <a:t>교착 상태 검출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6296" y="-1983"/>
            <a:ext cx="19147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교착 상태 해결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74CD47-DF14-4317-BE5A-FCBC4D436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010" y="4445775"/>
            <a:ext cx="3338913" cy="18792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79712" y="6021288"/>
            <a:ext cx="3397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n-ea"/>
                <a:ea typeface="+mn-ea"/>
              </a:rPr>
              <a:t>그림 </a:t>
            </a:r>
            <a:r>
              <a:rPr lang="en-US" altLang="ko-KR" sz="1400" b="1" dirty="0">
                <a:latin typeface="+mn-ea"/>
                <a:ea typeface="+mn-ea"/>
              </a:rPr>
              <a:t>6-19 </a:t>
            </a:r>
            <a:r>
              <a:rPr lang="ko-KR" altLang="en-US" sz="1400" dirty="0">
                <a:latin typeface="+mn-ea"/>
                <a:ea typeface="+mn-ea"/>
              </a:rPr>
              <a:t>타임아웃을 이용한 방법의 예</a:t>
            </a:r>
          </a:p>
        </p:txBody>
      </p:sp>
    </p:spTree>
    <p:extLst>
      <p:ext uri="{BB962C8B-B14F-4D97-AF65-F5344CB8AC3E}">
        <p14:creationId xmlns:p14="http://schemas.microsoft.com/office/powerpoint/2010/main" val="60174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dirty="0">
                <a:latin typeface="+mn-ea"/>
                <a:ea typeface="+mn-ea"/>
              </a:rPr>
              <a:t>교착 상태의 정의와 발생 원인을 이해한다</a:t>
            </a:r>
            <a:r>
              <a:rPr kumimoji="0"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dirty="0">
                <a:latin typeface="+mn-ea"/>
                <a:ea typeface="+mn-ea"/>
              </a:rPr>
              <a:t>교착 상태가 발생하는 네 가지 필요조건을 알아본다</a:t>
            </a:r>
            <a:r>
              <a:rPr kumimoji="0"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dirty="0">
                <a:latin typeface="+mn-ea"/>
                <a:ea typeface="+mn-ea"/>
              </a:rPr>
              <a:t>교착 상태 해결 방법과 그 실효성을 알아본다</a:t>
            </a:r>
            <a:r>
              <a:rPr kumimoji="0" lang="en-US" altLang="ko-KR" dirty="0">
                <a:latin typeface="+mn-ea"/>
                <a:ea typeface="+mn-ea"/>
              </a:rPr>
              <a:t>.</a:t>
            </a:r>
            <a:endParaRPr kumimoji="0" lang="en-US" altLang="en-US" dirty="0">
              <a:latin typeface="+mn-ea"/>
              <a:ea typeface="+mn-ea"/>
            </a:endParaRPr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065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328592"/>
          </a:xfrm>
        </p:spPr>
        <p:txBody>
          <a:bodyPr/>
          <a:lstStyle/>
          <a:p>
            <a:pPr algn="just"/>
            <a:r>
              <a:rPr lang="ko-KR" altLang="en-US" dirty="0"/>
              <a:t>데이터베이스에서 타임아웃의 문제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데이터베이스에서 타임아웃으로 프로세스가 종료되면 일부 데이터의 일관성이 깨질 수 있음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데이터의 일관성이 깨지는 문제를 해결하기 위해 체크포인트와 </a:t>
            </a:r>
            <a:r>
              <a:rPr lang="ko-KR" altLang="en-US"/>
              <a:t>롤백 사용</a:t>
            </a:r>
            <a:endParaRPr lang="en-US" altLang="ko-KR" sz="500" dirty="0"/>
          </a:p>
          <a:p>
            <a:pPr lvl="2" algn="just">
              <a:lnSpc>
                <a:spcPct val="150000"/>
              </a:lnSpc>
            </a:pPr>
            <a:r>
              <a:rPr lang="ko-KR" altLang="en-US" b="1" dirty="0"/>
              <a:t>체크포인트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작업을 하다가 문제가 발생하면 저장된 상태로 돌아오기 위한 표시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b="1" dirty="0"/>
              <a:t>롤백 </a:t>
            </a:r>
            <a:r>
              <a:rPr lang="en-US" altLang="ko-KR" dirty="0"/>
              <a:t>: </a:t>
            </a:r>
            <a:r>
              <a:rPr lang="ko-KR" altLang="en-US" dirty="0"/>
              <a:t>작업을 하다가 문제가 발생하여 과거의 체크포인트로 되돌아가는 것 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3-4 </a:t>
            </a:r>
            <a:r>
              <a:rPr lang="ko-KR" altLang="en-US" dirty="0"/>
              <a:t>교착 상태 검출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6296" y="-1983"/>
            <a:ext cx="19147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교착 상태 해결 방법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F5DA7B-CFAD-4689-A0CC-1FCEE8F09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717032"/>
            <a:ext cx="5070698" cy="260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18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5328592"/>
          </a:xfrm>
        </p:spPr>
        <p:txBody>
          <a:bodyPr/>
          <a:lstStyle/>
          <a:p>
            <a:pPr algn="just"/>
            <a:r>
              <a:rPr lang="ko-KR" altLang="en-US" dirty="0"/>
              <a:t>자원 할당 그래프를 이용한 교착 </a:t>
            </a:r>
            <a:r>
              <a:rPr lang="ko-KR" altLang="en-US"/>
              <a:t>상태 검출</a:t>
            </a:r>
            <a:endParaRPr lang="en-US" altLang="ko-KR"/>
          </a:p>
          <a:p>
            <a:pPr algn="just"/>
            <a:endParaRPr lang="en-US" altLang="ko-KR" sz="500" dirty="0"/>
          </a:p>
          <a:p>
            <a:pPr lvl="1" algn="just"/>
            <a:r>
              <a:rPr lang="ko-KR" altLang="en-US" dirty="0"/>
              <a:t>단일 자원을 사용하는 경우 자원 할당 그래프에 사이클 있으면 교착 상태 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3-4 </a:t>
            </a:r>
            <a:r>
              <a:rPr lang="ko-KR" altLang="en-US" dirty="0"/>
              <a:t>교착 상태 검출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6296" y="-1983"/>
            <a:ext cx="19147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교착 상태 해결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4080CA-2E85-4C24-A2CD-CB9E7856B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2" y="2276872"/>
            <a:ext cx="7562855" cy="333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52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5328592"/>
          </a:xfrm>
        </p:spPr>
        <p:txBody>
          <a:bodyPr/>
          <a:lstStyle/>
          <a:p>
            <a:pPr algn="just"/>
            <a:r>
              <a:rPr lang="ko-KR" altLang="en-US" dirty="0"/>
              <a:t>교착 상태 회복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교착 상태가 검출된 후 교착 상태를 푸는 후속 작업을 하는 것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교착 상태 회복 단계에서는 교착 상태를 유발한 프로세스를 강제로 종료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sz="8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프로세스를 강제로 종료하는 방법</a:t>
            </a:r>
            <a:endParaRPr lang="en-US" altLang="ko-KR" dirty="0"/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ko-KR" altLang="en-US" dirty="0">
                <a:sym typeface="Wingdings" panose="05000000000000000000" pitchFamily="2" charset="2"/>
              </a:rPr>
              <a:t> </a:t>
            </a:r>
            <a:r>
              <a:rPr lang="ko-KR" altLang="en-US" dirty="0"/>
              <a:t>교착 상태를 일으킨 모든 프로세스를 동시에 종료</a:t>
            </a:r>
            <a:endParaRPr lang="en-US" altLang="ko-KR" dirty="0"/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ko-KR" altLang="en-US" dirty="0">
                <a:sym typeface="Wingdings" panose="05000000000000000000" pitchFamily="2" charset="2"/>
              </a:rPr>
              <a:t> </a:t>
            </a:r>
            <a:r>
              <a:rPr lang="ko-KR" altLang="en-US" dirty="0"/>
              <a:t>교착 상태를 일으킨 프로세스 중 하나를 골라 순서대로 종료</a:t>
            </a:r>
            <a:endParaRPr lang="en-US" altLang="ko-KR" dirty="0"/>
          </a:p>
          <a:p>
            <a:pPr marL="1257300" lvl="2" indent="-342900" algn="just">
              <a:lnSpc>
                <a:spcPct val="150000"/>
              </a:lnSpc>
              <a:buFont typeface="+mj-ea"/>
              <a:buAutoNum type="circleNumDbPlain"/>
            </a:pPr>
            <a:endParaRPr lang="en-US" altLang="ko-KR" sz="300" dirty="0"/>
          </a:p>
          <a:p>
            <a:pPr marL="1439863" lvl="3" indent="-271463" algn="just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우선순위가 낮은 프로세스를 먼저 종료</a:t>
            </a:r>
            <a:endParaRPr lang="en-US" altLang="ko-KR" sz="1400" dirty="0">
              <a:latin typeface="+mn-ea"/>
              <a:ea typeface="+mn-ea"/>
            </a:endParaRPr>
          </a:p>
          <a:p>
            <a:pPr marL="1439863" lvl="3" indent="-271463" algn="just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우선순위가 같은 경우 작업 시간이 짧은 프로세스를 먼저 종료</a:t>
            </a:r>
            <a:endParaRPr lang="en-US" altLang="ko-KR" sz="1400" dirty="0">
              <a:latin typeface="+mn-ea"/>
              <a:ea typeface="+mn-ea"/>
            </a:endParaRPr>
          </a:p>
          <a:p>
            <a:pPr marL="1439863" lvl="3" indent="-271463" algn="just"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위의 두 조건이 같은 경우 자원을 많이 사용하는 프로세스를 먼저 종료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3-5 </a:t>
            </a:r>
            <a:r>
              <a:rPr lang="ko-KR" altLang="en-US" dirty="0"/>
              <a:t>교착 상태 회복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6296" y="-1983"/>
            <a:ext cx="19147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교착 상태 해결 방법</a:t>
            </a:r>
          </a:p>
        </p:txBody>
      </p:sp>
    </p:spTree>
    <p:extLst>
      <p:ext uri="{BB962C8B-B14F-4D97-AF65-F5344CB8AC3E}">
        <p14:creationId xmlns:p14="http://schemas.microsoft.com/office/powerpoint/2010/main" val="2277028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5328592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ko-KR" altLang="en-US" dirty="0"/>
              <a:t>다중 자원과 사이클</a:t>
            </a:r>
            <a:endParaRPr lang="en-US" altLang="ko-KR" dirty="0"/>
          </a:p>
          <a:p>
            <a:pPr algn="just">
              <a:lnSpc>
                <a:spcPct val="130000"/>
              </a:lnSpc>
            </a:pPr>
            <a:endParaRPr lang="en-US" altLang="ko-KR" sz="500" dirty="0"/>
          </a:p>
          <a:p>
            <a:pPr lvl="1" algn="just">
              <a:lnSpc>
                <a:spcPct val="130000"/>
              </a:lnSpc>
            </a:pPr>
            <a:r>
              <a:rPr lang="ko-KR" altLang="en-US" dirty="0"/>
              <a:t>다중 자원이 포함된 자원 할당 그래프에서는 대기 그래프와 그래프 감소 방법을 이용하여 사이클을 찾음</a:t>
            </a:r>
            <a:endParaRPr lang="en-US" altLang="ko-KR" dirty="0"/>
          </a:p>
          <a:p>
            <a:pPr lvl="1" algn="just">
              <a:lnSpc>
                <a:spcPct val="130000"/>
              </a:lnSpc>
            </a:pPr>
            <a:endParaRPr lang="en-US" altLang="ko-KR" sz="1000" dirty="0"/>
          </a:p>
          <a:p>
            <a:pPr algn="just">
              <a:lnSpc>
                <a:spcPct val="130000"/>
              </a:lnSpc>
            </a:pPr>
            <a:r>
              <a:rPr lang="ko-KR" altLang="en-US" dirty="0"/>
              <a:t>대기 그래프</a:t>
            </a:r>
            <a:endParaRPr lang="en-US" altLang="ko-KR" dirty="0"/>
          </a:p>
          <a:p>
            <a:pPr algn="just">
              <a:lnSpc>
                <a:spcPct val="130000"/>
              </a:lnSpc>
            </a:pPr>
            <a:endParaRPr lang="en-US" altLang="ko-KR" sz="500" dirty="0"/>
          </a:p>
          <a:p>
            <a:pPr lvl="1" algn="just">
              <a:lnSpc>
                <a:spcPct val="130000"/>
              </a:lnSpc>
            </a:pPr>
            <a:r>
              <a:rPr lang="ko-KR" altLang="en-US" dirty="0"/>
              <a:t>자원 할당 그래프에서 프로세스와 프로세스 간에 기다리는 관계만 나타낸 그래프</a:t>
            </a:r>
            <a:endParaRPr lang="en-US" altLang="ko-KR" dirty="0"/>
          </a:p>
          <a:p>
            <a:pPr lvl="1" algn="just">
              <a:lnSpc>
                <a:spcPct val="130000"/>
              </a:lnSpc>
            </a:pPr>
            <a:endParaRPr lang="en-US" altLang="ko-KR" sz="1000" dirty="0"/>
          </a:p>
          <a:p>
            <a:pPr algn="just">
              <a:lnSpc>
                <a:spcPct val="130000"/>
              </a:lnSpc>
            </a:pPr>
            <a:r>
              <a:rPr lang="ko-KR" altLang="en-US" dirty="0"/>
              <a:t>그래프 감소</a:t>
            </a:r>
            <a:endParaRPr lang="en-US" altLang="ko-KR" dirty="0"/>
          </a:p>
          <a:p>
            <a:pPr algn="just">
              <a:lnSpc>
                <a:spcPct val="130000"/>
              </a:lnSpc>
            </a:pPr>
            <a:endParaRPr lang="en-US" altLang="ko-KR" sz="500" dirty="0"/>
          </a:p>
          <a:p>
            <a:pPr lvl="1">
              <a:lnSpc>
                <a:spcPct val="130000"/>
              </a:lnSpc>
            </a:pPr>
            <a:r>
              <a:rPr lang="ko-KR" altLang="en-US" dirty="0"/>
              <a:t>대기 그래프에서 작업이 끝날 가능성이 </a:t>
            </a:r>
            <a:br>
              <a:rPr lang="en-US" altLang="ko-KR" dirty="0"/>
            </a:br>
            <a:r>
              <a:rPr lang="ko-KR" altLang="en-US" dirty="0"/>
              <a:t>있는 프로세스의 화살표와 관련 </a:t>
            </a:r>
            <a:r>
              <a:rPr lang="ko-KR" altLang="en-US" dirty="0" err="1"/>
              <a:t>프로세</a:t>
            </a:r>
            <a:br>
              <a:rPr lang="en-US" altLang="ko-KR" dirty="0"/>
            </a:br>
            <a:r>
              <a:rPr lang="ko-KR" altLang="en-US" dirty="0" err="1"/>
              <a:t>스의</a:t>
            </a:r>
            <a:r>
              <a:rPr lang="ko-KR" altLang="en-US" dirty="0"/>
              <a:t> 화살표를 연속적으로 지워가는 작업</a:t>
            </a:r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sz="1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         4-1 </a:t>
            </a:r>
            <a:r>
              <a:rPr lang="ko-KR" altLang="en-US" dirty="0"/>
              <a:t>다중 자원과 사이클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4168" y="-1983"/>
            <a:ext cx="30669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[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심화학습</a:t>
            </a:r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]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다중 자원과 교착 상태 검출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C766CF-5B9C-4CF7-B3F5-D471B0039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606937"/>
            <a:ext cx="2701974" cy="2746122"/>
          </a:xfrm>
          <a:prstGeom prst="rect">
            <a:avLst/>
          </a:prstGeom>
        </p:spPr>
      </p:pic>
      <p:sp>
        <p:nvSpPr>
          <p:cNvPr id="7" name="TextBox 4"/>
          <p:cNvSpPr txBox="1"/>
          <p:nvPr/>
        </p:nvSpPr>
        <p:spPr>
          <a:xfrm>
            <a:off x="251520" y="359721"/>
            <a:ext cx="110799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</a:rPr>
              <a:t>심화학습</a:t>
            </a:r>
          </a:p>
        </p:txBody>
      </p:sp>
    </p:spTree>
    <p:extLst>
      <p:ext uri="{BB962C8B-B14F-4D97-AF65-F5344CB8AC3E}">
        <p14:creationId xmlns:p14="http://schemas.microsoft.com/office/powerpoint/2010/main" val="4003865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328592"/>
          </a:xfrm>
        </p:spPr>
        <p:txBody>
          <a:bodyPr/>
          <a:lstStyle/>
          <a:p>
            <a:pPr algn="just"/>
            <a:r>
              <a:rPr lang="ko-KR" altLang="en-US" dirty="0"/>
              <a:t>다중 자원 사용 시 교착 상태가 발생하지 </a:t>
            </a:r>
            <a:r>
              <a:rPr lang="ko-KR" altLang="en-US"/>
              <a:t>않는 경우</a:t>
            </a:r>
            <a:endParaRPr lang="en-US" altLang="ko-KR"/>
          </a:p>
          <a:p>
            <a:pPr algn="just"/>
            <a:endParaRPr lang="en-US" altLang="ko-KR" sz="500" dirty="0"/>
          </a:p>
          <a:p>
            <a:pPr lvl="1" algn="just"/>
            <a:r>
              <a:rPr lang="ko-KR" altLang="en-US" dirty="0"/>
              <a:t>그래프 감소 결과 사이클이 남아 있지 않으므로 교착 상태가 발생하지 않음 </a:t>
            </a:r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sz="1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4-2 </a:t>
            </a:r>
            <a:r>
              <a:rPr lang="ko-KR" altLang="en-US" dirty="0"/>
              <a:t>대기 그래프와 그래프 감소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4168" y="-1983"/>
            <a:ext cx="30669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[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심화학습</a:t>
            </a:r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]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다중 자원과 교착 상태 검출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AB2D83-F98E-4E23-8261-F7BFBFACF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60848"/>
            <a:ext cx="8092259" cy="402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36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328592"/>
          </a:xfrm>
        </p:spPr>
        <p:txBody>
          <a:bodyPr/>
          <a:lstStyle/>
          <a:p>
            <a:pPr algn="just"/>
            <a:r>
              <a:rPr lang="ko-KR" altLang="en-US" dirty="0"/>
              <a:t>다중 자원 지원 시 교착 상태가 </a:t>
            </a:r>
            <a:r>
              <a:rPr lang="ko-KR" altLang="en-US"/>
              <a:t>발생하는 경우</a:t>
            </a:r>
            <a:endParaRPr lang="en-US" altLang="ko-KR"/>
          </a:p>
          <a:p>
            <a:pPr algn="just"/>
            <a:endParaRPr lang="en-US" altLang="ko-KR" sz="500" dirty="0"/>
          </a:p>
          <a:p>
            <a:pPr lvl="1" algn="just"/>
            <a:r>
              <a:rPr lang="ko-KR" altLang="en-US" dirty="0"/>
              <a:t>그래프 감소를 해도 여전히 사이클이 남아 있어 교착 상태가 발생 </a:t>
            </a:r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sz="1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4-2 </a:t>
            </a:r>
            <a:r>
              <a:rPr lang="ko-KR" altLang="en-US" dirty="0"/>
              <a:t>대기 그래프와 그래프 감소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4168" y="-1983"/>
            <a:ext cx="30669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[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심화학습</a:t>
            </a:r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]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다중 자원과 교착 상태 검출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1F96C8-5714-48BE-AE95-09053DF72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6"/>
            <a:ext cx="8228681" cy="394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30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49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auto">
          <a:xfrm>
            <a:off x="251520" y="661451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교착 상태</a:t>
            </a:r>
            <a:endParaRPr kumimoji="0" lang="en-US" altLang="en-US" sz="30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84EFB9-C43A-4F67-9655-C3D36F248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93517"/>
            <a:ext cx="7273079" cy="440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1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328592"/>
          </a:xfrm>
        </p:spPr>
        <p:txBody>
          <a:bodyPr/>
          <a:lstStyle/>
          <a:p>
            <a:pPr algn="just"/>
            <a:r>
              <a:rPr lang="ko-KR" altLang="en-US" dirty="0"/>
              <a:t>교착 상태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2</a:t>
            </a:r>
            <a:r>
              <a:rPr lang="ko-KR" altLang="en-US" dirty="0"/>
              <a:t>개 이상의 프로세스가 다른 프로세스의 작업이 끝나기만 기다리며 작업을 더 이상 진행하지 못하는 상태</a:t>
            </a:r>
            <a:endParaRPr lang="en-US" altLang="ko-KR" dirty="0"/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ko-KR" sz="1000" dirty="0"/>
          </a:p>
          <a:p>
            <a:pPr algn="just"/>
            <a:r>
              <a:rPr lang="ko-KR" altLang="en-US" dirty="0"/>
              <a:t>아사 상태와 차이점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아사 현상 </a:t>
            </a:r>
            <a:r>
              <a:rPr lang="en-US" altLang="ko-KR" dirty="0"/>
              <a:t>: </a:t>
            </a:r>
            <a:r>
              <a:rPr lang="ko-KR" altLang="en-US" dirty="0"/>
              <a:t>운영체제가 잘못된 정책을 사용하여 특정 프로세스의 작업이 지연되는 문제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교착 상태 </a:t>
            </a:r>
            <a:r>
              <a:rPr lang="en-US" altLang="ko-KR" dirty="0"/>
              <a:t>: </a:t>
            </a:r>
            <a:r>
              <a:rPr lang="ko-KR" altLang="en-US" dirty="0"/>
              <a:t>여러 프로세스가 작업을 진행하다 보니 자연 발생적으로 일어나는 문제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교착 상태의 정의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01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교착 상태의 개요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E3E80C-AA1E-4B1E-9675-56FAFA143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642" y="3861049"/>
            <a:ext cx="3497472" cy="262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4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5328592"/>
          </a:xfrm>
        </p:spPr>
        <p:txBody>
          <a:bodyPr/>
          <a:lstStyle/>
          <a:p>
            <a:pPr algn="just"/>
            <a:r>
              <a:rPr lang="ko-KR" altLang="en-US"/>
              <a:t>시스템 자원</a:t>
            </a:r>
            <a:endParaRPr lang="en-US" altLang="ko-KR"/>
          </a:p>
          <a:p>
            <a:pPr algn="just"/>
            <a:endParaRPr lang="en-US" altLang="ko-KR" sz="500" dirty="0"/>
          </a:p>
          <a:p>
            <a:pPr lvl="1" algn="just"/>
            <a:r>
              <a:rPr lang="ko-KR" altLang="en-US" dirty="0"/>
              <a:t>교착 상태는 다른 프로세스와 공유할 수 없는 자원을 사용할 때 발생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교착 상태의 발생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01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교착 상태의 개요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9EC9E3-CF9F-4C7D-BBA1-14A34C7CA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7" y="2276872"/>
            <a:ext cx="63722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1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496944" cy="5328592"/>
          </a:xfrm>
        </p:spPr>
        <p:txBody>
          <a:bodyPr/>
          <a:lstStyle/>
          <a:p>
            <a:pPr algn="just"/>
            <a:r>
              <a:rPr lang="ko-KR" altLang="en-US" dirty="0"/>
              <a:t>공유 변수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교착 상태는 공유 </a:t>
            </a:r>
            <a:br>
              <a:rPr lang="en-US" altLang="ko-KR" dirty="0"/>
            </a:br>
            <a:r>
              <a:rPr lang="ko-KR" altLang="en-US" dirty="0"/>
              <a:t>변수를 사용할 때 </a:t>
            </a:r>
            <a:br>
              <a:rPr lang="en-US" altLang="ko-KR" dirty="0"/>
            </a:br>
            <a:r>
              <a:rPr lang="ko-KR" altLang="en-US" dirty="0"/>
              <a:t>발생 </a:t>
            </a:r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marL="457200" lvl="1" indent="0" algn="just">
              <a:buNone/>
            </a:pPr>
            <a:endParaRPr lang="en-US" altLang="ko-KR" dirty="0"/>
          </a:p>
          <a:p>
            <a:pPr lvl="1" algn="just"/>
            <a:endParaRPr lang="en-US" altLang="ko-KR" sz="2400" dirty="0"/>
          </a:p>
          <a:p>
            <a:pPr algn="just"/>
            <a:r>
              <a:rPr lang="ko-KR" altLang="en-US" dirty="0"/>
              <a:t>응용 프로그램 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데이터베이스 같은 응용 프로그램에서도 교착 상태 발생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데이터베이스는 데이터의 일관성을 유지하기 위해 잠금을 사용하는데</a:t>
            </a:r>
            <a:r>
              <a:rPr lang="en-US" altLang="ko-KR" dirty="0"/>
              <a:t>, </a:t>
            </a:r>
            <a:r>
              <a:rPr lang="ko-KR" altLang="en-US" dirty="0"/>
              <a:t>이때 교착 상태가 발생할 수 있음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교착 상태의 발생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01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교착 상태의 개요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C45FFB-64F1-48BF-A88A-AC8A319D1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796" y="1340768"/>
            <a:ext cx="5982617" cy="318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58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5328592"/>
          </a:xfrm>
        </p:spPr>
        <p:txBody>
          <a:bodyPr/>
          <a:lstStyle/>
          <a:p>
            <a:pPr algn="just"/>
            <a:r>
              <a:rPr lang="ko-KR" altLang="en-US" dirty="0"/>
              <a:t>자원 할당 그래프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프로세스가 어떤 자원을 사용 중이고 어떤 자원을 기다리고 있는지를 방향성이 있는 그래프로 표현한 것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프로세스는 원으로</a:t>
            </a:r>
            <a:r>
              <a:rPr lang="en-US" altLang="ko-KR" dirty="0"/>
              <a:t>, </a:t>
            </a:r>
            <a:r>
              <a:rPr lang="ko-KR" altLang="en-US" dirty="0"/>
              <a:t>자원은 사각형으로 표현 </a:t>
            </a:r>
            <a:endParaRPr lang="en-US" altLang="ko-KR" dirty="0"/>
          </a:p>
          <a:p>
            <a:pPr lvl="1" algn="just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1-3 </a:t>
            </a:r>
            <a:r>
              <a:rPr lang="ko-KR" altLang="en-US" dirty="0"/>
              <a:t>자원 할당 그래프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01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교착 상태의 개요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D59690-1493-4C2C-B880-7D57C87BE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30" y="4096436"/>
            <a:ext cx="5808033" cy="14728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78871F4-CDC3-4D20-95F6-6B3FA5464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308" y="2636912"/>
            <a:ext cx="2987187" cy="29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17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5328592"/>
          </a:xfrm>
        </p:spPr>
        <p:txBody>
          <a:bodyPr/>
          <a:lstStyle/>
          <a:p>
            <a:pPr algn="just"/>
            <a:r>
              <a:rPr lang="ko-KR" altLang="en-US" dirty="0"/>
              <a:t>다중 자원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여러 프로세스가 하나의 자원을 동시에 사용하는 경우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수용할 수 있는 프로세스 수를 사각형 안에 작은 동그라미로 표현 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1-3 </a:t>
            </a:r>
            <a:r>
              <a:rPr lang="ko-KR" altLang="en-US" dirty="0"/>
              <a:t>자원 할당 그래프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01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교착 상태의 개요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2C44BE-8C7E-4727-91DD-EB2DF4874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564904"/>
            <a:ext cx="3456384" cy="243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487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66"/>
        </a:solidFill>
        <a:ln>
          <a:noFill/>
        </a:ln>
      </a:spPr>
      <a:bodyPr rtlCol="0" anchor="ctr"/>
      <a:lstStyle>
        <a:defPPr>
          <a:defRPr sz="11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3025</TotalTime>
  <Words>1610</Words>
  <Application>Microsoft Office PowerPoint</Application>
  <PresentationFormat>화면 슬라이드 쇼(4:3)</PresentationFormat>
  <Paragraphs>320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HY견명조</vt:lpstr>
      <vt:lpstr>나눔고딕</vt:lpstr>
      <vt:lpstr>맑은 고딕</vt:lpstr>
      <vt:lpstr>Arial</vt:lpstr>
      <vt:lpstr>Wingdings</vt:lpstr>
      <vt:lpstr>Office 테마</vt:lpstr>
      <vt:lpstr>Chapter 06 교착 상태</vt:lpstr>
      <vt:lpstr>PowerPoint 프레젠테이션</vt:lpstr>
      <vt:lpstr>PowerPoint 프레젠테이션</vt:lpstr>
      <vt:lpstr>PowerPoint 프레젠테이션</vt:lpstr>
      <vt:lpstr>1-1 교착 상태의 정의 </vt:lpstr>
      <vt:lpstr>1-2 교착 상태의 발생</vt:lpstr>
      <vt:lpstr>1-2 교착 상태의 발생</vt:lpstr>
      <vt:lpstr>1-3 자원 할당 그래프 </vt:lpstr>
      <vt:lpstr>1-3 자원 할당 그래프 </vt:lpstr>
      <vt:lpstr>1-3 자원 할당 그래프 </vt:lpstr>
      <vt:lpstr>1-3 자원 할당 그래프 </vt:lpstr>
      <vt:lpstr>2-1 교착 상태 필요조건 </vt:lpstr>
      <vt:lpstr>2-1 교착 상태 필요조건 </vt:lpstr>
      <vt:lpstr>2-2 식사하는 철학자 문제와 교착 상태 필요조건</vt:lpstr>
      <vt:lpstr>3-1 교착 상태 해결 방법 </vt:lpstr>
      <vt:lpstr>3-2 교착 상태 예방  </vt:lpstr>
      <vt:lpstr>3-2 교착 상태 예방  </vt:lpstr>
      <vt:lpstr>3-2 교착 상태 예방  </vt:lpstr>
      <vt:lpstr>3-2 교착 상태 예방  </vt:lpstr>
      <vt:lpstr>3-2 교착 상태 예방  </vt:lpstr>
      <vt:lpstr>3-2 교착 상태 예방  </vt:lpstr>
      <vt:lpstr>3-3 교착 상태 회피  </vt:lpstr>
      <vt:lpstr>3-3 교착 상태 회피  </vt:lpstr>
      <vt:lpstr>3-3 교착 상태 회피  </vt:lpstr>
      <vt:lpstr>3-3 교착 상태 회피  </vt:lpstr>
      <vt:lpstr>3-3 교착 상태 회피  </vt:lpstr>
      <vt:lpstr>3-3 교착 상태 회피  </vt:lpstr>
      <vt:lpstr>3-3 교착 상태 회피  </vt:lpstr>
      <vt:lpstr>3-4 교착 상태 검출  </vt:lpstr>
      <vt:lpstr>3-4 교착 상태 검출  </vt:lpstr>
      <vt:lpstr>3-4 교착 상태 검출  </vt:lpstr>
      <vt:lpstr>3-5 교착 상태 회복</vt:lpstr>
      <vt:lpstr>          4-1 다중 자원과 사이클 </vt:lpstr>
      <vt:lpstr>4-2 대기 그래프와 그래프 감소  </vt:lpstr>
      <vt:lpstr>4-2 대기 그래프와 그래프 감소  </vt:lpstr>
      <vt:lpstr>PowerPoint 프레젠테이션</vt:lpstr>
    </vt:vector>
  </TitlesOfParts>
  <Company>한빛가족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pc</cp:lastModifiedBy>
  <cp:revision>346</cp:revision>
  <dcterms:created xsi:type="dcterms:W3CDTF">2012-08-06T11:28:05Z</dcterms:created>
  <dcterms:modified xsi:type="dcterms:W3CDTF">2023-05-17T04:20:05Z</dcterms:modified>
</cp:coreProperties>
</file>