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60" r:id="rId3"/>
    <p:sldId id="297" r:id="rId4"/>
    <p:sldId id="298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08" r:id="rId17"/>
    <p:sldId id="312" r:id="rId18"/>
    <p:sldId id="313" r:id="rId19"/>
    <p:sldId id="314" r:id="rId20"/>
    <p:sldId id="315" r:id="rId21"/>
    <p:sldId id="316" r:id="rId22"/>
    <p:sldId id="360" r:id="rId23"/>
    <p:sldId id="317" r:id="rId24"/>
    <p:sldId id="318" r:id="rId25"/>
    <p:sldId id="319" r:id="rId26"/>
    <p:sldId id="321" r:id="rId27"/>
    <p:sldId id="322" r:id="rId28"/>
    <p:sldId id="323" r:id="rId29"/>
    <p:sldId id="361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55" r:id="rId38"/>
    <p:sldId id="332" r:id="rId39"/>
    <p:sldId id="333" r:id="rId40"/>
    <p:sldId id="356" r:id="rId41"/>
    <p:sldId id="334" r:id="rId42"/>
    <p:sldId id="335" r:id="rId43"/>
    <p:sldId id="336" r:id="rId44"/>
    <p:sldId id="337" r:id="rId45"/>
    <p:sldId id="357" r:id="rId46"/>
    <p:sldId id="359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291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BD"/>
    <a:srgbClr val="577E8E"/>
    <a:srgbClr val="0066CC"/>
    <a:srgbClr val="FFCC66"/>
    <a:srgbClr val="FFCC99"/>
    <a:srgbClr val="0066FF"/>
    <a:srgbClr val="2B7589"/>
    <a:srgbClr val="339933"/>
    <a:srgbClr val="0099CC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6" autoAdjust="0"/>
  </p:normalViewPr>
  <p:slideViewPr>
    <p:cSldViewPr>
      <p:cViewPr>
        <p:scale>
          <a:sx n="100" d="100"/>
          <a:sy n="100" d="100"/>
        </p:scale>
        <p:origin x="946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1250471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Ch_03_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프로세스와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스레드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/64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43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25445093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9391048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Ch_03_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프로세스와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스레드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/64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05295247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0299580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Ch_03_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프로세스와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스레드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/64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AFBD"/>
              </a:buClr>
              <a:buFont typeface="맑은 고딕" panose="020B0503020000020004" pitchFamily="50" charset="-127"/>
              <a:buChar char="■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defRPr sz="16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en-US" altLang="ko-KR"/>
          </a:p>
          <a:p>
            <a:pPr lvl="3"/>
            <a:r>
              <a:rPr lang="ko-KR" altLang="en-US" sz="1800"/>
              <a:t>넷째 수준</a:t>
            </a: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77745025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Ch_03_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프로세스와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스레드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rgbClr val="00AFBD"/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5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04234436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/64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450703"/>
          </a:xfrm>
          <a:solidFill>
            <a:srgbClr val="00AFBD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Chapter 03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프로세스와 </a:t>
            </a:r>
            <a:r>
              <a:rPr lang="ko-KR" altLang="en-US" b="1" dirty="0" err="1">
                <a:solidFill>
                  <a:schemeClr val="bg1"/>
                </a:solidFill>
              </a:rPr>
              <a:t>스레드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프로세스의 네 가지 상태 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생성 상태 </a:t>
            </a:r>
            <a:r>
              <a:rPr lang="en-US" altLang="ko-KR" dirty="0"/>
              <a:t>: </a:t>
            </a:r>
            <a:r>
              <a:rPr lang="ko-KR" altLang="en-US" dirty="0"/>
              <a:t>프로세스가 메모리에 올라와 실행 준비를 완료한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준비 상태 </a:t>
            </a:r>
            <a:r>
              <a:rPr lang="en-US" altLang="ko-KR" dirty="0"/>
              <a:t>: </a:t>
            </a:r>
            <a:r>
              <a:rPr lang="ko-KR" altLang="en-US" dirty="0"/>
              <a:t>생성된 프로세스가 </a:t>
            </a:r>
            <a:r>
              <a:rPr lang="en-US" altLang="ko-KR" dirty="0"/>
              <a:t>CPU</a:t>
            </a:r>
            <a:r>
              <a:rPr lang="ko-KR" altLang="en-US" dirty="0"/>
              <a:t>를 얻을 때까지 기다리는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실행 상태 </a:t>
            </a:r>
            <a:r>
              <a:rPr lang="en-US" altLang="ko-KR" dirty="0"/>
              <a:t>: </a:t>
            </a:r>
            <a:r>
              <a:rPr lang="ko-KR" altLang="en-US" dirty="0"/>
              <a:t>준비 상태에 있는 프로세스 중 하나가 </a:t>
            </a:r>
            <a:r>
              <a:rPr lang="en-US" altLang="ko-KR" dirty="0"/>
              <a:t>CPU</a:t>
            </a:r>
            <a:r>
              <a:rPr lang="ko-KR" altLang="en-US" dirty="0"/>
              <a:t>를 얻어 실제 작업을 수행하는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완료 상태 </a:t>
            </a:r>
            <a:r>
              <a:rPr lang="en-US" altLang="ko-KR" dirty="0"/>
              <a:t>: </a:t>
            </a:r>
            <a:r>
              <a:rPr lang="ko-KR" altLang="en-US" dirty="0"/>
              <a:t>실행 상태의 프로세스가 주어진 시간 동안 작업을 마치면 진입하는 상태</a:t>
            </a:r>
            <a:r>
              <a:rPr lang="en-US" altLang="ko-KR" dirty="0"/>
              <a:t>(</a:t>
            </a:r>
            <a:r>
              <a:rPr lang="ko-KR" altLang="en-US" dirty="0"/>
              <a:t>프로세스 제어 블록이 사라진 상태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  <p:pic>
        <p:nvPicPr>
          <p:cNvPr id="8194" name="Picture 2" descr="I:\작업\쉽게 배우는 운영체제\본문\03장_이미지\그림 3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91051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6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프로세스의 네 가지 상태 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 err="1"/>
              <a:t>디스패치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준비 상태의 프로세스 중 하나를 골라 실행 상태로 바꾸는 </a:t>
            </a:r>
            <a:r>
              <a:rPr lang="en-US" altLang="ko-KR" dirty="0"/>
              <a:t>CPU </a:t>
            </a:r>
            <a:r>
              <a:rPr lang="ko-KR" altLang="en-US" dirty="0"/>
              <a:t>스케줄러의 작업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타임아웃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프로세스가 자신에게 주어진 하나의 타임 </a:t>
            </a:r>
            <a:r>
              <a:rPr lang="ko-KR" altLang="en-US" dirty="0" err="1"/>
              <a:t>슬라이스</a:t>
            </a:r>
            <a:r>
              <a:rPr lang="ko-KR" altLang="en-US" dirty="0"/>
              <a:t> 동안 작업을 끝내지 못하면 다시 준비 상태로 돌아가는 것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  <p:pic>
        <p:nvPicPr>
          <p:cNvPr id="7" name="Picture 2" descr="I:\작업\쉽게 배우는 운영체제\본문\03장_이미지\그림 3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67785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프로세스의 다섯 가지 상태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  <p:pic>
        <p:nvPicPr>
          <p:cNvPr id="9218" name="Picture 2" descr="I:\작업\쉽게 배우는 운영체제\본문\03장_이미지\그림 3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1648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31D64-4E5B-4A12-8351-86A7A18DC138}"/>
              </a:ext>
            </a:extLst>
          </p:cNvPr>
          <p:cNvSpPr txBox="1"/>
          <p:nvPr/>
        </p:nvSpPr>
        <p:spPr>
          <a:xfrm>
            <a:off x="3851920" y="220486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DISPATCH(PID)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459D6-9B14-478D-8E33-0757B1044236}"/>
              </a:ext>
            </a:extLst>
          </p:cNvPr>
          <p:cNvSpPr txBox="1"/>
          <p:nvPr/>
        </p:nvSpPr>
        <p:spPr>
          <a:xfrm>
            <a:off x="3923928" y="422108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TIMEOUT(PID)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1125C-2D70-45EE-B566-1196F4C18E2E}"/>
              </a:ext>
            </a:extLst>
          </p:cNvPr>
          <p:cNvSpPr txBox="1"/>
          <p:nvPr/>
        </p:nvSpPr>
        <p:spPr>
          <a:xfrm>
            <a:off x="5796136" y="472514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BLOCK(PID)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50177-6F1A-4A1E-AADF-299F96918F40}"/>
              </a:ext>
            </a:extLst>
          </p:cNvPr>
          <p:cNvSpPr txBox="1"/>
          <p:nvPr/>
        </p:nvSpPr>
        <p:spPr>
          <a:xfrm>
            <a:off x="2201476" y="473350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WAKEUP(PID)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3DDAE-63B5-493D-9FFC-E010EF8BA165}"/>
              </a:ext>
            </a:extLst>
          </p:cNvPr>
          <p:cNvSpPr txBox="1"/>
          <p:nvPr/>
        </p:nvSpPr>
        <p:spPr>
          <a:xfrm>
            <a:off x="6084168" y="255503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EXIT(PID)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879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algn="just"/>
            <a:r>
              <a:rPr lang="ko-KR" altLang="en-US" dirty="0"/>
              <a:t>생성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프로그램이 메모리에 올라오고 운영체제로부터 프로세스 제어 블록을 </a:t>
            </a:r>
            <a:r>
              <a:rPr lang="ko-KR" altLang="en-US" dirty="0" err="1"/>
              <a:t>할당받은</a:t>
            </a:r>
            <a:r>
              <a:rPr lang="ko-KR" altLang="en-US" dirty="0"/>
              <a:t>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생성된 프로세스는 바로 실행되는 것이 아니라 준비 상태에서 자기 순서를 기다리며</a:t>
            </a:r>
            <a:r>
              <a:rPr lang="en-US" altLang="ko-KR" dirty="0"/>
              <a:t>, </a:t>
            </a:r>
            <a:r>
              <a:rPr lang="ko-KR" altLang="en-US" dirty="0"/>
              <a:t>프로세스 제어 블록도 같이 준비 상태로 </a:t>
            </a:r>
            <a:r>
              <a:rPr lang="ko-KR" altLang="en-US" dirty="0" err="1"/>
              <a:t>옮겨짐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준비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대기 중인 모든 프로세스가 자기 순서를 기다리는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 제어 블록은 준비 큐에서 기다리며 </a:t>
            </a:r>
            <a:r>
              <a:rPr lang="en-US" altLang="ko-KR" dirty="0"/>
              <a:t>CPU </a:t>
            </a:r>
            <a:r>
              <a:rPr lang="ko-KR" altLang="en-US" dirty="0"/>
              <a:t>스케줄러에 의해 관리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스케줄러는 준비 상태에서 큐를 몇 개 운영할지</a:t>
            </a:r>
            <a:r>
              <a:rPr lang="en-US" altLang="ko-KR" dirty="0"/>
              <a:t>, </a:t>
            </a:r>
            <a:r>
              <a:rPr lang="ko-KR" altLang="en-US" dirty="0"/>
              <a:t>큐에 있는 어떤 프로세스의 프로세스 제어 블록을 실행 상태로 보낼지 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스케줄러가 어떤 프로세스 제어 블록을 선택하는 작업은 </a:t>
            </a:r>
            <a:r>
              <a:rPr lang="en-US" altLang="ko-KR" dirty="0"/>
              <a:t>dispatch(PID) </a:t>
            </a:r>
            <a:r>
              <a:rPr lang="ko-KR" altLang="en-US" dirty="0"/>
              <a:t>명령으로 처리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스케줄러가 </a:t>
            </a:r>
            <a:r>
              <a:rPr lang="en-US" altLang="ko-KR" dirty="0"/>
              <a:t>dispatch(PID)</a:t>
            </a:r>
            <a:r>
              <a:rPr lang="ko-KR" altLang="en-US" dirty="0"/>
              <a:t>를 실행하면 해당 프로세스가 준비 상태에서 실행 상태로 바뀌어 작업이 이루어짐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</p:spTree>
    <p:extLst>
      <p:ext uri="{BB962C8B-B14F-4D97-AF65-F5344CB8AC3E}">
        <p14:creationId xmlns:p14="http://schemas.microsoft.com/office/powerpoint/2010/main" val="317622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실행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</a:t>
            </a:r>
            <a:r>
              <a:rPr lang="en-US" altLang="ko-KR" dirty="0"/>
              <a:t>CPU</a:t>
            </a:r>
            <a:r>
              <a:rPr lang="ko-KR" altLang="en-US" dirty="0"/>
              <a:t>를 할당 받아 실행되는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상태에 있는 프로세스는 자신에게 주어진 시간</a:t>
            </a:r>
            <a:r>
              <a:rPr lang="en-US" altLang="ko-KR" dirty="0"/>
              <a:t>, </a:t>
            </a:r>
            <a:r>
              <a:rPr lang="ko-KR" altLang="en-US" dirty="0"/>
              <a:t>즉 타임 슬라이스 동안만 작업할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그 시간을 다 사용하면 </a:t>
            </a:r>
            <a:r>
              <a:rPr lang="en-US" altLang="ko-KR" dirty="0"/>
              <a:t>timeout(PID)</a:t>
            </a:r>
            <a:r>
              <a:rPr lang="ko-KR" altLang="en-US" dirty="0"/>
              <a:t>가 실행되어 실행 상태에서 준비 상태로 옮김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상태 동안 작업이 완료되면 </a:t>
            </a:r>
            <a:r>
              <a:rPr lang="en-US" altLang="ko-KR" dirty="0"/>
              <a:t>exit(PID)</a:t>
            </a:r>
            <a:r>
              <a:rPr lang="ko-KR" altLang="en-US" dirty="0"/>
              <a:t>가 실행되어 프로세스가 정상 종료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상태에 있는 프로세스가 입출력을 요청하면 </a:t>
            </a:r>
            <a:r>
              <a:rPr lang="en-US" altLang="ko-KR" dirty="0"/>
              <a:t>CPU</a:t>
            </a:r>
            <a:r>
              <a:rPr lang="ko-KR" altLang="en-US" dirty="0"/>
              <a:t>는 입출력 관리자에게 입출력을 요청하고 </a:t>
            </a:r>
            <a:r>
              <a:rPr lang="en-US" altLang="ko-KR" dirty="0"/>
              <a:t>block(PID)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block(PID)</a:t>
            </a:r>
            <a:r>
              <a:rPr lang="ko-KR" altLang="en-US" dirty="0"/>
              <a:t>는 입출력이 완료될 때까지 작업을 진행할 수 없기 때문에 해당 프로세스를 대기 상태로 옮기고 </a:t>
            </a:r>
            <a:r>
              <a:rPr lang="en-US" altLang="ko-KR" dirty="0"/>
              <a:t>CPU </a:t>
            </a:r>
            <a:r>
              <a:rPr lang="ko-KR" altLang="en-US" dirty="0"/>
              <a:t>스케줄러는 새로운 프로세스를 실행 상태로 가져옴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</p:spTree>
    <p:extLst>
      <p:ext uri="{BB962C8B-B14F-4D97-AF65-F5344CB8AC3E}">
        <p14:creationId xmlns:p14="http://schemas.microsoft.com/office/powerpoint/2010/main" val="399167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대기 상태</a:t>
            </a: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실행 상태에 있는 프로세스가 입출력을 요청하면 입출력이 완료될 때까지 기다리는 상태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대기 상태의 프로세스는 입출력장치별로 마련된 큐에서 기다리다가 완료되면 인터럽트가 발생하고</a:t>
            </a:r>
            <a:r>
              <a:rPr lang="en-US" altLang="ko-KR" sz="1500" dirty="0"/>
              <a:t>, </a:t>
            </a:r>
            <a:r>
              <a:rPr lang="ko-KR" altLang="en-US" sz="1500" dirty="0"/>
              <a:t>대기 상태에 있는 여러 프로세스 중 해당 인터럽트로 깨어날 프로세스를 찾는데 이것이 </a:t>
            </a:r>
            <a:r>
              <a:rPr lang="en-US" altLang="ko-KR" sz="1500" dirty="0"/>
              <a:t>wakeup(PID)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500" dirty="0"/>
              <a:t>wakeup(PID)</a:t>
            </a:r>
            <a:r>
              <a:rPr lang="ko-KR" altLang="en-US" sz="1500" dirty="0"/>
              <a:t>로 해당 프로세스의 프로세스 제어 블록이 준비 상태로 이동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algn="just"/>
            <a:r>
              <a:rPr lang="ko-KR" altLang="en-US" dirty="0"/>
              <a:t>완료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프로세스가 종료되는 상태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코드와 사용했던 데이터를 메모리에서 삭제하고 프로세스 제어 블록을 폐기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정상적인 종료는 간단히 </a:t>
            </a:r>
            <a:r>
              <a:rPr lang="en-US" altLang="ko-KR" sz="1500" dirty="0"/>
              <a:t>exit( )</a:t>
            </a:r>
            <a:r>
              <a:rPr lang="ko-KR" altLang="en-US" sz="1500" dirty="0"/>
              <a:t>로 처리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오류나 다른 프로세스에 의해 비정상적으로 종료되는 강제 종료를 만나면 디버깅하기 위해 종료 직전의 메모리 상태를 저장장치로 옮기는데 이를 코어 덤프</a:t>
            </a:r>
            <a:r>
              <a:rPr lang="en-US" altLang="ko-KR" sz="1500" dirty="0"/>
              <a:t>(core dump)</a:t>
            </a:r>
            <a:r>
              <a:rPr lang="ko-KR" altLang="en-US" sz="1500" dirty="0"/>
              <a:t>라고 함</a:t>
            </a:r>
            <a:endParaRPr lang="en-US" altLang="ko-KR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</p:spTree>
    <p:extLst>
      <p:ext uri="{BB962C8B-B14F-4D97-AF65-F5344CB8AC3E}">
        <p14:creationId xmlns:p14="http://schemas.microsoft.com/office/powerpoint/2010/main" val="285658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  <p:pic>
        <p:nvPicPr>
          <p:cNvPr id="10242" name="Picture 2" descr="I:\작업\쉽게 배우는 운영체제\본문\03장_이미지\표 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8" y="1196752"/>
            <a:ext cx="8539603" cy="42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0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휴식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작업을 일시적으로 쉬고 있는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유닉스에서 프로그램을 실행하는 동중에 </a:t>
            </a:r>
            <a:r>
              <a:rPr lang="en-US" altLang="ko-KR" dirty="0"/>
              <a:t>[Ctrl]+[Z]</a:t>
            </a:r>
            <a:r>
              <a:rPr lang="ko-KR" altLang="en-US" dirty="0"/>
              <a:t> 키를 누르면 볼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종료 상태가 아니기 때문에 원할 때 다시 시작할 수 있는 상태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478231-5FA2-4B37-802C-BDEC45DB1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1" y="2924944"/>
            <a:ext cx="4210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보류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메모리에서 잠시 쫓겨난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프로세스는 다음과 같은 경우에 보류 상태가 됨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메모리가 꽉 차서 일부 프로세스를 메모리 밖으로 내보낼 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프로그램에 오류가 있어서 실행을 미루어야 할 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바이러스와 같이 악의적인 공격을 하는 프로세스라고 판단될 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매우 긴 주기로 반복되는 프로세스라 메모리 밖으로 쫓아내도 큰 문제가 없을 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입출력을 기다리는 프로세스의 입출력이 계속 지연될 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</p:spTree>
    <p:extLst>
      <p:ext uri="{BB962C8B-B14F-4D97-AF65-F5344CB8AC3E}">
        <p14:creationId xmlns:p14="http://schemas.microsoft.com/office/powerpoint/2010/main" val="418327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보류 상태를 포함한 프로세스의 상태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프로세스의 상태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63ADC3-D520-4C87-A7FB-9A6E0CAB9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67" y="1556792"/>
            <a:ext cx="6258866" cy="49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1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bg2">
              <a:lumMod val="50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프로세스의 개요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프로세스 제어 블록과 문맥 교환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프로세스의 연산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 err="1">
                <a:latin typeface="+mn-ea"/>
                <a:ea typeface="+mn-ea"/>
              </a:rPr>
              <a:t>스레드</a:t>
            </a:r>
            <a:endParaRPr kumimoji="0"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b="1" dirty="0">
                <a:latin typeface="+mn-ea"/>
              </a:rPr>
              <a:t>04 </a:t>
            </a:r>
            <a:r>
              <a:rPr kumimoji="0" lang="en-US" altLang="ko-KR" dirty="0">
                <a:latin typeface="+mn-ea"/>
                <a:ea typeface="+mn-ea"/>
              </a:rPr>
              <a:t>[</a:t>
            </a:r>
            <a:r>
              <a:rPr kumimoji="0" lang="ko-KR" altLang="en-US" dirty="0">
                <a:latin typeface="+mn-ea"/>
                <a:ea typeface="+mn-ea"/>
              </a:rPr>
              <a:t>심화학습</a:t>
            </a:r>
            <a:r>
              <a:rPr kumimoji="0" lang="en-US" altLang="ko-KR" dirty="0">
                <a:latin typeface="+mn-ea"/>
                <a:ea typeface="+mn-ea"/>
              </a:rPr>
              <a:t>] </a:t>
            </a:r>
            <a:r>
              <a:rPr kumimoji="0" lang="ko-KR" altLang="en-US" dirty="0">
                <a:latin typeface="+mn-ea"/>
                <a:ea typeface="+mn-ea"/>
              </a:rPr>
              <a:t>동적 할당 영역과 시스템 호출 </a:t>
            </a:r>
            <a:endParaRPr kumimoji="0" lang="en-US" alt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 제어 블록</a:t>
            </a:r>
            <a:r>
              <a:rPr lang="en-US" altLang="ko-KR" dirty="0"/>
              <a:t>(PCB)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프로세스를 실행하는 데 필요한 중요한 정보를 보관하는 자료 구조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프로세스는 고유의 프로세스 제어 블록을 가짐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 생성 시 만들어져서 프로세스가 실행을 완료하면 폐기</a:t>
            </a:r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algn="just"/>
            <a:r>
              <a:rPr lang="ko-KR" altLang="en-US" dirty="0"/>
              <a:t>프로세스 제어 블록의 구성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 제어 블록과 문맥 교환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프로세스 제어 블록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3B9BA-E0FF-4EE6-A87B-BFC43601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994868"/>
            <a:ext cx="2376264" cy="35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5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5616624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 제어 블록의 구성</a:t>
            </a:r>
            <a:r>
              <a:rPr lang="en-US" altLang="ko-KR" dirty="0"/>
              <a:t>(1)</a:t>
            </a:r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포인터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준비 상태나 대기 상태의 큐를 구현할 때 사용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프로세스 상태 </a:t>
            </a:r>
            <a:r>
              <a:rPr lang="en-US" altLang="ko-KR" dirty="0"/>
              <a:t>: </a:t>
            </a:r>
            <a:r>
              <a:rPr lang="ko-KR" altLang="en-US" dirty="0"/>
              <a:t>프로세스가 현재 어떤 상태에 있는지를 나타내는 정보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프로세스 </a:t>
            </a:r>
            <a:r>
              <a:rPr lang="ko-KR" altLang="en-US" b="1" dirty="0" err="1"/>
              <a:t>구분자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운영체제 내에 있는 여러 프로세스를 구현하기 위한 </a:t>
            </a:r>
            <a:r>
              <a:rPr lang="ko-KR" altLang="en-US" dirty="0" err="1"/>
              <a:t>구분자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프로그램 카운터 </a:t>
            </a:r>
            <a:r>
              <a:rPr lang="en-US" altLang="ko-KR" dirty="0"/>
              <a:t>: </a:t>
            </a:r>
            <a:r>
              <a:rPr lang="ko-KR" altLang="en-US" dirty="0"/>
              <a:t>다음에 실행될 명령어의 위치를 가리키는 프로그램 카운터의 값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프로세스 우선순위 </a:t>
            </a:r>
            <a:r>
              <a:rPr lang="en-US" altLang="ko-KR" dirty="0"/>
              <a:t>: </a:t>
            </a:r>
            <a:r>
              <a:rPr lang="ko-KR" altLang="en-US" dirty="0"/>
              <a:t>프로세스의 실행 순서를 결정하는 우선순위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각종 레지스터 정보 </a:t>
            </a:r>
            <a:r>
              <a:rPr lang="en-US" altLang="ko-KR" dirty="0"/>
              <a:t>: </a:t>
            </a:r>
            <a:r>
              <a:rPr lang="ko-KR" altLang="en-US" dirty="0"/>
              <a:t>프로세스가 실행되는 중에 사용하던 레지스터의 값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 제어 블록과 문맥 교환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프로세스 제어 블록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B3B9BA-E0FF-4EE6-A87B-BFC43601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2520280" cy="37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5544616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 제어 블록의 구성</a:t>
            </a:r>
            <a:r>
              <a:rPr lang="en-US" altLang="ko-KR" dirty="0"/>
              <a:t>(2)</a:t>
            </a:r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메모리 관리 정보 </a:t>
            </a:r>
            <a:r>
              <a:rPr lang="en-US" altLang="ko-KR" dirty="0"/>
              <a:t>: </a:t>
            </a:r>
            <a:r>
              <a:rPr lang="ko-KR" altLang="en-US" dirty="0"/>
              <a:t>프로세스가 메모리의 어디에 있는지 나타내는 메모리 위치 정보</a:t>
            </a:r>
            <a:r>
              <a:rPr lang="en-US" altLang="ko-KR" dirty="0"/>
              <a:t>, </a:t>
            </a:r>
            <a:r>
              <a:rPr lang="ko-KR" altLang="en-US" dirty="0"/>
              <a:t>메모리 보호를 위해 사용하는 경계 레지스터 값과 한계 레지스터 값 등 </a:t>
            </a:r>
            <a:endParaRPr lang="en-US" altLang="ko-KR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할당된 자원 정보 </a:t>
            </a:r>
            <a:r>
              <a:rPr lang="en-US" altLang="ko-KR" dirty="0"/>
              <a:t>: </a:t>
            </a:r>
            <a:r>
              <a:rPr lang="ko-KR" altLang="en-US" dirty="0"/>
              <a:t>프로세스를 실행하기 위해 사용하는 입출력 자원이나 오픈 파일 등에 대한 정보</a:t>
            </a:r>
            <a:endParaRPr lang="en-US" altLang="ko-KR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계정 정보 </a:t>
            </a:r>
            <a:r>
              <a:rPr lang="en-US" altLang="ko-KR" dirty="0"/>
              <a:t>: </a:t>
            </a:r>
            <a:r>
              <a:rPr lang="ko-KR" altLang="en-US" dirty="0"/>
              <a:t>계정 번호</a:t>
            </a:r>
            <a:r>
              <a:rPr lang="en-US" altLang="ko-KR" dirty="0"/>
              <a:t>, CPU </a:t>
            </a:r>
            <a:r>
              <a:rPr lang="ko-KR" altLang="en-US" dirty="0"/>
              <a:t>할당 시간</a:t>
            </a:r>
            <a:r>
              <a:rPr lang="en-US" altLang="ko-KR" dirty="0"/>
              <a:t>, CPU</a:t>
            </a:r>
            <a:r>
              <a:rPr lang="ko-KR" altLang="en-US" dirty="0"/>
              <a:t> 사용 시간 등 </a:t>
            </a:r>
            <a:endParaRPr lang="en-US" altLang="ko-KR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부모 프로세스 구분자와 자식 프로세스 </a:t>
            </a:r>
            <a:r>
              <a:rPr lang="ko-KR" altLang="en-US" b="1" dirty="0" err="1"/>
              <a:t>구분자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부모 프로세스를 가리키는 </a:t>
            </a:r>
            <a:r>
              <a:rPr lang="en-US" altLang="ko-KR" dirty="0"/>
              <a:t>PPID</a:t>
            </a:r>
            <a:r>
              <a:rPr lang="ko-KR" altLang="en-US" dirty="0"/>
              <a:t>와 자식 프로세스를 가리키는 </a:t>
            </a:r>
            <a:r>
              <a:rPr lang="en-US" altLang="ko-KR" dirty="0"/>
              <a:t>CPID </a:t>
            </a:r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 제어 블록과 문맥 교환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프로세스 제어 블록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B3B9BA-E0FF-4EE6-A87B-BFC43601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2520280" cy="37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/>
              <a:t>포인터</a:t>
            </a:r>
            <a:endParaRPr lang="en-US" altLang="ko-KR" dirty="0"/>
          </a:p>
          <a:p>
            <a:pPr lvl="1" algn="just"/>
            <a:r>
              <a:rPr lang="ko-KR" altLang="en-US" dirty="0"/>
              <a:t>대기 상태에는 같은 입출력을 요구한 프로세스끼리 연결할 때 포인터 사용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 제어 블록과 문맥 교환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프로세스 제어 블록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937CB-7ED9-4945-AAC0-0CEFBE17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2" y="1916832"/>
            <a:ext cx="7396087" cy="4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66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요리 작업의 전환  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주문서를 바꾸는 것과 동시에 작업 환경을 바꾸는 것 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sz="2400" dirty="0"/>
          </a:p>
          <a:p>
            <a:pPr marL="457200" lvl="1" indent="0" algn="just">
              <a:buNone/>
            </a:pPr>
            <a:endParaRPr lang="en-US" altLang="ko-KR" sz="2400" dirty="0"/>
          </a:p>
          <a:p>
            <a:pPr algn="just"/>
            <a:r>
              <a:rPr lang="ko-KR" altLang="en-US" dirty="0"/>
              <a:t>문맥 교환 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</a:t>
            </a:r>
            <a:r>
              <a:rPr lang="ko-KR" altLang="en-US" dirty="0"/>
              <a:t>를 차지하던 프로세스가 나가고 새로운 프로세스를 받아들이는 작업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상태에서 나가는 프로세스 제어 블록에는 지금까지의 작업 내용을 저장하고</a:t>
            </a:r>
            <a:r>
              <a:rPr lang="en-US" altLang="ko-KR" dirty="0"/>
              <a:t>, </a:t>
            </a:r>
            <a:r>
              <a:rPr lang="ko-KR" altLang="en-US" dirty="0"/>
              <a:t>반대로 실행 상태로 들어오는 프로세스 제어 블록의 내용으로 </a:t>
            </a:r>
            <a:r>
              <a:rPr lang="en-US" altLang="ko-KR" dirty="0"/>
              <a:t>CPU</a:t>
            </a:r>
            <a:r>
              <a:rPr lang="ko-KR" altLang="en-US" dirty="0"/>
              <a:t>가 다시 세팅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 제어 블록과 문맥 교환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문맥 교환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AFA4C-5D29-4908-A614-00993325D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529642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/>
              <a:t>문맥 교환 절차 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 제어 블록과 문맥 교환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문맥 교환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2C7CDF-305E-46E8-A6D3-404704743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65916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8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프로세스의 구조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프로세스의 구조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FF702A-6B0F-40D4-9F1A-37D72379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6" y="1484784"/>
            <a:ext cx="78105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8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코드 영역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프로그램의 본문이 기술된 곳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프로그래머가 작성한 코드가 탑재되며 탑재된 코드는 읽기 전용으로 처리됨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데이터 영역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코드가 실행되면서 사용하는 변수나 파일 등의 각종 데이터를 </a:t>
            </a:r>
            <a:r>
              <a:rPr lang="ko-KR" altLang="en-US" dirty="0" err="1"/>
              <a:t>모아놓은</a:t>
            </a:r>
            <a:r>
              <a:rPr lang="ko-KR" altLang="en-US" dirty="0"/>
              <a:t> 곳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데이터는 변하는 값이기 때문에 이곳의 내용은 기본적으로 읽기와 쓰기가 가능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스택 영역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운영체제가 프로세스를 실행하기 위해 부수적으로 필요한 데이터를 모아놓은 곳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 내에서 함수를 호출하면 함수를 수행하고 원래 프로그램으로 되돌아올 위치를 이 영역에 저장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운영체제가 사용자의 프로세스를 작동하기 위해 유지하는 영역이므로 사용자에게는 보이지 않음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프로세스의 구조   </a:t>
            </a:r>
          </a:p>
        </p:txBody>
      </p:sp>
    </p:spTree>
    <p:extLst>
      <p:ext uri="{BB962C8B-B14F-4D97-AF65-F5344CB8AC3E}">
        <p14:creationId xmlns:p14="http://schemas.microsoft.com/office/powerpoint/2010/main" val="403521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fork( ) </a:t>
            </a:r>
            <a:r>
              <a:rPr lang="ko-KR" altLang="en-US" dirty="0"/>
              <a:t>시스템 호출의 개념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중인 프로세스로부터 새로운 프로세스를 복사하는 함수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중인 프로세스와 똑같은 프로세스가 하나 더 만들어짐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프로세스의 생성과 복사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E40B1D-681F-42C1-A506-9F7AC323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6" y="2636912"/>
            <a:ext cx="8306048" cy="2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7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fork( ) </a:t>
            </a:r>
            <a:r>
              <a:rPr lang="ko-KR" altLang="en-US" dirty="0"/>
              <a:t>시스템 </a:t>
            </a:r>
            <a:r>
              <a:rPr lang="ko-KR" altLang="en-US"/>
              <a:t>호출의 개념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프로세스의 생성과 복사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167FA3-4374-4FEE-A22E-3724A96E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6" y="1844824"/>
            <a:ext cx="7785300" cy="13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프로그램</a:t>
            </a:r>
            <a:endParaRPr lang="en-US" altLang="ko-KR" dirty="0"/>
          </a:p>
          <a:p>
            <a:pPr lvl="1" algn="just"/>
            <a:r>
              <a:rPr lang="ko-KR" altLang="en-US" dirty="0"/>
              <a:t>저장장치에 저장되어 있는 정적인 상태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프로세스</a:t>
            </a:r>
            <a:endParaRPr lang="en-US" altLang="ko-KR" dirty="0"/>
          </a:p>
          <a:p>
            <a:pPr lvl="1" algn="just"/>
            <a:r>
              <a:rPr lang="ko-KR" altLang="en-US" dirty="0"/>
              <a:t>실행을 위해 메모리에 올라온 동적인 상태 </a:t>
            </a:r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프로세스의 개념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pic>
        <p:nvPicPr>
          <p:cNvPr id="1026" name="Picture 2" descr="I:\작업\쉽게 배우는 운영체제\본문\03장_이미지\그림 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940149"/>
            <a:ext cx="8001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E1BD9-941E-4982-90F6-8C26CE563EE3}"/>
              </a:ext>
            </a:extLst>
          </p:cNvPr>
          <p:cNvSpPr txBox="1"/>
          <p:nvPr/>
        </p:nvSpPr>
        <p:spPr>
          <a:xfrm>
            <a:off x="4568" y="560238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>
              <a:buNone/>
            </a:pPr>
            <a:r>
              <a:rPr lang="en-US" altLang="ko-KR" b="1" dirty="0">
                <a:latin typeface="+mn-ea"/>
                <a:ea typeface="+mn-ea"/>
              </a:rPr>
              <a:t>TIP! </a:t>
            </a:r>
            <a:r>
              <a:rPr lang="ko-KR" altLang="en-US" dirty="0">
                <a:latin typeface="+mn-ea"/>
                <a:ea typeface="+mn-ea"/>
              </a:rPr>
              <a:t>작성한 프로그램이 실행 되면 프로세스가 된다</a:t>
            </a:r>
            <a:r>
              <a:rPr lang="en-US" altLang="ko-KR" dirty="0"/>
              <a:t>.</a:t>
            </a:r>
          </a:p>
          <a:p>
            <a:pPr marL="457200" lvl="1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778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fork( ) </a:t>
            </a:r>
            <a:r>
              <a:rPr lang="ko-KR" altLang="en-US" dirty="0"/>
              <a:t>시스템 호출의 동작 과정 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fork( ) </a:t>
            </a:r>
            <a:r>
              <a:rPr lang="ko-KR" altLang="en-US" dirty="0"/>
              <a:t>시스템 호출을 하면 프로세스 제어 블록을 포함한 부모 프로세스 영역의 대부분이 자식 프로세스에 복사되어 똑같은 </a:t>
            </a:r>
            <a:r>
              <a:rPr lang="ko-KR" altLang="en-US"/>
              <a:t>프로세스가 만들어짐</a:t>
            </a:r>
            <a:endParaRPr lang="en-US" altLang="ko-KR"/>
          </a:p>
          <a:p>
            <a:pPr lvl="1" algn="just"/>
            <a:endParaRPr lang="en-US" altLang="ko-KR" sz="500" dirty="0"/>
          </a:p>
          <a:p>
            <a:pPr lvl="1" algn="just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프로세스 제어 블록의 내용 중 다음이 변경됨 </a:t>
            </a:r>
            <a:endParaRPr lang="en-US" altLang="ko-KR" dirty="0"/>
          </a:p>
          <a:p>
            <a:pPr lvl="2" algn="just"/>
            <a:r>
              <a:rPr lang="ko-KR" altLang="en-US" dirty="0"/>
              <a:t>프로세스 </a:t>
            </a:r>
            <a:r>
              <a:rPr lang="ko-KR" altLang="en-US" dirty="0" err="1"/>
              <a:t>구분자</a:t>
            </a:r>
            <a:endParaRPr lang="en-US" altLang="ko-KR" dirty="0"/>
          </a:p>
          <a:p>
            <a:pPr lvl="2" algn="just"/>
            <a:r>
              <a:rPr lang="ko-KR" altLang="en-US" dirty="0"/>
              <a:t>메모리 관련 정보</a:t>
            </a:r>
            <a:endParaRPr lang="en-US" altLang="ko-KR" dirty="0"/>
          </a:p>
          <a:p>
            <a:pPr lvl="2" algn="just"/>
            <a:r>
              <a:rPr lang="ko-KR" altLang="en-US" dirty="0"/>
              <a:t>부모 프로세스 구분자와 자식 프로세스 </a:t>
            </a:r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프로세스의 생성과 복사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24AC98-27C0-499F-B458-B81E35D1F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/>
        </p:blipFill>
        <p:spPr>
          <a:xfrm>
            <a:off x="1619672" y="1484784"/>
            <a:ext cx="5778121" cy="27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34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fork( ) </a:t>
            </a:r>
            <a:r>
              <a:rPr lang="ko-KR" altLang="en-US" dirty="0"/>
              <a:t>시스템 호출의 장점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프로세스의 생성 속도가 빠름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추가 작업 없이 자원을 상속할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 관리를 효율적으로 할 수 있음 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en-US" altLang="ko-KR" dirty="0"/>
              <a:t>fork( ) </a:t>
            </a:r>
            <a:r>
              <a:rPr lang="ko-KR" altLang="en-US" dirty="0"/>
              <a:t>시스템 호출의 예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3-19)</a:t>
            </a:r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부모 프로세스의 코드가 실행되어 </a:t>
            </a:r>
            <a:r>
              <a:rPr lang="en-US" altLang="ko-KR" dirty="0"/>
              <a:t>fork( ) </a:t>
            </a:r>
            <a:r>
              <a:rPr lang="ko-KR" altLang="en-US" dirty="0"/>
              <a:t>문을 만나면 똑같은 내용의 자식 프로세스를 하나 생성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이때 </a:t>
            </a:r>
            <a:r>
              <a:rPr lang="en-US" altLang="ko-KR" dirty="0"/>
              <a:t>fork( ) </a:t>
            </a:r>
            <a:r>
              <a:rPr lang="ko-KR" altLang="en-US" dirty="0"/>
              <a:t>문은 부모 프로세스에 </a:t>
            </a:r>
            <a:r>
              <a:rPr lang="en-US" altLang="ko-KR" dirty="0"/>
              <a:t>0</a:t>
            </a:r>
            <a:r>
              <a:rPr lang="ko-KR" altLang="en-US" dirty="0"/>
              <a:t>보다 큰 값을 반환하고 자식 프로세스에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0</a:t>
            </a:r>
            <a:r>
              <a:rPr lang="ko-KR" altLang="en-US" dirty="0"/>
              <a:t>보다 작은 값을 반환하면 자식 프로세스가 생성되지 않은 것으로 여겨 ‘</a:t>
            </a:r>
            <a:r>
              <a:rPr lang="en-US" altLang="ko-KR" dirty="0"/>
              <a:t>Error’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프로세스의 생성과 복사   </a:t>
            </a:r>
          </a:p>
        </p:txBody>
      </p:sp>
    </p:spTree>
    <p:extLst>
      <p:ext uri="{BB962C8B-B14F-4D97-AF65-F5344CB8AC3E}">
        <p14:creationId xmlns:p14="http://schemas.microsoft.com/office/powerpoint/2010/main" val="973904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6201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fork( ) </a:t>
            </a:r>
            <a:r>
              <a:rPr lang="ko-KR" altLang="en-US" dirty="0"/>
              <a:t>시스템 호출의 </a:t>
            </a:r>
            <a:r>
              <a:rPr lang="ko-KR" altLang="en-US"/>
              <a:t>예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프로세스의 생성과 복사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A0D884-16A5-4115-A674-5C66BAE21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31"/>
          <a:stretch/>
        </p:blipFill>
        <p:spPr>
          <a:xfrm>
            <a:off x="1115616" y="1484784"/>
            <a:ext cx="697153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9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exec( ) </a:t>
            </a:r>
            <a:r>
              <a:rPr lang="ko-KR" altLang="en-US" dirty="0"/>
              <a:t>시스템 호출의 개념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기존의 프로세스를 새로운 프로세스로 전환</a:t>
            </a:r>
            <a:r>
              <a:rPr lang="en-US" altLang="ko-KR" dirty="0"/>
              <a:t>(</a:t>
            </a:r>
            <a:r>
              <a:rPr lang="ko-KR" altLang="en-US" dirty="0"/>
              <a:t>재사용</a:t>
            </a:r>
            <a:r>
              <a:rPr lang="en-US" altLang="ko-KR" dirty="0"/>
              <a:t>)</a:t>
            </a:r>
            <a:r>
              <a:rPr lang="ko-KR" altLang="en-US" dirty="0"/>
              <a:t>하는 함수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fork( ): </a:t>
            </a:r>
            <a:r>
              <a:rPr lang="ko-KR" altLang="en-US" dirty="0"/>
              <a:t>새로운 프로세스를 복사하는 시스템 호출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exec( ): </a:t>
            </a:r>
            <a:r>
              <a:rPr lang="ko-KR" altLang="en-US" dirty="0"/>
              <a:t>프로세스는 그대로 둔 채 내용만 바꾸는 시스템 호출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프로세스의 전환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2F59A5-BF38-40B8-B39A-2A9379F1F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1773" r="319" b="-1"/>
          <a:stretch/>
        </p:blipFill>
        <p:spPr>
          <a:xfrm>
            <a:off x="1403648" y="2852936"/>
            <a:ext cx="3240360" cy="35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exec( ) </a:t>
            </a:r>
            <a:r>
              <a:rPr lang="ko-KR" altLang="en-US" dirty="0"/>
              <a:t>시스템 호출의 동작 과정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3-21)</a:t>
            </a:r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exec( ) </a:t>
            </a:r>
            <a:r>
              <a:rPr lang="ko-KR" altLang="en-US" dirty="0"/>
              <a:t>시스템 호출을 하면 코드 영역에 있는 기존의 내용을 지우고 새로운 코드로 바꿔버림</a:t>
            </a:r>
            <a:r>
              <a:rPr lang="en-US" altLang="ko-KR" dirty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데이터 영역이 새로운 변수로 채워지고 </a:t>
            </a:r>
            <a:r>
              <a:rPr lang="ko-KR" altLang="en-US" dirty="0" err="1"/>
              <a:t>스택</a:t>
            </a:r>
            <a:r>
              <a:rPr lang="ko-KR" altLang="en-US" dirty="0"/>
              <a:t> 영역이 </a:t>
            </a:r>
            <a:r>
              <a:rPr lang="ko-KR" altLang="en-US" dirty="0" err="1"/>
              <a:t>리셋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 제어 블록의 내용 중 프로세스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부모 프로세스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자식 프로세스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메모리 관련 사항 등은 변하지 않지만 프로그램 카운터 레지스터 값을 비롯한 각종 레지스터와 사용한 파일 정보가 모두 </a:t>
            </a:r>
            <a:r>
              <a:rPr lang="ko-KR" altLang="en-US" dirty="0" err="1"/>
              <a:t>리셋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프로세스의 전환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5872CA-1D1E-4C52-AF98-9EF7B459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4" y="1268760"/>
            <a:ext cx="8094551" cy="10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9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exec( ) </a:t>
            </a:r>
            <a:r>
              <a:rPr lang="ko-KR" altLang="en-US" dirty="0"/>
              <a:t>시스템 호출의 동작 </a:t>
            </a:r>
            <a:r>
              <a:rPr lang="ko-KR" altLang="en-US"/>
              <a:t>과정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프로세스의 전환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F003C9-D7A0-42B4-ABEF-741C03473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8" y="1772816"/>
            <a:ext cx="8346675" cy="40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10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4504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exec( ) </a:t>
            </a:r>
            <a:r>
              <a:rPr lang="ko-KR" altLang="en-US" dirty="0"/>
              <a:t>시스템 호출의 예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3-22)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부모 프로세스의 </a:t>
            </a:r>
            <a:r>
              <a:rPr lang="en-US" altLang="ko-KR" dirty="0"/>
              <a:t>fork( ) </a:t>
            </a:r>
            <a:r>
              <a:rPr lang="ko-KR" altLang="en-US" dirty="0"/>
              <a:t>문을 실행하여 자식 프로세스를 생성하고</a:t>
            </a:r>
            <a:r>
              <a:rPr lang="en-US" altLang="ko-KR" dirty="0"/>
              <a:t>, wait( ) </a:t>
            </a:r>
            <a:r>
              <a:rPr lang="ko-KR" altLang="en-US" dirty="0"/>
              <a:t>문을 실행하여 자식 프로세스가 끝날 때까지 기다림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새로 생성된 자식 프로세스는 부모 프로세스의 코드와 같음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exec( ) </a:t>
            </a:r>
            <a:r>
              <a:rPr lang="ko-KR" altLang="en-US" dirty="0"/>
              <a:t>시스템 호출을 사용하여 새로운 프로세스로 전환하더라도 프로세스 제어 블록의 각종 프로세스 </a:t>
            </a:r>
            <a:r>
              <a:rPr lang="ko-KR" altLang="en-US" dirty="0" err="1"/>
              <a:t>구분자</a:t>
            </a:r>
            <a:r>
              <a:rPr lang="en-US" altLang="ko-KR" dirty="0"/>
              <a:t>(PID, PPID, CPID)</a:t>
            </a:r>
            <a:r>
              <a:rPr lang="ko-KR" altLang="en-US" dirty="0"/>
              <a:t>가 변경되지 않기 때문에</a:t>
            </a:r>
            <a:r>
              <a:rPr lang="en-US" altLang="ko-KR" dirty="0"/>
              <a:t>, </a:t>
            </a:r>
            <a:r>
              <a:rPr lang="ko-KR" altLang="en-US" dirty="0"/>
              <a:t>프로세스가 종료된 후 부모 프로세스로 돌아올 수 있음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프로세스의 전환  </a:t>
            </a:r>
          </a:p>
        </p:txBody>
      </p:sp>
    </p:spTree>
    <p:extLst>
      <p:ext uri="{BB962C8B-B14F-4D97-AF65-F5344CB8AC3E}">
        <p14:creationId xmlns:p14="http://schemas.microsoft.com/office/powerpoint/2010/main" val="3282047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exec( ) </a:t>
            </a:r>
            <a:r>
              <a:rPr lang="ko-KR" altLang="en-US" dirty="0"/>
              <a:t>시스템 호출의 </a:t>
            </a:r>
            <a:r>
              <a:rPr lang="ko-KR" altLang="en-US"/>
              <a:t>예 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프로세스의 전환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305066-B630-409B-8C27-B3AB392C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7" y="1396643"/>
            <a:ext cx="7376845" cy="51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8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유닉스의 프로세스 계층 </a:t>
            </a:r>
            <a:r>
              <a:rPr lang="ko-KR" altLang="en-US"/>
              <a:t>구조 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/>
              <a:t>유닉스의 모든 </a:t>
            </a:r>
            <a:r>
              <a:rPr lang="ko-KR" altLang="en-US" dirty="0"/>
              <a:t>프로세스는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프로세스의 자식이 되어 트리 구조를 이룸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프로세스의 계층 구조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19F722-4186-442A-B1A1-60B4317D6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41" y="1988840"/>
            <a:ext cx="664632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8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 계층 </a:t>
            </a:r>
            <a:r>
              <a:rPr lang="ko-KR" altLang="en-US"/>
              <a:t>구조의 장점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여러 작업을 동시에 처리할 수 있다</a:t>
            </a:r>
            <a:r>
              <a:rPr lang="en-US" altLang="ko-KR" dirty="0"/>
              <a:t>.</a:t>
            </a:r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sz="1000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프로세스의 계층 구조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04DB7A-457A-402F-B3C9-B12ABA410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4680520" cy="29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2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32791"/>
            <a:ext cx="8435280" cy="5328592"/>
          </a:xfrm>
        </p:spPr>
        <p:txBody>
          <a:bodyPr/>
          <a:lstStyle/>
          <a:p>
            <a:pPr algn="just"/>
            <a:r>
              <a:rPr lang="ko-KR" altLang="en-US" dirty="0"/>
              <a:t>코스 요리 메뉴와 주문서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요리사 모형에의 비유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pic>
        <p:nvPicPr>
          <p:cNvPr id="2050" name="Picture 2" descr="I:\작업\쉽게 배우는 운영체제\본문\03장_이미지\그림 3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79079"/>
            <a:ext cx="6344908" cy="212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I:\작업\쉽게 배우는 운영체제\본문\03장_이미지\그림 3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55" y="3874205"/>
            <a:ext cx="7059716" cy="25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59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 계층 구조의 장점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프로세스의 재사용이 용이하다</a:t>
            </a:r>
            <a:r>
              <a:rPr lang="en-US" altLang="ko-KR" dirty="0"/>
              <a:t>.</a:t>
            </a:r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자원 회수가 쉽다</a:t>
            </a:r>
            <a:r>
              <a:rPr lang="en-US" altLang="ko-KR" dirty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프로세스를 계층 구조로 만들면 프로세스 간의 책임 관계가 분명해져서 시스템을 관리하기가 수월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프로세스의 계층 구조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BA8639-40E7-4BE6-8A90-9E137B33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3" y="1844824"/>
            <a:ext cx="70929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22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고아 프로세스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종료된 후에도 비정상적으로 남아 있는 프로세스 중 부모 프로세스가 자식보다 먼저 죽는 경우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exit( ) </a:t>
            </a:r>
            <a:r>
              <a:rPr lang="ko-KR" altLang="en-US" dirty="0"/>
              <a:t>또는 </a:t>
            </a:r>
            <a:r>
              <a:rPr lang="en-US" altLang="ko-KR" dirty="0"/>
              <a:t>return( ) </a:t>
            </a:r>
            <a:r>
              <a:rPr lang="ko-KR" altLang="en-US" dirty="0"/>
              <a:t>문은 자식 프로세스가 작업이 끝났음을 부모 프로세스에 알리는 것으로 고아 프로세스 발생을 미연에 방지함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연산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프로세스의 계층 구조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523000-7E10-413D-89B0-BC31FD4C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8" y="2996952"/>
            <a:ext cx="357496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8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 err="1"/>
              <a:t>스레드의</a:t>
            </a:r>
            <a:r>
              <a:rPr lang="ko-KR" altLang="en-US" dirty="0"/>
              <a:t> 정의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스케줄러가 </a:t>
            </a:r>
            <a:r>
              <a:rPr lang="en-US" altLang="ko-KR" dirty="0"/>
              <a:t>CPU</a:t>
            </a:r>
            <a:r>
              <a:rPr lang="ko-KR" altLang="en-US" dirty="0"/>
              <a:t>에 전달하는 일 하나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</a:t>
            </a:r>
            <a:r>
              <a:rPr lang="ko-KR" altLang="en-US" dirty="0"/>
              <a:t>가 처리하는 작업의 단위는 프로세스로부터 전달받은 스레드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운영체제 입장에서의 작업 단위는 프로세스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입장에서의 작업 단위는 </a:t>
            </a:r>
            <a:r>
              <a:rPr lang="ko-KR" altLang="en-US" dirty="0" err="1"/>
              <a:t>스레드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스레드의 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C0BA7C-D685-4CDB-888E-4B61F0FD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45024"/>
            <a:ext cx="7524618" cy="9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6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프로세스와 </a:t>
            </a:r>
            <a:r>
              <a:rPr lang="ko-KR" altLang="en-US"/>
              <a:t>스레드의 차이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 err="1"/>
              <a:t>프로세스끼리는</a:t>
            </a:r>
            <a:r>
              <a:rPr lang="ko-KR" altLang="en-US" dirty="0"/>
              <a:t> 약하게 연결되어 있는 반면 </a:t>
            </a:r>
            <a:r>
              <a:rPr lang="ko-KR" altLang="en-US" dirty="0" err="1"/>
              <a:t>스레드끼리는</a:t>
            </a:r>
            <a:r>
              <a:rPr lang="ko-KR" altLang="en-US" dirty="0"/>
              <a:t> 강하게 연결되어 있음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스레드의 개념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178783-9A84-454F-8ACE-FD063354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859440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1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멀티태스크와 </a:t>
            </a:r>
            <a:r>
              <a:rPr lang="ko-KR" altLang="en-US" dirty="0" err="1"/>
              <a:t>멀티스레드의</a:t>
            </a:r>
            <a:r>
              <a:rPr lang="ko-KR" altLang="en-US" dirty="0"/>
              <a:t> 차이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멀티태스크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여러 개의 프로세스로 구성된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프로세스에 여러 개의 스레드로 구성된 것 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스레드의 개념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311CF2-E0F3-4A0B-B479-49FF6944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8064123" cy="38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4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760639"/>
          </a:xfrm>
        </p:spPr>
        <p:txBody>
          <a:bodyPr/>
          <a:lstStyle/>
          <a:p>
            <a:pPr algn="just"/>
            <a:r>
              <a:rPr lang="ko-KR" altLang="en-US"/>
              <a:t>멀티스레드</a:t>
            </a:r>
            <a:endParaRPr lang="en-US" altLang="ko-KR"/>
          </a:p>
          <a:p>
            <a:pPr lvl="1" algn="just"/>
            <a:r>
              <a:rPr lang="ko-KR" altLang="en-US"/>
              <a:t>프로세스 </a:t>
            </a:r>
            <a:r>
              <a:rPr lang="ko-KR" altLang="en-US" dirty="0"/>
              <a:t>내 작업을 여러 개의 스레드로 분할함으로써 작업의 부담을 줄이는 프로세스 </a:t>
            </a:r>
            <a:r>
              <a:rPr lang="ko-KR" altLang="en-US"/>
              <a:t>운영 기법</a:t>
            </a:r>
            <a:endParaRPr lang="en-US" altLang="ko-KR"/>
          </a:p>
          <a:p>
            <a:pPr marL="457200" lvl="1" indent="0" algn="just">
              <a:buNone/>
            </a:pPr>
            <a:endParaRPr lang="en-US" altLang="ko-KR" sz="1000" dirty="0"/>
          </a:p>
          <a:p>
            <a:pPr algn="just"/>
            <a:r>
              <a:rPr lang="ko-KR" altLang="en-US"/>
              <a:t>멀티태스킹</a:t>
            </a:r>
            <a:endParaRPr lang="en-US" altLang="ko-KR"/>
          </a:p>
          <a:p>
            <a:pPr lvl="1" algn="just"/>
            <a:r>
              <a:rPr lang="ko-KR" altLang="en-US"/>
              <a:t>운영체제가 </a:t>
            </a:r>
            <a:r>
              <a:rPr lang="en-US" altLang="ko-KR" dirty="0"/>
              <a:t>CPU</a:t>
            </a:r>
            <a:r>
              <a:rPr lang="ko-KR" altLang="en-US" dirty="0"/>
              <a:t>에 작업을 줄 때 시간을 잘게 나누어 </a:t>
            </a:r>
            <a:r>
              <a:rPr lang="ko-KR" altLang="en-US"/>
              <a:t>배분하는 기법</a:t>
            </a:r>
            <a:endParaRPr lang="en-US" altLang="ko-KR"/>
          </a:p>
          <a:p>
            <a:pPr marL="457200" lvl="1" indent="0" algn="just">
              <a:buNone/>
            </a:pPr>
            <a:endParaRPr lang="en-US" altLang="ko-KR" sz="1000" dirty="0"/>
          </a:p>
          <a:p>
            <a:pPr algn="just"/>
            <a:r>
              <a:rPr lang="ko-KR" altLang="en-US"/>
              <a:t>멀티프로세싱</a:t>
            </a:r>
            <a:endParaRPr lang="en-US" altLang="ko-KR"/>
          </a:p>
          <a:p>
            <a:pPr lvl="1" algn="just"/>
            <a:r>
              <a:rPr lang="en-US" altLang="ko-KR"/>
              <a:t>CPU</a:t>
            </a:r>
            <a:r>
              <a:rPr lang="ko-KR" altLang="en-US" dirty="0"/>
              <a:t>를 여러 개 사용하여 여러 개의 스레드를 동시에 처리하는 </a:t>
            </a:r>
            <a:r>
              <a:rPr lang="ko-KR" altLang="en-US"/>
              <a:t>작업 환경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스레드의 개념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8AD65-EA41-4CED-A51C-D1190DA0D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1"/>
          <a:stretch/>
        </p:blipFill>
        <p:spPr>
          <a:xfrm>
            <a:off x="755576" y="3894170"/>
            <a:ext cx="7912337" cy="25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2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760639"/>
          </a:xfrm>
        </p:spPr>
        <p:txBody>
          <a:bodyPr/>
          <a:lstStyle/>
          <a:p>
            <a:pPr algn="just"/>
            <a:r>
              <a:rPr lang="en-US" altLang="ko-KR"/>
              <a:t>CPU </a:t>
            </a:r>
            <a:r>
              <a:rPr lang="ko-KR" altLang="en-US"/>
              <a:t>멀티스레드</a:t>
            </a:r>
            <a:endParaRPr lang="en-US" altLang="ko-KR"/>
          </a:p>
          <a:p>
            <a:pPr algn="just"/>
            <a:endParaRPr lang="en-US" altLang="ko-KR" sz="500"/>
          </a:p>
          <a:p>
            <a:pPr lvl="1" algn="just"/>
            <a:r>
              <a:rPr lang="ko-KR" altLang="en-US"/>
              <a:t>한 </a:t>
            </a:r>
            <a:r>
              <a:rPr lang="ko-KR" altLang="en-US" dirty="0"/>
              <a:t>번에 하나씩 처리해야 하는 스레드를 파이프라인 기법을 이용하여 동시에 여러 스레드를 처리하도록 만든 병렬 </a:t>
            </a:r>
            <a:r>
              <a:rPr lang="ko-KR" altLang="en-US"/>
              <a:t>처리 기법</a:t>
            </a:r>
            <a:endParaRPr lang="en-US" altLang="ko-KR"/>
          </a:p>
          <a:p>
            <a:pPr marL="457200" lvl="1" indent="0" algn="just">
              <a:buNone/>
            </a:pPr>
            <a:endParaRPr lang="en-US" altLang="ko-KR" sz="800" dirty="0"/>
          </a:p>
          <a:p>
            <a:pPr lvl="2" algn="just"/>
            <a:r>
              <a:rPr lang="ko-KR" altLang="en-US" b="1"/>
              <a:t>멀티스레드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 dirty="0"/>
              <a:t>운영체제가 소프트웨어적으로 프로세스를 작은 단위의 스레드로 분할하여 운영하는 </a:t>
            </a:r>
            <a:r>
              <a:rPr lang="ko-KR" altLang="en-US"/>
              <a:t>기법  </a:t>
            </a:r>
            <a:endParaRPr lang="en-US" altLang="ko-KR"/>
          </a:p>
          <a:p>
            <a:pPr lvl="2" algn="just"/>
            <a:endParaRPr lang="en-US" altLang="ko-KR" sz="500" dirty="0"/>
          </a:p>
          <a:p>
            <a:pPr lvl="2" algn="just"/>
            <a:r>
              <a:rPr lang="en-US" altLang="ko-KR" b="1"/>
              <a:t>CPU </a:t>
            </a:r>
            <a:r>
              <a:rPr lang="ko-KR" altLang="en-US" b="1"/>
              <a:t>멀티스레드 </a:t>
            </a:r>
            <a:r>
              <a:rPr lang="en-US" altLang="ko-KR"/>
              <a:t>: </a:t>
            </a:r>
            <a:r>
              <a:rPr lang="ko-KR" altLang="en-US" dirty="0" err="1"/>
              <a:t>하드웨어적인</a:t>
            </a:r>
            <a:r>
              <a:rPr lang="ko-KR" altLang="en-US" dirty="0"/>
              <a:t> 방법으로 하나의 </a:t>
            </a:r>
            <a:r>
              <a:rPr lang="en-US" altLang="ko-KR" dirty="0"/>
              <a:t>CPU</a:t>
            </a:r>
            <a:r>
              <a:rPr lang="ko-KR" altLang="en-US" dirty="0"/>
              <a:t>에서 여러 스레드를 동시에 처리하는 병렬 처리 기법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스레드의 개념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78AD65-EA41-4CED-A51C-D1190DA0D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1"/>
          <a:stretch/>
        </p:blipFill>
        <p:spPr>
          <a:xfrm>
            <a:off x="683568" y="3645024"/>
            <a:ext cx="7912337" cy="25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5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 err="1"/>
              <a:t>멀티태스킹의</a:t>
            </a:r>
            <a:r>
              <a:rPr lang="ko-KR" altLang="en-US" dirty="0"/>
              <a:t> 낭비 요소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fork( ) </a:t>
            </a:r>
            <a:r>
              <a:rPr lang="ko-KR" altLang="en-US" dirty="0"/>
              <a:t>시스템 호출로 프로세스를 복사하면 코드 영역과 데이터 영역의 일부가 메모리에 중복되어 존재하며</a:t>
            </a:r>
            <a:r>
              <a:rPr lang="en-US" altLang="ko-KR" dirty="0"/>
              <a:t>, 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관계이지만 서로 독립적인 프로세스이므로 이러한 낭비 요소를 제거할 수 없음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 err="1"/>
              <a:t>멀티스레드의</a:t>
            </a:r>
            <a:r>
              <a:rPr lang="ko-KR" altLang="en-US" dirty="0"/>
              <a:t> 구조와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A7ACB5-FEE5-42F3-9B20-636070E58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2751094"/>
            <a:ext cx="6336704" cy="36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24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 err="1"/>
              <a:t>멀티태스킹과</a:t>
            </a:r>
            <a:r>
              <a:rPr lang="ko-KR" altLang="en-US" dirty="0"/>
              <a:t> </a:t>
            </a:r>
            <a:r>
              <a:rPr lang="ko-KR" altLang="en-US" dirty="0" err="1"/>
              <a:t>멀티스레드의</a:t>
            </a:r>
            <a:r>
              <a:rPr lang="ko-KR" altLang="en-US" dirty="0"/>
              <a:t> 차이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fork( ) </a:t>
            </a:r>
            <a:r>
              <a:rPr lang="ko-KR" altLang="en-US" dirty="0"/>
              <a:t>시스템 호출로 여러 개의 프로세스를 만들면 필요 없는 정적 영역이 여러 개가 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멀티스레드는</a:t>
            </a:r>
            <a:r>
              <a:rPr lang="ko-KR" altLang="en-US" dirty="0"/>
              <a:t> 코드</a:t>
            </a:r>
            <a:r>
              <a:rPr lang="en-US" altLang="ko-KR" dirty="0"/>
              <a:t>, </a:t>
            </a:r>
            <a:r>
              <a:rPr lang="ko-KR" altLang="en-US" dirty="0"/>
              <a:t>파일 등의 자원을 공유함으로써 자원의 낭비를 막고 효율성 향상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 err="1"/>
              <a:t>멀티스레드의</a:t>
            </a:r>
            <a:r>
              <a:rPr lang="ko-KR" altLang="en-US" dirty="0"/>
              <a:t> 구조와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517187-D810-4F88-94B7-93A2FABB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93" y="2901762"/>
            <a:ext cx="6264696" cy="34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51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자바 스레드 코드의 예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main{ } </a:t>
            </a:r>
            <a:r>
              <a:rPr lang="ko-KR" altLang="en-US" dirty="0"/>
              <a:t>위쪽에 있는 </a:t>
            </a:r>
            <a:r>
              <a:rPr lang="en-US" altLang="ko-KR" dirty="0"/>
              <a:t>class </a:t>
            </a:r>
            <a:r>
              <a:rPr lang="en-US" altLang="ko-KR" dirty="0" err="1"/>
              <a:t>TH_test</a:t>
            </a:r>
            <a:r>
              <a:rPr lang="en-US" altLang="ko-KR" dirty="0"/>
              <a:t> extends Thread{ }</a:t>
            </a:r>
            <a:r>
              <a:rPr lang="ko-KR" altLang="en-US" dirty="0"/>
              <a:t>는 스레드 객체로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TH_test</a:t>
            </a:r>
            <a:r>
              <a:rPr lang="en-US" altLang="ko-KR" dirty="0"/>
              <a:t> </a:t>
            </a:r>
            <a:r>
              <a:rPr lang="ko-KR" altLang="en-US" dirty="0"/>
              <a:t>객체를 확장하여 스레드를 만듦</a:t>
            </a:r>
            <a:r>
              <a:rPr lang="en-US" altLang="ko-KR" dirty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err="1"/>
              <a:t>TH_test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run( ) </a:t>
            </a:r>
            <a:r>
              <a:rPr lang="ko-KR" altLang="en-US" dirty="0"/>
              <a:t>부분을 스레드로 만들어 실행하며 ‘</a:t>
            </a:r>
            <a:r>
              <a:rPr lang="en-US" altLang="ko-KR" dirty="0" err="1"/>
              <a:t>Th_Test</a:t>
            </a:r>
            <a:r>
              <a:rPr lang="en-US" altLang="ko-KR" dirty="0"/>
              <a:t>’</a:t>
            </a:r>
            <a:r>
              <a:rPr lang="ko-KR" altLang="en-US" dirty="0"/>
              <a:t>를 백 번 출력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 err="1"/>
              <a:t>멀티스레드의</a:t>
            </a:r>
            <a:r>
              <a:rPr lang="ko-KR" altLang="en-US" dirty="0"/>
              <a:t> 구조와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EC2301-37D4-48D1-AA83-F48D9CFAC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"/>
          <a:stretch/>
        </p:blipFill>
        <p:spPr>
          <a:xfrm>
            <a:off x="1403648" y="2852936"/>
            <a:ext cx="6192688" cy="36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일괄 작업 방식의 요리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레스토랑에 테이블이 하나만 있는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요리사는 주문서를 받은 순서대로 요리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현재 손님의 식사가 끝나야 다음 손님을 받을 수 있어 작업 효율이 떨어짐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주문서가 도착한 순서대로 요리를 하기 위해 ‘주문 목록’을 사용</a:t>
            </a:r>
            <a:r>
              <a:rPr lang="en-US" altLang="ko-KR" dirty="0"/>
              <a:t>(</a:t>
            </a:r>
            <a:r>
              <a:rPr lang="ko-KR" altLang="en-US" dirty="0"/>
              <a:t>주문 목록은 큐</a:t>
            </a:r>
            <a:r>
              <a:rPr lang="en-US" altLang="ko-KR" dirty="0"/>
              <a:t>(queue)</a:t>
            </a:r>
            <a:r>
              <a:rPr lang="ko-KR" altLang="en-US" dirty="0"/>
              <a:t>로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요리사 모형에의 비유</a:t>
            </a:r>
          </a:p>
        </p:txBody>
      </p:sp>
      <p:pic>
        <p:nvPicPr>
          <p:cNvPr id="3074" name="Picture 2" descr="I:\작업\쉽게 배우는 운영체제\본문\03장_이미지\그림 3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573016"/>
            <a:ext cx="79629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82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/>
              <a:t>fork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시스템 호출로 작성한 코드 </a:t>
            </a:r>
            <a:r>
              <a:rPr lang="ko-KR" altLang="en-US"/>
              <a:t>예  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프로세스 제어 블록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데이터 등이 모두 </a:t>
            </a:r>
            <a:r>
              <a:rPr lang="en-US" altLang="ko-KR" dirty="0"/>
              <a:t>2</a:t>
            </a:r>
            <a:r>
              <a:rPr lang="ko-KR" altLang="en-US" dirty="0"/>
              <a:t>배가 됨으로써 스레드를 사용하는 것보다 낭비가 심함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 err="1"/>
              <a:t>멀티스레드의</a:t>
            </a:r>
            <a:r>
              <a:rPr lang="ko-KR" altLang="en-US" dirty="0"/>
              <a:t> 구조와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B4FF3-A3A0-4C49-85BF-1EECB7E32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31640" y="2132856"/>
            <a:ext cx="6699585" cy="4382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722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0795"/>
            <a:ext cx="8568952" cy="5760639"/>
          </a:xfrm>
        </p:spPr>
        <p:txBody>
          <a:bodyPr/>
          <a:lstStyle/>
          <a:p>
            <a:pPr algn="just"/>
            <a:r>
              <a:rPr lang="ko-KR" altLang="en-US" dirty="0" err="1"/>
              <a:t>멀티스레드의</a:t>
            </a:r>
            <a:r>
              <a:rPr lang="ko-KR" altLang="en-US" dirty="0"/>
              <a:t> </a:t>
            </a:r>
            <a:r>
              <a:rPr lang="ko-KR" altLang="en-US"/>
              <a:t>장점 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/>
              <a:t>응답성 향상</a:t>
            </a:r>
            <a:endParaRPr lang="en-US" altLang="ko-KR"/>
          </a:p>
          <a:p>
            <a:pPr lvl="1" algn="just"/>
            <a:r>
              <a:rPr lang="ko-KR" altLang="en-US"/>
              <a:t>자원 공유</a:t>
            </a:r>
            <a:endParaRPr lang="en-US" altLang="ko-KR"/>
          </a:p>
          <a:p>
            <a:pPr lvl="1" algn="just"/>
            <a:r>
              <a:rPr lang="ko-KR" altLang="en-US"/>
              <a:t>효율성 향상</a:t>
            </a:r>
            <a:endParaRPr lang="en-US" altLang="ko-KR"/>
          </a:p>
          <a:p>
            <a:pPr lvl="1" algn="just"/>
            <a:r>
              <a:rPr lang="ko-KR" altLang="en-US"/>
              <a:t>다중 </a:t>
            </a:r>
            <a:r>
              <a:rPr lang="en-US" altLang="ko-KR"/>
              <a:t>CPU </a:t>
            </a:r>
            <a:r>
              <a:rPr lang="ko-KR" altLang="en-US"/>
              <a:t>지원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 </a:t>
            </a:r>
            <a:r>
              <a:rPr lang="ko-KR" altLang="en-US" dirty="0" err="1"/>
              <a:t>멀티스레드의</a:t>
            </a:r>
            <a:r>
              <a:rPr lang="ko-KR" altLang="en-US" dirty="0"/>
              <a:t> 장단점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92C723-B293-4CC9-B560-A0791010D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6076205" cy="38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87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 err="1"/>
              <a:t>멀티스레드의</a:t>
            </a:r>
            <a:r>
              <a:rPr lang="ko-KR" altLang="en-US" dirty="0"/>
              <a:t> 단점 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모든 스레드가 자원을 공유하기 때문에 한 스레드에 문제가 생기면 전체 프로세스에 영향을 미침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인터넷 익스플로러에서 여러 개의 화면을 동시에 띄웠는데 그중 하나에 문제가 생기면 인터넷 익스플로러 전체가 종료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 </a:t>
            </a:r>
            <a:r>
              <a:rPr lang="ko-KR" altLang="en-US" dirty="0" err="1"/>
              <a:t>멀티스레드의</a:t>
            </a:r>
            <a:r>
              <a:rPr lang="ko-KR" altLang="en-US" dirty="0"/>
              <a:t> 장단점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44D7B-63FA-48B1-BF23-6B5659871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79" y="3212976"/>
            <a:ext cx="6074445" cy="3222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09038-3531-46D6-A892-1DB65D229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89625"/>
            <a:ext cx="6039760" cy="10569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01793"/>
            <a:ext cx="6039760" cy="10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29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커널 스레드와 사용자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 err="1"/>
              <a:t>커널</a:t>
            </a:r>
            <a:r>
              <a:rPr lang="ko-KR" altLang="en-US" b="1" dirty="0"/>
              <a:t> </a:t>
            </a:r>
            <a:r>
              <a:rPr lang="ko-KR" altLang="en-US" b="1" dirty="0" err="1"/>
              <a:t>스레드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커널이 직접 생성하고 관리하는 스레드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사용자 </a:t>
            </a:r>
            <a:r>
              <a:rPr lang="ko-KR" altLang="en-US" b="1" dirty="0" err="1"/>
              <a:t>스레드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라이브러리에 의해 구현된 일반적인 스레드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 </a:t>
            </a:r>
            <a:r>
              <a:rPr lang="ko-KR" altLang="en-US" dirty="0" err="1"/>
              <a:t>멀티스레드</a:t>
            </a:r>
            <a:r>
              <a:rPr lang="ko-KR" altLang="en-US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4056151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사용자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사용자 프로세스 내에 여러 개의 </a:t>
            </a:r>
            <a:r>
              <a:rPr lang="ko-KR" altLang="en-US" sz="1600" dirty="0" err="1"/>
              <a:t>스레드가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커널의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하나와 연결</a:t>
            </a:r>
            <a:r>
              <a:rPr lang="en-US" altLang="ko-KR" sz="1600" dirty="0"/>
              <a:t>(1 to N </a:t>
            </a:r>
            <a:r>
              <a:rPr lang="ko-KR" altLang="en-US" sz="1600" dirty="0"/>
              <a:t>모델</a:t>
            </a:r>
            <a:r>
              <a:rPr lang="en-US" altLang="ko-KR" sz="1600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라이브러리가 직접 스케줄링을 하고 작업에 필요한 정보를 처리하기 때문에 문맥 교환이 필요 없음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 err="1"/>
              <a:t>커널</a:t>
            </a:r>
            <a:r>
              <a:rPr lang="ko-KR" altLang="en-US" sz="1600" dirty="0"/>
              <a:t> 스레드가 입출력 작업을 위해 대기 상태에 들어가면 모든 사용자 스레드가 같이 대기하게 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한 프로세스의 타임 </a:t>
            </a:r>
            <a:r>
              <a:rPr lang="ko-KR" altLang="en-US" sz="1600" dirty="0" err="1"/>
              <a:t>슬라이스를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여러 스레드가 공유하기 때문에</a:t>
            </a:r>
            <a:br>
              <a:rPr lang="en-US" altLang="ko-KR" sz="1600" dirty="0"/>
            </a:br>
            <a:r>
              <a:rPr lang="ko-KR" altLang="en-US" sz="1600" dirty="0"/>
              <a:t>여러 개의 </a:t>
            </a:r>
            <a:r>
              <a:rPr lang="en-US" altLang="ko-KR" sz="1600" dirty="0"/>
              <a:t>CPU</a:t>
            </a:r>
            <a:r>
              <a:rPr lang="ko-KR" altLang="en-US" sz="1600" dirty="0"/>
              <a:t>를 동시에 사용할</a:t>
            </a:r>
            <a:br>
              <a:rPr lang="en-US" altLang="ko-KR" sz="1600" dirty="0"/>
            </a:br>
            <a:r>
              <a:rPr lang="ko-KR" altLang="en-US" sz="1600" dirty="0"/>
              <a:t>수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 </a:t>
            </a:r>
            <a:r>
              <a:rPr lang="ko-KR" altLang="en-US" dirty="0" err="1"/>
              <a:t>멀티스레드</a:t>
            </a:r>
            <a:r>
              <a:rPr lang="ko-KR" altLang="en-US" dirty="0"/>
              <a:t>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CF5EF-5451-49FB-AD65-FCB3071A7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37647"/>
            <a:ext cx="4460221" cy="25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6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052736"/>
            <a:ext cx="8928992" cy="5328592"/>
          </a:xfrm>
        </p:spPr>
        <p:txBody>
          <a:bodyPr/>
          <a:lstStyle/>
          <a:p>
            <a:pPr algn="just"/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하나의 사용자 스레드가 하나의 커널 </a:t>
            </a:r>
            <a:r>
              <a:rPr lang="ko-KR" altLang="en-US" sz="1600" dirty="0" err="1"/>
              <a:t>스레드와</a:t>
            </a:r>
            <a:r>
              <a:rPr lang="ko-KR" altLang="en-US" sz="1600" dirty="0"/>
              <a:t> 연결</a:t>
            </a:r>
            <a:r>
              <a:rPr lang="en-US" altLang="ko-KR" sz="1600" dirty="0"/>
              <a:t>(1 to 1 </a:t>
            </a:r>
            <a:r>
              <a:rPr lang="ko-KR" altLang="en-US" sz="1600" dirty="0"/>
              <a:t>모델</a:t>
            </a:r>
            <a:r>
              <a:rPr lang="en-US" altLang="ko-KR" sz="1600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독립적으로 스케줄링이 되므로 특정 스레드가 대기 상태에 들어가도 다른 스레드는 작업을 계속할 수 있음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 err="1"/>
              <a:t>커널</a:t>
            </a:r>
            <a:r>
              <a:rPr lang="ko-KR" altLang="en-US" sz="1600" dirty="0"/>
              <a:t> 레벨에서 모든 작업을 지원하기 때문에 멀티 </a:t>
            </a:r>
            <a:r>
              <a:rPr lang="en-US" altLang="ko-KR" sz="1600" dirty="0"/>
              <a:t>CPU</a:t>
            </a:r>
            <a:r>
              <a:rPr lang="ko-KR" altLang="en-US" sz="1600" dirty="0"/>
              <a:t>를 사용할 수 있음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하나의 스레드가 대기 상태에 있어도 다른 스레드는 작업을 계속할 수 있음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커널의 기능을 사용하므로 보안에 강하고 안정적으로 작동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문맥 교환할 때 오버헤드 때문에 </a:t>
            </a:r>
            <a:br>
              <a:rPr lang="en-US" altLang="ko-KR" sz="1600" dirty="0"/>
            </a:br>
            <a:r>
              <a:rPr lang="ko-KR" altLang="en-US" sz="1600" dirty="0"/>
              <a:t>느리게 작동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 </a:t>
            </a:r>
            <a:r>
              <a:rPr lang="ko-KR" altLang="en-US" dirty="0" err="1"/>
              <a:t>멀티스레드</a:t>
            </a:r>
            <a:r>
              <a:rPr lang="ko-KR" altLang="en-US" dirty="0"/>
              <a:t>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48EE36-2038-4AA7-BAB0-B7339266D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96" y="4005064"/>
            <a:ext cx="4032448" cy="24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65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멀티레벨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사용자 </a:t>
            </a:r>
            <a:r>
              <a:rPr lang="ko-KR" altLang="en-US" dirty="0" err="1"/>
              <a:t>스레드와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err="1"/>
              <a:t>스레드를</a:t>
            </a:r>
            <a:r>
              <a:rPr lang="ko-KR" altLang="en-US" dirty="0"/>
              <a:t> 혼합한 방식</a:t>
            </a:r>
            <a:r>
              <a:rPr lang="en-US" altLang="ko-KR" dirty="0"/>
              <a:t>(M to N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커널 스레드가 대기 상태에 들어가면 다른 커널 스레드가 대신 작업을 하여 사용자 </a:t>
            </a:r>
            <a:r>
              <a:rPr lang="ko-KR" altLang="en-US" dirty="0" err="1"/>
              <a:t>스레드보다</a:t>
            </a:r>
            <a:r>
              <a:rPr lang="ko-KR" altLang="en-US" dirty="0"/>
              <a:t> 유연하게 작업을 처리할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err="1"/>
              <a:t>스레드를</a:t>
            </a:r>
            <a:r>
              <a:rPr lang="ko-KR" altLang="en-US" dirty="0"/>
              <a:t> 같이 사용하기 때문에 여전히 문맥 교환 시 오버헤드가 있어 사용자 </a:t>
            </a:r>
            <a:r>
              <a:rPr lang="ko-KR" altLang="en-US" dirty="0" err="1"/>
              <a:t>스레드만큼</a:t>
            </a:r>
            <a:r>
              <a:rPr lang="ko-KR" altLang="en-US" dirty="0"/>
              <a:t> 빠르지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빠르게 움직여야 하는 </a:t>
            </a:r>
            <a:r>
              <a:rPr lang="ko-KR" altLang="en-US" dirty="0" err="1"/>
              <a:t>스레드는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사용자 </a:t>
            </a:r>
            <a:r>
              <a:rPr lang="ko-KR" altLang="en-US" dirty="0" err="1"/>
              <a:t>스레드로</a:t>
            </a:r>
            <a:r>
              <a:rPr lang="ko-KR" altLang="en-US" dirty="0"/>
              <a:t> 작동하고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안정적으로 움직여야 하는 </a:t>
            </a:r>
            <a:r>
              <a:rPr lang="ko-KR" altLang="en-US" dirty="0" err="1"/>
              <a:t>스레드</a:t>
            </a:r>
            <a:br>
              <a:rPr lang="en-US" altLang="ko-KR" dirty="0"/>
            </a:br>
            <a:r>
              <a:rPr lang="ko-KR" altLang="en-US" dirty="0"/>
              <a:t>는 </a:t>
            </a:r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err="1"/>
              <a:t>스레드로</a:t>
            </a:r>
            <a:r>
              <a:rPr lang="ko-KR" altLang="en-US" dirty="0"/>
              <a:t> 작동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-1983"/>
            <a:ext cx="2418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스레드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 </a:t>
            </a:r>
            <a:r>
              <a:rPr lang="ko-KR" altLang="en-US" dirty="0" err="1"/>
              <a:t>멀티스레드</a:t>
            </a:r>
            <a:r>
              <a:rPr lang="ko-KR" altLang="en-US" dirty="0"/>
              <a:t>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CA607C-CB7C-4140-817D-DF39978C0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85" y="3726325"/>
            <a:ext cx="4320480" cy="24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23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프로세스의 구조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코드 영역 </a:t>
            </a:r>
            <a:r>
              <a:rPr lang="en-US" altLang="ko-KR" dirty="0"/>
              <a:t>: </a:t>
            </a:r>
            <a:r>
              <a:rPr lang="ko-KR" altLang="en-US" dirty="0"/>
              <a:t>프로그램의 본체가 있는 곳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데이터 영역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프로그램이 사용하려고 정의한 변수와 데이터가 있는 곳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스택 영역과 </a:t>
            </a:r>
            <a:r>
              <a:rPr lang="ko-KR" altLang="en-US" b="1" dirty="0" err="1"/>
              <a:t>힙</a:t>
            </a:r>
            <a:r>
              <a:rPr lang="ko-KR" altLang="en-US" b="1" dirty="0"/>
              <a:t> 영역 </a:t>
            </a:r>
            <a:r>
              <a:rPr lang="en-US" altLang="ko-KR" dirty="0"/>
              <a:t>: </a:t>
            </a:r>
            <a:r>
              <a:rPr lang="ko-KR" altLang="en-US" dirty="0"/>
              <a:t>프로세스가 실행되는 동안 만들어지는 영역으로</a:t>
            </a:r>
            <a:r>
              <a:rPr lang="en-US" altLang="ko-KR" dirty="0"/>
              <a:t>, </a:t>
            </a:r>
            <a:r>
              <a:rPr lang="ko-KR" altLang="en-US" dirty="0"/>
              <a:t>그 크기가 늘어났다 줄어들기도 하는 동적 할당 영역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-1983"/>
            <a:ext cx="2994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05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동적 할당 영역과 시스템 호출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         5-1 </a:t>
            </a:r>
            <a:r>
              <a:rPr lang="ko-KR" altLang="en-US" dirty="0"/>
              <a:t>프로세스의 동적 할당 영역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19F7F3-5298-468D-98EE-DBC5F9109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9" y="1556792"/>
            <a:ext cx="2781375" cy="3003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333009"/>
            <a:ext cx="11079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1105217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 err="1"/>
              <a:t>스택</a:t>
            </a:r>
            <a:r>
              <a:rPr lang="ko-KR" altLang="en-US" dirty="0"/>
              <a:t> 영역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스레드가 작동하는 동안 추가되거나 삭제되는 동적 할당 영역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스레드가 진행됨에 따라 커지기도 하고 </a:t>
            </a:r>
            <a:r>
              <a:rPr lang="ko-KR" altLang="en-US" dirty="0" err="1"/>
              <a:t>작아지기도</a:t>
            </a:r>
            <a:r>
              <a:rPr lang="ko-KR" altLang="en-US" dirty="0"/>
              <a:t> 함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-1983"/>
            <a:ext cx="2994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05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동적 할당 영역과 시스템 호출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프로세스의 동적 할당 영역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4350BF-3EF2-457D-8F20-6C9CB215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336076"/>
            <a:ext cx="6264696" cy="40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0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프로그램이 실행되는 동안 할당되는 변수 영역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포인터</a:t>
            </a:r>
            <a:r>
              <a:rPr lang="en-US" altLang="ko-KR" dirty="0"/>
              <a:t>, malloc( 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calloc</a:t>
            </a:r>
            <a:r>
              <a:rPr lang="en-US" altLang="ko-KR" dirty="0"/>
              <a:t>( ) </a:t>
            </a:r>
            <a:r>
              <a:rPr lang="ko-KR" altLang="en-US" dirty="0"/>
              <a:t>함수 등은 메모리를 효율적으로 사용하기 위해 만들어진 것으로 어쩌다 한 번 쓰는 큰 배열을 처음부터 선언하고 끝까지 놔두는 일이 없어야 함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-1983"/>
            <a:ext cx="2994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05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동적 할당 영역과 시스템 호출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프로세스의 동적 할당 영역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CCC8DF-F1E6-4257-B3AE-C93694837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23406"/>
            <a:ext cx="45434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1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시분할 방식의 요리</a:t>
            </a:r>
            <a:r>
              <a:rPr lang="en-US" altLang="ko-KR" dirty="0"/>
              <a:t> (CPU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개인 컴퓨터에서 여러 개의 프로세스</a:t>
            </a:r>
            <a:r>
              <a:rPr lang="en-US" altLang="ko-KR" dirty="0"/>
              <a:t>)</a:t>
            </a:r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요리사 </a:t>
            </a:r>
            <a:r>
              <a:rPr lang="en-US" altLang="ko-KR" dirty="0"/>
              <a:t>1</a:t>
            </a:r>
            <a:r>
              <a:rPr lang="ko-KR" altLang="en-US" dirty="0"/>
              <a:t>명이 시간을 적당히 배분하여 여러 가지 요리를 동시에 하는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요리사는 주문 목록에 있는 주문서 중 하나를 가져다가 요리함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모든 요리가 제공되면 주문 목록에서 삭제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요리사 모형에의 비유</a:t>
            </a:r>
          </a:p>
        </p:txBody>
      </p:sp>
      <p:pic>
        <p:nvPicPr>
          <p:cNvPr id="6" name="Picture 2" descr="I:\작업\쉽게 배우는 운영체제\본문\03장_이미지\그림 3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708920"/>
            <a:ext cx="79724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019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328592"/>
          </a:xfrm>
        </p:spPr>
        <p:txBody>
          <a:bodyPr/>
          <a:lstStyle/>
          <a:p>
            <a:pPr algn="just"/>
            <a:r>
              <a:rPr lang="en-US" altLang="ko-KR" dirty="0"/>
              <a:t>exit( ) </a:t>
            </a:r>
            <a:r>
              <a:rPr lang="ko-KR" altLang="en-US"/>
              <a:t>시스템 호출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작업의 종료를 알려주는 시스템 호출</a:t>
            </a:r>
            <a:endParaRPr lang="en-US" altLang="ko-KR" dirty="0"/>
          </a:p>
          <a:p>
            <a:pPr lvl="1" algn="just"/>
            <a:r>
              <a:rPr lang="en-US" altLang="ko-KR" dirty="0"/>
              <a:t>exit( ) </a:t>
            </a:r>
            <a:r>
              <a:rPr lang="ko-KR" altLang="en-US" dirty="0"/>
              <a:t>함수를 선언함으로써 부모 프로세스는 자식 프로세스가 사용하던 자원을 빨리 거둬 갈 수 있음</a:t>
            </a:r>
            <a:endParaRPr lang="en-US" altLang="ko-KR" dirty="0"/>
          </a:p>
          <a:p>
            <a:pPr lvl="1" algn="just"/>
            <a:r>
              <a:rPr lang="en-US" altLang="ko-KR" dirty="0"/>
              <a:t>exit( ) </a:t>
            </a:r>
            <a:r>
              <a:rPr lang="ko-KR" altLang="en-US" dirty="0"/>
              <a:t>함수는 전달하는 인자를 확인하여 자식 프로세스가 어떤 상태로 종료되었는지를 알려주는데</a:t>
            </a:r>
            <a:r>
              <a:rPr lang="en-US" altLang="ko-KR" dirty="0"/>
              <a:t>, </a:t>
            </a:r>
            <a:r>
              <a:rPr lang="ko-KR" altLang="en-US" dirty="0"/>
              <a:t>인자가 </a:t>
            </a:r>
            <a:r>
              <a:rPr lang="en-US" altLang="ko-KR" dirty="0"/>
              <a:t>0</a:t>
            </a:r>
            <a:r>
              <a:rPr lang="ko-KR" altLang="en-US" dirty="0"/>
              <a:t>이면 정상 종료이고 </a:t>
            </a:r>
            <a:r>
              <a:rPr lang="en-US" altLang="ko-KR" dirty="0"/>
              <a:t>-1</a:t>
            </a:r>
            <a:r>
              <a:rPr lang="ko-KR" altLang="en-US" dirty="0"/>
              <a:t>이면 비정상 종료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-1983"/>
            <a:ext cx="2994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05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동적 할당 영역과 시스템 호출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 exit ( )</a:t>
            </a:r>
            <a:r>
              <a:rPr lang="ko-KR" altLang="en-US" dirty="0"/>
              <a:t>와 </a:t>
            </a:r>
            <a:r>
              <a:rPr lang="en-US" altLang="ko-KR" dirty="0"/>
              <a:t>wait ( ) </a:t>
            </a:r>
            <a:r>
              <a:rPr lang="ko-KR" altLang="en-US" dirty="0"/>
              <a:t>시스템 호출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06E59F-D902-4791-8405-ADFDDE9A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42942"/>
            <a:ext cx="5817540" cy="35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8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wait( ) </a:t>
            </a:r>
            <a:r>
              <a:rPr lang="ko-KR" altLang="en-US"/>
              <a:t>시스템 호출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자식 프로세스가 끝나기를 기다렸다가 자식 프로세스가 종료되면 다음 문장을 실행하는 시스템 호출</a:t>
            </a:r>
            <a:endParaRPr lang="en-US" altLang="ko-KR" dirty="0"/>
          </a:p>
          <a:p>
            <a:pPr lvl="1" algn="just"/>
            <a:r>
              <a:rPr lang="ko-KR" altLang="en-US"/>
              <a:t>부모 </a:t>
            </a:r>
            <a:r>
              <a:rPr lang="ko-KR" altLang="en-US" dirty="0"/>
              <a:t>프로세스와 자식 프로세스 간 동기화에도 사용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-1983"/>
            <a:ext cx="2994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05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동적 할당 영역과 시스템 호출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5-3 </a:t>
            </a:r>
            <a:r>
              <a:rPr lang="ko-KR" altLang="en-US" dirty="0"/>
              <a:t>프로세스의 동적 할당 영역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38CB75-EEA5-44BC-B261-09653960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5877471" cy="41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en-US" altLang="ko-KR" dirty="0"/>
              <a:t>Wait( ) </a:t>
            </a:r>
            <a:r>
              <a:rPr lang="ko-KR" altLang="en-US" dirty="0"/>
              <a:t>함수의 </a:t>
            </a:r>
            <a:r>
              <a:rPr lang="ko-KR" altLang="en-US"/>
              <a:t>응용 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전면 프로세스에서는 셸이 </a:t>
            </a:r>
            <a:r>
              <a:rPr lang="en-US" altLang="ko-KR" dirty="0"/>
              <a:t>wait( ) </a:t>
            </a:r>
            <a:r>
              <a:rPr lang="ko-KR" altLang="en-US" dirty="0"/>
              <a:t>함수를 사용하기 때문에 자식 프로세스가 끝날 때까지 다음 명령어를 </a:t>
            </a:r>
            <a:r>
              <a:rPr lang="ko-KR" altLang="en-US" dirty="0" err="1"/>
              <a:t>입력받을</a:t>
            </a:r>
            <a:r>
              <a:rPr lang="ko-KR" altLang="en-US" dirty="0"/>
              <a:t> 수 없음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후면 프로세스에서는 셸이 </a:t>
            </a:r>
            <a:r>
              <a:rPr lang="en-US" altLang="ko-KR" dirty="0"/>
              <a:t>wait( ) </a:t>
            </a:r>
            <a:r>
              <a:rPr lang="ko-KR" altLang="en-US" dirty="0"/>
              <a:t>함수를 사용하지 않기 때문에 다음 명령어를 받아들일 수 있음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-1983"/>
            <a:ext cx="2994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05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동적 할당 영역과 시스템 호출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5-3 </a:t>
            </a:r>
            <a:r>
              <a:rPr lang="ko-KR" altLang="en-US" dirty="0"/>
              <a:t>프로세스의 동적 할당 영역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66999-5C2D-43E1-9749-D08D9050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8" y="3288472"/>
            <a:ext cx="7842634" cy="8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08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9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시분할 방식에서의 예상치 못한 상황 </a:t>
            </a:r>
            <a:r>
              <a:rPr lang="ko-KR" altLang="en-US"/>
              <a:t>처리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요리사 모형에의 비유</a:t>
            </a:r>
          </a:p>
        </p:txBody>
      </p:sp>
      <p:pic>
        <p:nvPicPr>
          <p:cNvPr id="5122" name="Picture 2" descr="I:\작업\쉽게 배우는 운영체제\본문\03장_이미지\그림 3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29088"/>
            <a:ext cx="640785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3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 제어 블록</a:t>
            </a:r>
            <a:r>
              <a:rPr lang="en-US" altLang="ko-KR" dirty="0"/>
              <a:t>(</a:t>
            </a:r>
            <a:r>
              <a:rPr lang="ko-KR" altLang="en-US" dirty="0"/>
              <a:t>주문서</a:t>
            </a:r>
            <a:r>
              <a:rPr lang="en-US" altLang="ko-KR" dirty="0"/>
              <a:t>)</a:t>
            </a:r>
            <a:r>
              <a:rPr lang="en-US" altLang="ko-KR" baseline="30000" dirty="0"/>
              <a:t>Process Control Block, PCB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운영체제가 해당 프로세스를 위해 관리하는 자료 구조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 </a:t>
            </a:r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프로세스를 구분하는 </a:t>
            </a:r>
            <a:r>
              <a:rPr lang="ko-KR" altLang="en-US" dirty="0" err="1"/>
              <a:t>구분자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관련 정보 </a:t>
            </a:r>
            <a:r>
              <a:rPr lang="en-US" altLang="ko-KR" dirty="0"/>
              <a:t>: </a:t>
            </a:r>
            <a:r>
              <a:rPr lang="ko-KR" altLang="en-US" dirty="0"/>
              <a:t>프로세스의 메모리 위치 정보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각종 </a:t>
            </a:r>
            <a:r>
              <a:rPr lang="ko-KR" altLang="en-US" dirty="0" err="1"/>
              <a:t>중간값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프로세스가 사용했던 </a:t>
            </a:r>
            <a:r>
              <a:rPr lang="ko-KR" altLang="en-US" dirty="0" err="1"/>
              <a:t>중간값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프로그램에서 프로세스로의 전환</a:t>
            </a:r>
          </a:p>
        </p:txBody>
      </p:sp>
      <p:pic>
        <p:nvPicPr>
          <p:cNvPr id="6146" name="Picture 2" descr="I:\작업\쉽게 배우는 운영체제\본문\03장_이미지\그림 3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68" y="3212976"/>
            <a:ext cx="536125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8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328592"/>
          </a:xfrm>
        </p:spPr>
        <p:txBody>
          <a:bodyPr/>
          <a:lstStyle/>
          <a:p>
            <a:pPr algn="just"/>
            <a:r>
              <a:rPr lang="ko-KR" altLang="en-US" dirty="0"/>
              <a:t>프로세스와 프로그램의 관계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프로그램이 프로세스가 된다는 것은 운영체제로부터 프로세스 제어 블록을 얻는다는 뜻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종료된다는 것은 해당 프로세스 제어 블록이 폐기된다는 뜻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프로세스의 개요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프로그램에서 프로세스로의 전환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69256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240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2656</Words>
  <Application>Microsoft Office PowerPoint</Application>
  <PresentationFormat>화면 슬라이드 쇼(4:3)</PresentationFormat>
  <Paragraphs>486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HY견명조</vt:lpstr>
      <vt:lpstr>나눔고딕</vt:lpstr>
      <vt:lpstr>맑은 고딕</vt:lpstr>
      <vt:lpstr>Arial</vt:lpstr>
      <vt:lpstr>Wingdings</vt:lpstr>
      <vt:lpstr>Office 테마</vt:lpstr>
      <vt:lpstr>Chapter 03 프로세스와 스레드</vt:lpstr>
      <vt:lpstr>PowerPoint 프레젠테이션</vt:lpstr>
      <vt:lpstr>1-1 프로세스의 개념</vt:lpstr>
      <vt:lpstr>1-2 요리사 모형에의 비유</vt:lpstr>
      <vt:lpstr>1-2 요리사 모형에의 비유</vt:lpstr>
      <vt:lpstr>1-2 요리사 모형에의 비유</vt:lpstr>
      <vt:lpstr>1-2 요리사 모형에의 비유</vt:lpstr>
      <vt:lpstr>1-3 프로그램에서 프로세스로의 전환</vt:lpstr>
      <vt:lpstr>1-3 프로그램에서 프로세스로의 전환</vt:lpstr>
      <vt:lpstr>1-4 프로세스의 상태 </vt:lpstr>
      <vt:lpstr>1-4 프로세스의 상태 </vt:lpstr>
      <vt:lpstr>1-4 프로세스의 상태 </vt:lpstr>
      <vt:lpstr>1-4 프로세스의 상태 </vt:lpstr>
      <vt:lpstr>1-4 프로세스의 상태 </vt:lpstr>
      <vt:lpstr>1-4 프로세스의 상태 </vt:lpstr>
      <vt:lpstr>1-4 프로세스의 상태 </vt:lpstr>
      <vt:lpstr>1-4 프로세스의 상태 </vt:lpstr>
      <vt:lpstr>1-4 프로세스의 상태 </vt:lpstr>
      <vt:lpstr>1-4 프로세스의 상태 </vt:lpstr>
      <vt:lpstr>2-1 프로세스 제어 블록  </vt:lpstr>
      <vt:lpstr>2-1 프로세스 제어 블록  </vt:lpstr>
      <vt:lpstr>2-1 프로세스 제어 블록  </vt:lpstr>
      <vt:lpstr>2-1 프로세스 제어 블록  </vt:lpstr>
      <vt:lpstr>2-2 문맥 교환   </vt:lpstr>
      <vt:lpstr>2-2 문맥 교환   </vt:lpstr>
      <vt:lpstr>3-1 프로세스의 구조   </vt:lpstr>
      <vt:lpstr>3-1 프로세스의 구조   </vt:lpstr>
      <vt:lpstr>3-2 프로세스의 생성과 복사   </vt:lpstr>
      <vt:lpstr>3-2 프로세스의 생성과 복사   </vt:lpstr>
      <vt:lpstr>3-2 프로세스의 생성과 복사   </vt:lpstr>
      <vt:lpstr>3-2 프로세스의 생성과 복사   </vt:lpstr>
      <vt:lpstr>3-2 프로세스의 생성과 복사   </vt:lpstr>
      <vt:lpstr>3-3 프로세스의 전환  </vt:lpstr>
      <vt:lpstr>3-3 프로세스의 전환  </vt:lpstr>
      <vt:lpstr>3-3 프로세스의 전환  </vt:lpstr>
      <vt:lpstr>3-3 프로세스의 전환  </vt:lpstr>
      <vt:lpstr>3-3 프로세스의 전환  </vt:lpstr>
      <vt:lpstr>3-4 프로세스의 계층 구조 </vt:lpstr>
      <vt:lpstr>3-4 프로세스의 계층 구조 </vt:lpstr>
      <vt:lpstr>3-4 프로세스의 계층 구조 </vt:lpstr>
      <vt:lpstr>3-4 프로세스의 계층 구조 </vt:lpstr>
      <vt:lpstr>4-1 스레드의 개념</vt:lpstr>
      <vt:lpstr>4-1 스레드의 개념</vt:lpstr>
      <vt:lpstr>4-1 스레드의 개념</vt:lpstr>
      <vt:lpstr>4-1 스레드의 개념</vt:lpstr>
      <vt:lpstr>4-1 스레드의 개념</vt:lpstr>
      <vt:lpstr>4-2 멀티스레드의 구조와 예</vt:lpstr>
      <vt:lpstr>4-2 멀티스레드의 구조와 예</vt:lpstr>
      <vt:lpstr>4-2 멀티스레드의 구조와 예</vt:lpstr>
      <vt:lpstr>4-2 멀티스레드의 구조와 예</vt:lpstr>
      <vt:lpstr>4-3 멀티스레드의 장단점</vt:lpstr>
      <vt:lpstr>4-3 멀티스레드의 장단점</vt:lpstr>
      <vt:lpstr>4-4 멀티스레드 모델</vt:lpstr>
      <vt:lpstr>4-4 멀티스레드 모델</vt:lpstr>
      <vt:lpstr>4-4 멀티스레드 모델</vt:lpstr>
      <vt:lpstr>4-4 멀티스레드 모델</vt:lpstr>
      <vt:lpstr>          5-1 프로세스의 동적 할당 영역</vt:lpstr>
      <vt:lpstr>5-1 프로세스의 동적 할당 영역</vt:lpstr>
      <vt:lpstr>5-1 프로세스의 동적 할당 영역</vt:lpstr>
      <vt:lpstr>5-2 exit ( )와 wait ( ) 시스템 호출</vt:lpstr>
      <vt:lpstr>5-3 프로세스의 동적 할당 영역</vt:lpstr>
      <vt:lpstr>5-3 프로세스의 동적 할당 영역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pc</cp:lastModifiedBy>
  <cp:revision>381</cp:revision>
  <dcterms:created xsi:type="dcterms:W3CDTF">2012-08-06T11:28:05Z</dcterms:created>
  <dcterms:modified xsi:type="dcterms:W3CDTF">2023-03-16T01:21:36Z</dcterms:modified>
</cp:coreProperties>
</file>