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62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63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83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84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sldIdLst>
    <p:sldId id="455" r:id="rId2"/>
    <p:sldId id="422" r:id="rId3"/>
    <p:sldId id="423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288" r:id="rId17"/>
    <p:sldId id="443" r:id="rId18"/>
    <p:sldId id="444" r:id="rId19"/>
    <p:sldId id="445" r:id="rId20"/>
    <p:sldId id="446" r:id="rId21"/>
    <p:sldId id="404" r:id="rId22"/>
    <p:sldId id="382" r:id="rId23"/>
    <p:sldId id="389" r:id="rId24"/>
    <p:sldId id="381" r:id="rId25"/>
    <p:sldId id="405" r:id="rId26"/>
    <p:sldId id="378" r:id="rId27"/>
    <p:sldId id="302" r:id="rId28"/>
    <p:sldId id="303" r:id="rId29"/>
    <p:sldId id="383" r:id="rId30"/>
    <p:sldId id="304" r:id="rId31"/>
    <p:sldId id="390" r:id="rId32"/>
    <p:sldId id="298" r:id="rId33"/>
    <p:sldId id="305" r:id="rId34"/>
    <p:sldId id="306" r:id="rId35"/>
    <p:sldId id="370" r:id="rId36"/>
    <p:sldId id="371" r:id="rId37"/>
    <p:sldId id="309" r:id="rId38"/>
    <p:sldId id="392" r:id="rId39"/>
    <p:sldId id="393" r:id="rId40"/>
    <p:sldId id="307" r:id="rId41"/>
    <p:sldId id="310" r:id="rId42"/>
    <p:sldId id="395" r:id="rId43"/>
    <p:sldId id="311" r:id="rId44"/>
    <p:sldId id="458" r:id="rId45"/>
    <p:sldId id="459" r:id="rId46"/>
    <p:sldId id="460" r:id="rId47"/>
    <p:sldId id="325" r:id="rId48"/>
    <p:sldId id="461" r:id="rId49"/>
    <p:sldId id="322" r:id="rId50"/>
    <p:sldId id="372" r:id="rId51"/>
    <p:sldId id="317" r:id="rId52"/>
    <p:sldId id="318" r:id="rId53"/>
    <p:sldId id="319" r:id="rId54"/>
    <p:sldId id="315" r:id="rId55"/>
    <p:sldId id="326" r:id="rId56"/>
    <p:sldId id="327" r:id="rId57"/>
    <p:sldId id="447" r:id="rId58"/>
    <p:sldId id="448" r:id="rId59"/>
    <p:sldId id="328" r:id="rId60"/>
    <p:sldId id="330" r:id="rId61"/>
    <p:sldId id="332" r:id="rId62"/>
    <p:sldId id="331" r:id="rId63"/>
    <p:sldId id="333" r:id="rId64"/>
    <p:sldId id="329" r:id="rId65"/>
    <p:sldId id="334" r:id="rId66"/>
    <p:sldId id="338" r:id="rId67"/>
    <p:sldId id="340" r:id="rId68"/>
    <p:sldId id="339" r:id="rId69"/>
    <p:sldId id="341" r:id="rId70"/>
    <p:sldId id="344" r:id="rId71"/>
    <p:sldId id="403" r:id="rId72"/>
    <p:sldId id="397" r:id="rId73"/>
    <p:sldId id="346" r:id="rId74"/>
    <p:sldId id="348" r:id="rId75"/>
    <p:sldId id="449" r:id="rId76"/>
    <p:sldId id="450" r:id="rId77"/>
    <p:sldId id="451" r:id="rId78"/>
    <p:sldId id="349" r:id="rId79"/>
    <p:sldId id="350" r:id="rId80"/>
    <p:sldId id="375" r:id="rId81"/>
    <p:sldId id="351" r:id="rId82"/>
    <p:sldId id="352" r:id="rId83"/>
    <p:sldId id="376" r:id="rId84"/>
    <p:sldId id="353" r:id="rId85"/>
    <p:sldId id="406" r:id="rId86"/>
    <p:sldId id="407" r:id="rId87"/>
    <p:sldId id="408" r:id="rId88"/>
    <p:sldId id="409" r:id="rId89"/>
    <p:sldId id="399" r:id="rId90"/>
    <p:sldId id="412" r:id="rId91"/>
    <p:sldId id="413" r:id="rId92"/>
    <p:sldId id="401" r:id="rId93"/>
    <p:sldId id="355" r:id="rId94"/>
    <p:sldId id="452" r:id="rId95"/>
    <p:sldId id="453" r:id="rId96"/>
    <p:sldId id="454" r:id="rId97"/>
    <p:sldId id="436" r:id="rId98"/>
    <p:sldId id="437" r:id="rId99"/>
    <p:sldId id="438" r:id="rId100"/>
    <p:sldId id="439" r:id="rId101"/>
    <p:sldId id="440" r:id="rId102"/>
    <p:sldId id="441" r:id="rId103"/>
    <p:sldId id="442" r:id="rId104"/>
    <p:sldId id="457" r:id="rId10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B1"/>
    <a:srgbClr val="7CAFDE"/>
    <a:srgbClr val="FF7575"/>
    <a:srgbClr val="2E75B6"/>
    <a:srgbClr val="F4B183"/>
    <a:srgbClr val="EE6E6E"/>
    <a:srgbClr val="FF7979"/>
    <a:srgbClr val="FF5050"/>
    <a:srgbClr val="FF7C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3" autoAdjust="0"/>
    <p:restoredTop sz="80742" autoAdjust="0"/>
  </p:normalViewPr>
  <p:slideViewPr>
    <p:cSldViewPr snapToGrid="0">
      <p:cViewPr varScale="1">
        <p:scale>
          <a:sx n="132" d="100"/>
          <a:sy n="132" d="100"/>
        </p:scale>
        <p:origin x="37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7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8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9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10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11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412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513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414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515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4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5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6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79-45AF-983B-64786809A1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79-45AF-983B-64786809A1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79-45AF-983B-64786809A1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79-45AF-983B-64786809A13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79-45AF-983B-64786809A1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17E-41C1-BAFE-4E3252DA8D1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17E-41C1-BAFE-4E3252DA8D1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17E-41C1-BAFE-4E3252DA8D1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17E-41C1-BAFE-4E3252DA8D18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17E-41C1-BAFE-4E3252DA8D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161-46C0-9CBA-8EA3605046A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161-46C0-9CBA-8EA3605046A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161-46C0-9CBA-8EA3605046A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161-46C0-9CBA-8EA3605046A1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161-46C0-9CBA-8EA3605046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A7-40E2-B721-94AD8B46B1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A7-40E2-B721-94AD8B46B1A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7-40E2-B721-94AD8B46B1A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0A7-40E2-B721-94AD8B46B1A7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A7-40E2-B721-94AD8B46B1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B2-4BD7-BD63-7629A76A00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B2-4BD7-BD63-7629A76A00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EB2-4BD7-BD63-7629A76A00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EB2-4BD7-BD63-7629A76A003E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EB2-4BD7-BD63-7629A76A00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55-4F59-8761-E146895631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55-4F59-8761-E146895631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55-4F59-8761-E1468956319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55-4F59-8761-E14689563193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55-4F59-8761-E146895631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FB-4455-80A4-C712113A6C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FB-4455-80A4-C712113A6C0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FB-4455-80A4-C712113A6C0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FB-4455-80A4-C712113A6C01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FB-4455-80A4-C712113A6C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6F2-465E-A8D6-9D0E2EAD016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6F2-465E-A8D6-9D0E2EAD016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6F2-465E-A8D6-9D0E2EAD016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6F2-465E-A8D6-9D0E2EAD016C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6F2-465E-A8D6-9D0E2EAD01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AE-416D-B5C0-52CB6843CF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AE-416D-B5C0-52CB6843CF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DAE-416D-B5C0-52CB6843CF6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DAE-416D-B5C0-52CB6843CF69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DAE-416D-B5C0-52CB6843CF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0B6-4255-A0CD-69521C43533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0B6-4255-A0CD-69521C43533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0B6-4255-A0CD-69521C43533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0B6-4255-A0CD-69521C435331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0B6-4255-A0CD-69521C4353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A1-44FB-AE97-752D864CF9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A1-44FB-AE97-752D864CF9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EA1-44FB-AE97-752D864CF96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EA1-44FB-AE97-752D864CF96A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EA1-44FB-AE97-752D864CF9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19-42E2-B60E-E13716B55CA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19-42E2-B60E-E13716B55CA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319-42E2-B60E-E13716B55CA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319-42E2-B60E-E13716B55CA1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319-42E2-B60E-E13716B55C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BA-4E30-94F6-6E025A075B5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BA-4E30-94F6-6E025A075B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BA-4E30-94F6-6E025A075B5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DBA-4E30-94F6-6E025A075B58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DBA-4E30-94F6-6E025A075B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D3-4DB9-B331-0758D968954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D3-4DB9-B331-0758D96895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D3-4DB9-B331-0758D968954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D3-4DB9-B331-0758D968954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CD3-4DB9-B331-0758D96895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4C-43EF-96B7-071F58328A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4C-43EF-96B7-071F58328A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94C-43EF-96B7-071F58328A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94C-43EF-96B7-071F58328A2D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4C-43EF-96B7-071F58328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52-4F84-973B-95117585FC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52-4F84-973B-95117585FC5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052-4F84-973B-95117585FC5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052-4F84-973B-95117585FC5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052-4F84-973B-95117585FC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61-422D-A29A-EA621ED9B8E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761-422D-A29A-EA621ED9B8E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761-422D-A29A-EA621ED9B8E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761-422D-A29A-EA621ED9B8E5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761-422D-A29A-EA621ED9B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21-4FD7-AE9C-A91A2853593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21-4FD7-AE9C-A91A285359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21-4FD7-AE9C-A91A285359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21-4FD7-AE9C-A91A28535937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121-4FD7-AE9C-A91A285359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A9F6D-4C0A-4D32-A6E0-938378AE652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409A1-088C-44D9-A8D7-99583A72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2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ТЕСТИРУЕМАЯ АРХИТЕКТУРА</a:t>
            </a:r>
            <a:endParaRPr lang="en-US" sz="1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dirty="0" smtClean="0"/>
          </a:p>
          <a:p>
            <a:r>
              <a:rPr lang="ru-RU" dirty="0" smtClean="0"/>
              <a:t>Кто считает что тесты не нужны?</a:t>
            </a:r>
            <a:r>
              <a:rPr lang="ru-RU" baseline="0" dirty="0" smtClean="0"/>
              <a:t> </a:t>
            </a:r>
            <a:r>
              <a:rPr lang="ru-RU" dirty="0" smtClean="0"/>
              <a:t>Кто</a:t>
            </a:r>
            <a:r>
              <a:rPr lang="ru-RU" baseline="0" dirty="0" smtClean="0"/>
              <a:t> на проекте пишет тесты? Кто от них действительно ощущает пользу? А в чем она заключается? Это непростой и очень глубокий вопрос и для того чтобы в нем разобраться нужно начать с достаточно очевидного факта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96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Зависимость искусственной сложности от структуры</a:t>
            </a:r>
            <a:r>
              <a:rPr lang="ru-RU" baseline="0" dirty="0" smtClean="0"/>
              <a:t> как бы намекает нам на то</a:t>
            </a:r>
            <a:r>
              <a:rPr lang="en-US" baseline="0" dirty="0" smtClean="0"/>
              <a:t>, </a:t>
            </a:r>
            <a:r>
              <a:rPr lang="ru-RU" baseline="0" dirty="0" smtClean="0"/>
              <a:t>что единственным способом упрощения программы является изменение данного аспекта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2882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Организовать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такой процесс стабильного и эффективного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нельзя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имея при этом качественных тестов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защищающих от регресса и не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сильно затрудняю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 труда.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1221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в свою очередь, требуют использования подходящих структурных парадигм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паттернов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998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 у последних появляется четкая, измеряемая причина для существования - деньги.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более важно, эта причина понятна не только разработчикам, но и менеджерам, заказчикам и руководителям, тем, перед кем и требуется чаще всего обосновывать данные работы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138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Этого не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всегда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говорят напрямую, но от инженера ожидают понимания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данной взаимосвязи. Специалист должен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уметь мотивировать технические работы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управлять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конце концов обеспечить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здоровое развитие системы на всем периоде её существования.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7707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r>
              <a:rPr lang="ru-RU" baseline="0" dirty="0" smtClean="0"/>
              <a:t> по </a:t>
            </a:r>
            <a:r>
              <a:rPr lang="en-US" baseline="0" dirty="0" smtClean="0"/>
              <a:t>QR </a:t>
            </a:r>
            <a:r>
              <a:rPr lang="ru-RU" baseline="0" dirty="0" smtClean="0"/>
              <a:t>коду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8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Но при этом</a:t>
            </a:r>
            <a:r>
              <a:rPr lang="en-US" dirty="0" smtClean="0"/>
              <a:t>, </a:t>
            </a:r>
            <a:r>
              <a:rPr lang="ru-RU" dirty="0" smtClean="0"/>
              <a:t>изменяя структуру</a:t>
            </a:r>
            <a:r>
              <a:rPr lang="ru-RU" baseline="0" dirty="0" smtClean="0"/>
              <a:t> мы должны ухитриться и не модифицировать наблюдаемого поведения которое эта структура и формирует. Иначе мы рискуем сломать то</a:t>
            </a:r>
            <a:r>
              <a:rPr lang="en-US" baseline="0" dirty="0" smtClean="0"/>
              <a:t>, </a:t>
            </a:r>
            <a:r>
              <a:rPr lang="ru-RU" baseline="0" dirty="0" smtClean="0"/>
              <a:t>что работало до этого (вызывать регресс иными словами). И для процесса изменения деталей </a:t>
            </a:r>
            <a:r>
              <a:rPr lang="ru-RU" baseline="0" dirty="0" err="1" smtClean="0"/>
              <a:t>реалиазции</a:t>
            </a:r>
            <a:r>
              <a:rPr lang="ru-RU" baseline="0" dirty="0" smtClean="0"/>
              <a:t> без влияния на поведение есть специальное название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07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 smtClean="0"/>
              <a:t>Рефакторинг</a:t>
            </a:r>
            <a:r>
              <a:rPr lang="ru-RU" dirty="0" smtClean="0"/>
              <a:t>.</a:t>
            </a:r>
            <a:r>
              <a:rPr lang="ru-RU" baseline="0" dirty="0" smtClean="0"/>
              <a:t> </a:t>
            </a:r>
            <a:r>
              <a:rPr lang="ru-RU" dirty="0" smtClean="0"/>
              <a:t>Это основное</a:t>
            </a:r>
            <a:r>
              <a:rPr lang="en-US" dirty="0" smtClean="0"/>
              <a:t> </a:t>
            </a:r>
            <a:r>
              <a:rPr lang="ru-RU" dirty="0" smtClean="0"/>
              <a:t>и в большинстве случаев единственное</a:t>
            </a:r>
            <a:r>
              <a:rPr lang="ru-RU" baseline="0" dirty="0" smtClean="0"/>
              <a:t> оружие для борьбы с растущей сложностью в программе. Но регресс делает его крайне редким гостем в проектах что и приводит к ситуациям показанным ранее.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54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Давайте представим</a:t>
            </a:r>
            <a:r>
              <a:rPr lang="ru-RU" baseline="0" dirty="0" smtClean="0"/>
              <a:t> что у нас есть волшебная программа помощник с одной единственной кнопкой</a:t>
            </a:r>
            <a:r>
              <a:rPr lang="en-US" baseline="0" dirty="0" smtClean="0"/>
              <a:t> check. </a:t>
            </a:r>
            <a:r>
              <a:rPr lang="ru-RU" baseline="0" dirty="0" smtClean="0"/>
              <a:t>Нажав на неё у нас может быть один из двух результатов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02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Первый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ru-RU" baseline="0" dirty="0" smtClean="0"/>
              <a:t>будет означать что наблюдаемое поведение нашей программы не изменилось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22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Второй</a:t>
            </a:r>
            <a:r>
              <a:rPr lang="en-US" dirty="0" smtClean="0"/>
              <a:t>, </a:t>
            </a:r>
            <a:r>
              <a:rPr lang="ru-RU" dirty="0" smtClean="0"/>
              <a:t>будет означать</a:t>
            </a:r>
            <a:r>
              <a:rPr lang="ru-RU" baseline="0" dirty="0" smtClean="0"/>
              <a:t> обратное – а именно присутствие того самого регресса. Имея такого помощника под рукой </a:t>
            </a:r>
            <a:r>
              <a:rPr lang="ru-RU" baseline="0" dirty="0" err="1" smtClean="0"/>
              <a:t>рефакторинг</a:t>
            </a:r>
            <a:r>
              <a:rPr lang="ru-RU" baseline="0" dirty="0" smtClean="0"/>
              <a:t> стал бы гораздо легче. Я думаю многие догадались что наш помощник – это тесты. </a:t>
            </a:r>
            <a:r>
              <a:rPr lang="ru-RU" baseline="0" smtClean="0"/>
              <a:t>Тесты это </a:t>
            </a:r>
            <a:r>
              <a:rPr lang="ru-RU" baseline="0" dirty="0" smtClean="0"/>
              <a:t>просто программа которая проверяет другую программу.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88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 попробуем понять какими качествами они должны обладать относительно решаемой задачи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67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естественно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защита от регресса. Именно она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избавляет нас от страха случайно изменить поведение приложения при модифицировании деталей реализации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59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Вторым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качеством является сопротивляемость к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должны реагировать на изменения структуры (в нашем случае падать).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тестов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 для обычного пользователя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должен быть незаметным.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противном случае они только усложнят борьбу с растущей сложностью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ведь вместо одной программы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править придётся уже две.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78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Третьим качеством является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Если тесты будут требовать больших ресурсов на свое написание и изменение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 они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станут балластом для разработки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еще одной причиной возросшей сложности программы и проще будет избавиться от них вовсе чем оставлять на проекте в том виде который есть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11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</a:t>
            </a:r>
            <a:r>
              <a:rPr lang="ru-RU" baseline="0" dirty="0" smtClean="0"/>
              <a:t>ложность проектов со временем растет. Каждый с этим сталкивался</a:t>
            </a:r>
            <a:r>
              <a:rPr lang="en-US" baseline="0" dirty="0" smtClean="0"/>
              <a:t>, </a:t>
            </a:r>
            <a:r>
              <a:rPr lang="ru-RU" baseline="0" dirty="0" smtClean="0"/>
              <a:t>когда становится все труднее разобраться в коде</a:t>
            </a:r>
            <a:r>
              <a:rPr lang="en-US" baseline="0" dirty="0" smtClean="0"/>
              <a:t>, </a:t>
            </a:r>
            <a:r>
              <a:rPr lang="ru-RU" baseline="0" dirty="0" smtClean="0"/>
              <a:t>появляется больше дефектов</a:t>
            </a:r>
            <a:r>
              <a:rPr lang="en-US" baseline="0" dirty="0" smtClean="0"/>
              <a:t>, </a:t>
            </a:r>
            <a:r>
              <a:rPr lang="ru-RU" baseline="0" dirty="0" smtClean="0"/>
              <a:t>на задачи уходит больше времени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44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Последним качеством является быстродействие.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выполнения тестов очевидно влияет на время выполнения задачи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самым оказывая воздействие на производительность труда.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если требуется например срочно выдать релиз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ждать пол часа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 пока пройдут проверки может захотеть далеко не каждый. В этом плане они могут и вовсе игнорироваться сводя все усилия на нет.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общем случае - чем дольше проходят тесты, тем реже они запускаются.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реже запуск, тем больше пространства для дефекта к появлению и тем сложней его потом отыскать как следствие.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31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возьмем более конкретный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пример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именно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всем известные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объяснить коротко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представьте что ваших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специалистов заменили на робота. И вот сценарий работы такого робота и будет являться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тестом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32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Метрики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будут представлены на круговой диаграмме чтобы выделить соотношение показателей между собой.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111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первых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предоставляют максимальную защиту от регресса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ведь проверяют всю систему целиком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 конца до конца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38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вторых они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дают высокую сопротивляемость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рассматривают программу с точки зрения конечного пользователя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85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как черный ящик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полностью игнорируя структуру ПО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027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взамен они требуют высокую цену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ввиде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низкой скорости выполнения и большой стоимостью разработки и поддержки. Давайте поймем почему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30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сценарий тестирования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 при обычной эксплуатации программы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зависит от какого то источника данных (это может быть БД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localStorage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глобальный объект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 возвращающая тек дату и так далее)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40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точки зрения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 зависимость скрыта. Т. Е. тесты её не контролируют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усложняет процесс верификации поведения. Как проверить например сценарий отображения списка пользователей если в нашей системе время от времени регистрируются новые.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51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Обратным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здесь являются сценарии (или функции) которые являются идемпотентными. Т. е. такими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которых полностью предсказывается её внешними аргументами. Например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 сложения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двух чисел или отображение какой то статичной информации на форме.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вернемся к нему позднее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43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Проще говоря - проект начинает устаревать. Проблема встречается настолько часто но обсуждается так редко</a:t>
            </a:r>
            <a:r>
              <a:rPr lang="en-US" baseline="0" dirty="0" smtClean="0"/>
              <a:t>, </a:t>
            </a:r>
            <a:r>
              <a:rPr lang="ru-RU" baseline="0" dirty="0" smtClean="0"/>
              <a:t>что может показаться что </a:t>
            </a:r>
            <a:r>
              <a:rPr lang="ru-RU" baseline="0" dirty="0" err="1" smtClean="0"/>
              <a:t>легаси</a:t>
            </a:r>
            <a:r>
              <a:rPr lang="ru-RU" baseline="0" dirty="0" smtClean="0"/>
              <a:t> это вполне нормально и неизбежно для каждого проекта</a:t>
            </a:r>
          </a:p>
          <a:p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Для борьбы с данной отрицательной</a:t>
            </a:r>
            <a:r>
              <a:rPr lang="ru-RU" baseline="0" dirty="0" smtClean="0"/>
              <a:t> тенденцией нам необходимо определить откуда берётся сложность</a:t>
            </a:r>
            <a:r>
              <a:rPr lang="en-US" baseline="0" dirty="0" smtClean="0"/>
              <a:t>, </a:t>
            </a:r>
            <a:r>
              <a:rPr lang="ru-RU" baseline="0" dirty="0" smtClean="0"/>
              <a:t>что является её источником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853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Второй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проблемой при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тестировании может быть наличие так называемого сайд эффекта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один сценарий может оказать влияние на результат другого. Возьмем два кейса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добавления пользователя и отображения списка пользователей. Результат будет разным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взавимисти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порядка выполнения этих тестов.</a:t>
            </a:r>
          </a:p>
          <a:p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Сайд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эффект в общем случае это любой наблюдаемый результат работы функции существующий за пределами её возвращаемого значения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840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логирующая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функция – она вернула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в тоже время вывела значение в консоль.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508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с вами выделили негативные стороны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именно медлительность и низкая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 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опустим что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таком виде они нам не подходят. Зная причины этих проблем мы можем сказать следующее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605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является идемпотентной (зависит от скрытых изменяющихся аргументов) или содержит сайд эффекты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мы её просто не тестируем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это выразить физически? Не на словах?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718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Проще всего это сделать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выделив для таких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грязных функций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отдельный с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лой (в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данном случае он называется как источники данных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Далее мы можем сказать что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то, что находится в этой области структуры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должно покрываться тестами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Блок сверху (обозначен зеленым) обозначает область программы которая тестируется. Обратите внимание на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теперь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сравнению с изначальной версией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проверяется меньше кода. Это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неизбежно приводит нас к пониженной защите от регресса.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632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источников данных не тестируется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нас выгодно делать его максимально простым и прямолинейным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избавляя его от любой нетривиальной логики и управляющих конструкций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самым снижая вероятность что-нибудь там поломать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впринципе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820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Разделить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то – это половина работы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этого необходимо решить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какую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сторону должны быть направлены зависимости между ними?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036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простой пример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есть компонент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отображающий список пользователей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33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 список он получает из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ассинхроного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источника данных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она имеет скрытую зависимость от БД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является нетестируемой в нашей терминологии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64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 на то что компонент напрямую ссылается на конкретную функцию. Другими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словами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мы захотим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переиспользовать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функцией источником данных (более удобной для тестирования)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у нас ничего не получится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59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 в этом нам поможет изучение того из</a:t>
            </a:r>
            <a:r>
              <a:rPr lang="ru-RU" baseline="0" dirty="0" smtClean="0"/>
              <a:t> чего состоит любая программа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731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такая прямая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связь отображается следующим образом.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Обратите внимание на направление стрелочки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503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Посмотрим на другой пример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 у нас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остался без изменений кроме одной маленькой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очень важной детали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35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берется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напрямую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через внешнюю зависимость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интерфейс которой описывается через соответствующий тип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Источник данных превращается в простой внешний аргумент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неизвестную переменную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которую мы как разработчики теперь можем спокойно контролировать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передавая туда то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для нас выгодно в конкретном случае.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025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ничего сильно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меняется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того что между программой и источниками данных появляется промежуточный элемент – интерфейс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каждая функция обязана реализовывать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иначе мы просто не сможем передать её в качестве аргумента компоненту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683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0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738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19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930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154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Другими словами - изменения в программе…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48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Исходный код можно разбить на две составляющие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77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имеют тенденцию вызывать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в её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интерфейсах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247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уже изменения в интерфейсах в свою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очередь будут вынуждать модифицировать всех его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имплементаторов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коих обычно гораздо больше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682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сказать что 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анная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пара образует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с высокой ответственностью, изменение которого вызовет многочисленные модификации в зависимых от него компонентах.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значит что мы должны иметь возможность изменять поведение программы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изменяя или как можно реже модифицируя её внешние интерфейсы.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Другими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словами она должна быть расширяемой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824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часть этой сложной задачи уже была решена нами в рамках организации тестирования!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Программу можно использовать с разными источниками данных при этом не трогая ничего лишнего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74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423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Слой ядра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тестируемый компонент с высокой ответственностью. 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256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слой источников данных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нетестируемых компонентов. Единственное требование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элементам данной секции – это простота. Они должны быть тривиальными иначе итоговая защита от регресса будет небольшой.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Тут стоить немного остановиться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отметить следующий занятный факт…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739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уровне исполнения программы, на этапе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вызовы будут идти от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7215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на уровне структуры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уровне исходного кода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зависимости напротив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обращены ровно в обратную сторону.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Зависимость между слоями как бы инвертируется.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Между элементами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формируется так называемая *неполная архитектурная граница*.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Смысл которой мы рассмотрим позднее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6999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проведем сравнительный анализ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наших новый тестов по сравнению с имеющимся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63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наблюдаемое поведение, то за что прежде всего платит заказчик, то на что заводят дефекты тестирование и требует к реализации аналитика.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Пользуясь например календарем нам не важно с каким стеком он реализован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какие алгоритмы используются внутри. Нас волнует другое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ли ставить отметки на день рождения и смотреть даты определено месяца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222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 на что стоит обратит внимание так это на 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таких тестов гораздо выше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теперь мы способны избавиться от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трудно тестируемых элементов системы. Легко подменять данные и организовывать окружение.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491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всего есть своя цена. В нашем случае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тесты теперь зависимы от двух-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слойной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архитектуры. Можно сказать что они теперь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тестируют не только поведение программы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и часть её структуры. В то же время, внутреннее устройство самих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слоев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прежнему остается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скрытым тем самым сохраняя большие возможности для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815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Хоть проверки по прежнему проходят от лица пользователя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например путем визуальной верификации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экранов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защиты от регресса естественно стало меньше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игнорируется некоторая часть системы.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Данный показатель следует дополнительно поддерживать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путем максимального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упрощения нетестируемого слоя источников данных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3965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 выполнения естественно вырастит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при тестировании не используются реальные источники данных что и открываются новые возможности для оптимизации. Тесты можно выполнять параллельно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любом порядке.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можем ли мы пойти еще дальше и сделать их еще быстрее и проще в поддержке? И самое главное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для этого нам потребуется изменить?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Рассмотрим следующий пример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999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Реализовать форму регистрации с двумя полями: имя пользователя и пароль.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полного тестирования потребуется покрыть не только позитивный сценарий, но и также различные альтернативные ветви – например ошибки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пароля.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923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 быть такое что самих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правил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окажется достаточно много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каждое мы будем пытаться проверять через средства визуальной верификации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время выполнения тестов увеличиться ощутимым образом.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стороны очевидно что сами правила имеют мало чего общего с представлением. Каким образом это можно использовать?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0816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Обратимся к нашей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текущей структуре и 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емного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сдвинем слой ядра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понадобится дополнительное место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547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решения возникшей проблемы попробуем разделить программу по очень простому правилу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одну сторону мы положим функции использующие компоненты представления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 другую те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от них не зависят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312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Итогом у нас является новый слой -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6845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его качественным отличием будет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зависимость от средств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отрисовки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интерфейса (компонентов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стилей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анимаций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сущностей рендеринга и тому подобное. Т. е. все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мы проверяем визуально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62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себе поведение является источником естественной (или её еще называют доменной) сложности программы. Например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сли наша задача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сделать программу моделирующую самолеты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тут никуда не отвертишься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домен сам по себе (естественным образом) будет повышать планку для уровня экспертизы программиста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7389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новообразовавшееся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оведение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свою очередь не имеет таких зависимостей (Таким образом мы можем обойтись небольшими быстрыми тестами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не прибегать к тяжелой артиллерии в виде визуальной верификации или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эмуляциии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В примере с регистрацией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ядро будет содержать те самые правила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они не имеют прямой зависимости от средств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отрисовки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3254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 отметить и направление зависимости –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зависит от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не наоборот. В противном случае наше поведение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транизитвно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импортировало бы тяжелые элементы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сделало бы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изолированое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тестирование невозможным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5626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вспомним с чего мы начинали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программа была обычным монолитом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неделимыми единым блоком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5898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чего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шаг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шагом мы методично разделяли единое целое на составные компоненты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слои архитектуры. Так вот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всегда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разработчик пытается разделить какой то блок – будь то одна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маленькая функция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целая программа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должен руководствоваться их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отвественностями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получившихся частей.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7521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должны иметь разными. Если по простому то ответственность определяется причиной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которой тот или иной компонент может быть изменен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4622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Возьмем слой представления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каким причинам нам может потребоваться изменять код в компонентах данного слоя? Ну например дизайнеру не понравилась общая композиция элементов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мы решили поддержать большее разнообразие экранов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организовать более доступный интерфейс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851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стороны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насчет ядра? Конечно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нам его потребуется отредактировать в случае если например функция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пароля изменится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если наша задача реализовать темную тему – данный слой не будет затронут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Ключевой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мыслью здесь является следующее – причины по которым изменяются слои представления и поведения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*редко* будут пересекаться по времени.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Гораздо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вероятней что за взятый момент времени будет меняться что-то одно, а не все сразу.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7901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случае несоблюдения принципа ответственностей при разделении какого-то блока на части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обнаружить себя в ситуации где большинство задач заставляют разработчика как бы дробью вносить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 в программу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требуемые изменения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безусловно усложнит всю работу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8690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 имеют объективные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предпосылки направлять разделения по ответственностям поэтому нам в целом беспокоится не о чем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8289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Каким образом можно организовать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процесс тестирования в получившейся программе?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30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Вторая часть программы это структура – те самые детали реализации. Можно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сказать что это все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скрыто от конечного пользователя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059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решить покрывать сквозные сценарии тестами с большей защитой от регресса (визуальные тесты) (они будут включать слои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View, Core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заглушки)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794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Остальные не визуальные альтернативные сценарии закрыть с помощью тестов в более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изолированном окружении.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примере с формой регистрации это выражается в небольшой группе визуальных тестов на саму форму регистрации и изолированных тестов функции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8982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Оценим новое решение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053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 прохождения тестов безусловно будет увеличена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ядро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зависит ни от чего конкретного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682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взамен, пришлось смириться с тестами, больше завязанными на структурную часть программы. От этого мы получаем меньше сопротивляемости 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Но у этого есть и положительные следствия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2805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теперь упростим нашу схему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убрав лишние элементы но сохранив зависимости.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Сравним его с другим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очень популярным решением которое называется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Чистая архитектура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145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Конечно разница сразу бросается в глаза. Но давайте все же попытаемся отыскать схожие черты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0092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 на 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ближе компонент находится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вводу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выводу к портам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больше конкретных зависимостей от инфраструктуры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он имеет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дальше он находится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центра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бы вылезая на границы всей системы.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результат того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зависимости между компонентами всегда направлены в сторону повышения абстрактности. Итогом чего у нас получается картина при которой все стрелки направлены в сторону ядра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9438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делает само ядро достаточно ответственным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заставляя нас как инженеров предпринимать дополнительные меры по обеспечению его расширяемости. И тесты на самом деле сделали за нас часть этой работы!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6836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спокойно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пере-использовать одни и те же поведения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разными представлениями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разными источниками данных даже с разными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приложений. Это и есть результат той самой неполной архитектурной границы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Отсутствие сайд-эффектов в центре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 открывает дополнительные возможности для расширения через композицию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21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является источником 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называемой и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скусственной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сложности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Т. 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которую влияют выбранные нами детали реализации (например модели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алгоритмы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библиотеки и т. д). Именно из за неё проекты в подавляющем большинстве случаев устаревают и скатываются в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легаси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Именно на неё мы обратим с вами свое внимание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5386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Дело не заканчивается на этом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ы также можем с вами спокойно изменять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реализуя кэширование данных и при этом исходный код представления и поведения не будет затронут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4990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Представление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 не является исключением и может быть использовано с разными внешними источниками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бывает полезно например при работе в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сторибук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где окружение обычно изолировано.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8217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эти преимущества мы получили как бы в подарок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просто обеспечивая простоту тестирования приложения.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Такой положительный эффект объясняется простым фактом – тестирование есть нечто иное как процесс повторного использования того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тестируется. Соответственно если программу легко тестировать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означает что её компоненты легко использовать повторного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Именно поэтому структуры тестируемых программ обладают качествами расширяемости.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также будет полезна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следующая аналогия…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284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означает что они сами в том числе и составляют те самые детали реализации от которых тесты не должны зависеть вовсе. Это то самое что мы можем и должны изменять в направлении упрощения программы в целях оптимизации производственного процесса.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8510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Представьте что нам дали задание построить башенку высотой 20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см. Мы предварительно рассчитали кол-во блоков их расположение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потом эти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детальки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сделали и построили конструкцию.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потом к нам внезапно приходят и просят эту башенку вырастить еще на пару сантиметров. Мы на это не рассчитывали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свободных деталей у нас нет и не остается ничего другого…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6114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использовать части из уже поострённых элементов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8240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каждым подобным движением хрупкость всей системы будет расти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вместе с тем новая высота будет даваться нам с еще большим трудом.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Именно так выглядит разработка в проектах с недостаточно расширяемой архитектурой. Можно сказать что тесты являются таким вторым заказчиком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выставляет нам такие требования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требуют от нас коренной переделки всей структуры. Итогом такой работы является архитектура способная выдержать гораздо больше испытаний от того первого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настоящего заказчика.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5621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начали с вами с простого факта - с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каждым реализованным требованием, с каждым исправленным дефектом, сложность системы неуклонно растет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2589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выражается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возрастающем времени выполнения задач – время можно легко например перевести в деньги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599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Единственный способ борьбы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 сложностью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постоянная корректировка структуры в направлении упрощения поддержки и развития ПО. Это делается не один раз, не раз в неделю, а непрерывно на протяжении всего цикла разработки.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5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3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2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9C91-61B1-43BC-AD78-8CB0959C93C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2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7.png"/><Relationship Id="rId4" Type="http://schemas.openxmlformats.org/officeDocument/2006/relationships/image" Target="../media/image42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20.png"/><Relationship Id="rId5" Type="http://schemas.openxmlformats.org/officeDocument/2006/relationships/image" Target="../media/image43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17.png"/><Relationship Id="rId4" Type="http://schemas.openxmlformats.org/officeDocument/2006/relationships/image" Target="../media/image42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17.png"/><Relationship Id="rId4" Type="http://schemas.openxmlformats.org/officeDocument/2006/relationships/image" Target="../media/image42.png"/><Relationship Id="rId9" Type="http://schemas.openxmlformats.org/officeDocument/2006/relationships/image" Target="../media/image45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chart" Target="../charts/chart4.xml"/><Relationship Id="rId9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jpe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jpe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7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727363" y="865760"/>
            <a:ext cx="10434123" cy="1353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dirty="0" smtClean="0">
                <a:latin typeface="TTTravels-DemiBold" panose="02000503030000020004" pitchFamily="2" charset="0"/>
              </a:rPr>
              <a:t>Тестируемая архитектура</a:t>
            </a:r>
            <a:endParaRPr lang="ru-RU" sz="6000" dirty="0">
              <a:latin typeface="TTTravels-DemiBold" panose="02000503030000020004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727363" y="2270005"/>
            <a:ext cx="9144001" cy="1655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1pPr>
            <a:lvl2pPr marL="0" marR="0" indent="4572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2pPr>
            <a:lvl3pPr marL="0" marR="0" indent="9144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3pPr>
            <a:lvl4pPr marL="0" marR="0" indent="1371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4pPr>
            <a:lvl5pPr marL="0" marR="0" indent="1828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TTravels-Regular"/>
                <a:sym typeface="TTTravels-Regular"/>
              </a:rPr>
              <a:t>Роман Хаимов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TTravels-Regular"/>
              <a:sym typeface="TTTravel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8625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74523" y="2644170"/>
            <a:ext cx="12308402" cy="1569660"/>
            <a:chOff x="674523" y="2725874"/>
            <a:chExt cx="12308402" cy="1569660"/>
          </a:xfrm>
        </p:grpSpPr>
        <p:sp>
          <p:nvSpPr>
            <p:cNvPr id="4" name="TextBox 3"/>
            <p:cNvSpPr txBox="1"/>
            <p:nvPr/>
          </p:nvSpPr>
          <p:spPr>
            <a:xfrm>
              <a:off x="674523" y="3095207"/>
              <a:ext cx="38823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СТРУКТУРА</a:t>
              </a:r>
              <a:endPara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11111" y="2725874"/>
              <a:ext cx="787181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Искусственная</a:t>
              </a:r>
            </a:p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сложность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4957056" y="2866117"/>
              <a:ext cx="1289175" cy="128917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766464" y="4266136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8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860199" y="3014676"/>
            <a:ext cx="828648" cy="828648"/>
          </a:xfrm>
          <a:prstGeom prst="rect">
            <a:avLst/>
          </a:prstGeom>
        </p:spPr>
      </p:pic>
      <p:grpSp>
        <p:nvGrpSpPr>
          <p:cNvPr id="2" name="Группа 1"/>
          <p:cNvGrpSpPr/>
          <p:nvPr/>
        </p:nvGrpSpPr>
        <p:grpSpPr>
          <a:xfrm>
            <a:off x="6722119" y="2901229"/>
            <a:ext cx="1365566" cy="1231336"/>
            <a:chOff x="6688847" y="2880447"/>
            <a:chExt cx="1365566" cy="1231336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847" y="2880447"/>
              <a:ext cx="1097107" cy="1097107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306" y="3014676"/>
              <a:ext cx="1097107" cy="1097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885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9218064" y="2827403"/>
            <a:ext cx="1534917" cy="1305162"/>
            <a:chOff x="9756748" y="187090"/>
            <a:chExt cx="5238835" cy="4454658"/>
          </a:xfrm>
        </p:grpSpPr>
        <p:grpSp>
          <p:nvGrpSpPr>
            <p:cNvPr id="17" name="Группа 16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14" name="Группа 13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6" name="Рисунок 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1" name="Рисунок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  <p:pic>
        <p:nvPicPr>
          <p:cNvPr id="29" name="Рисунок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860199" y="3014676"/>
            <a:ext cx="828648" cy="828648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6722119" y="2901229"/>
            <a:ext cx="1365566" cy="1231336"/>
            <a:chOff x="6688847" y="2880447"/>
            <a:chExt cx="1365566" cy="1231336"/>
          </a:xfrm>
        </p:grpSpPr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847" y="2880447"/>
              <a:ext cx="1097107" cy="1097107"/>
            </a:xfrm>
            <a:prstGeom prst="rect">
              <a:avLst/>
            </a:prstGeom>
          </p:spPr>
        </p:pic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306" y="3014676"/>
              <a:ext cx="1097107" cy="1097107"/>
            </a:xfrm>
            <a:prstGeom prst="rect">
              <a:avLst/>
            </a:prstGeom>
          </p:spPr>
        </p:pic>
      </p:grpSp>
      <p:pic>
        <p:nvPicPr>
          <p:cNvPr id="36" name="Рисунок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8120957" y="3014676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3670475" y="2501624"/>
            <a:ext cx="2839849" cy="1800000"/>
            <a:chOff x="1192212" y="2501624"/>
            <a:chExt cx="2839849" cy="1800000"/>
          </a:xfrm>
        </p:grpSpPr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212" y="2501624"/>
              <a:ext cx="1800000" cy="1800000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3203413" y="3014676"/>
              <a:ext cx="828648" cy="828648"/>
            </a:xfrm>
            <a:prstGeom prst="rect">
              <a:avLst/>
            </a:prstGeom>
          </p:spPr>
        </p:pic>
      </p:grpSp>
      <p:grpSp>
        <p:nvGrpSpPr>
          <p:cNvPr id="6" name="Группа 5"/>
          <p:cNvGrpSpPr/>
          <p:nvPr/>
        </p:nvGrpSpPr>
        <p:grpSpPr>
          <a:xfrm>
            <a:off x="6721525" y="2776419"/>
            <a:ext cx="1534917" cy="1305162"/>
            <a:chOff x="9756748" y="187090"/>
            <a:chExt cx="5238835" cy="4454658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9" name="Группа 8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1" name="Рисунок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4" name="Рисунок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59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3670475" y="2501624"/>
            <a:ext cx="2839849" cy="1800000"/>
            <a:chOff x="1192212" y="2501624"/>
            <a:chExt cx="2839849" cy="1800000"/>
          </a:xfrm>
        </p:grpSpPr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212" y="2501624"/>
              <a:ext cx="1800000" cy="1800000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3203413" y="3014676"/>
              <a:ext cx="828648" cy="828648"/>
            </a:xfrm>
            <a:prstGeom prst="rect">
              <a:avLst/>
            </a:prstGeom>
          </p:spPr>
        </p:pic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410" y="492248"/>
            <a:ext cx="2233180" cy="2233180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6721525" y="2776419"/>
            <a:ext cx="1534917" cy="1305162"/>
            <a:chOff x="9756748" y="187090"/>
            <a:chExt cx="5238835" cy="4454658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7" name="Рисунок 1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11" name="Группа 10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4" name="Рисунок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3646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873" y="707118"/>
            <a:ext cx="4442712" cy="4442712"/>
          </a:xfrm>
          <a:prstGeom prst="rect">
            <a:avLst/>
          </a:prstGeom>
        </p:spPr>
      </p:pic>
      <p:sp>
        <p:nvSpPr>
          <p:cNvPr id="84" name="Какой-то текст для чего-то там, в общем надо сюда будет что-то написать"/>
          <p:cNvSpPr txBox="1"/>
          <p:nvPr/>
        </p:nvSpPr>
        <p:spPr>
          <a:xfrm>
            <a:off x="938089" y="976753"/>
            <a:ext cx="4766026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latin typeface="TTTravels-Bold"/>
                <a:ea typeface="TTTravels-Bold"/>
                <a:cs typeface="TTTravels-Bold"/>
                <a:sym typeface="TTTravels-Bold"/>
              </a:defRPr>
            </a:lvl1pPr>
          </a:lstStyle>
          <a:p>
            <a:r>
              <a:rPr lang="ru-RU" dirty="0" smtClean="0"/>
              <a:t>Спасибо за внимание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872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74523" y="2644170"/>
            <a:ext cx="12308402" cy="1569660"/>
            <a:chOff x="674523" y="2725874"/>
            <a:chExt cx="12308402" cy="1569660"/>
          </a:xfrm>
        </p:grpSpPr>
        <p:sp>
          <p:nvSpPr>
            <p:cNvPr id="4" name="TextBox 3"/>
            <p:cNvSpPr txBox="1"/>
            <p:nvPr/>
          </p:nvSpPr>
          <p:spPr>
            <a:xfrm>
              <a:off x="674523" y="3095207"/>
              <a:ext cx="38823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СТРУКТУРА</a:t>
              </a:r>
              <a:endPara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11111" y="2725874"/>
              <a:ext cx="787181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Искусственная</a:t>
              </a:r>
            </a:p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сложность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4957056" y="2866117"/>
              <a:ext cx="1289175" cy="128917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766464" y="4266136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54" y="3995373"/>
            <a:ext cx="1372522" cy="137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3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65575" y="3013502"/>
            <a:ext cx="4660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РЕФАКТОРИНГ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0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3152775" y="485775"/>
            <a:ext cx="5886450" cy="5886450"/>
            <a:chOff x="3152775" y="485775"/>
            <a:chExt cx="5886450" cy="5886450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3152775" y="485775"/>
              <a:ext cx="5886450" cy="5886450"/>
              <a:chOff x="3152775" y="485775"/>
              <a:chExt cx="5886450" cy="5886450"/>
            </a:xfrm>
          </p:grpSpPr>
          <p:pic>
            <p:nvPicPr>
              <p:cNvPr id="3" name="Рисунок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52775" y="485775"/>
                <a:ext cx="5886450" cy="5886450"/>
              </a:xfrm>
              <a:prstGeom prst="rect">
                <a:avLst/>
              </a:prstGeom>
            </p:spPr>
          </p:pic>
          <p:sp>
            <p:nvSpPr>
              <p:cNvPr id="4" name="Прямоугольник 3"/>
              <p:cNvSpPr/>
              <p:nvPr/>
            </p:nvSpPr>
            <p:spPr>
              <a:xfrm>
                <a:off x="5245100" y="2438400"/>
                <a:ext cx="1676400" cy="1993900"/>
              </a:xfrm>
              <a:prstGeom prst="rect">
                <a:avLst/>
              </a:prstGeom>
              <a:solidFill>
                <a:srgbClr val="D0CF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4994287" y="3013501"/>
              <a:ext cx="22034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CHECK</a:t>
              </a:r>
              <a:endParaRPr lang="en-US" sz="48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384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6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9188" y="30135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СВОЙСТВА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тестов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Защита от регресса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3745027" y="2261540"/>
            <a:ext cx="4701945" cy="3310584"/>
            <a:chOff x="4564195" y="1956740"/>
            <a:chExt cx="4701945" cy="3310584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415115" y="1972832"/>
              <a:ext cx="1851025" cy="1851025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457468">
              <a:off x="6603734" y="3237107"/>
              <a:ext cx="1851025" cy="1851025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4195" y="1956740"/>
              <a:ext cx="3310584" cy="3310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642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4690" y="455338"/>
            <a:ext cx="10902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Сопротивляемость </a:t>
            </a:r>
            <a:r>
              <a:rPr lang="ru-RU" sz="4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рефакторингу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87" y="2778431"/>
            <a:ext cx="286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Поддерживаемость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81" y="1845135"/>
            <a:ext cx="4310237" cy="431023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59" b="70914"/>
          <a:stretch/>
        </p:blipFill>
        <p:spPr>
          <a:xfrm>
            <a:off x="3940881" y="1845135"/>
            <a:ext cx="2294819" cy="12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22460" t="26429" r="26467" b="18557"/>
          <a:stretch/>
        </p:blipFill>
        <p:spPr>
          <a:xfrm>
            <a:off x="3117159" y="1290638"/>
            <a:ext cx="5957682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6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Быстродействие 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504209" y="1854199"/>
            <a:ext cx="5952403" cy="4721225"/>
            <a:chOff x="2504209" y="1854199"/>
            <a:chExt cx="5952403" cy="472122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958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11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Диаграмма 11"/>
          <p:cNvGraphicFramePr/>
          <p:nvPr>
            <p:extLst>
              <p:ext uri="{D42A27DB-BD31-4B8C-83A1-F6EECF244321}">
                <p14:modId xmlns:p14="http://schemas.microsoft.com/office/powerpoint/2010/main" val="1727000691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5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2408933449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1894586425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157" y="3705377"/>
            <a:ext cx="2202426" cy="22024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08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1500188"/>
            <a:ext cx="3857625" cy="3857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6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3818714815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157" y="3705377"/>
            <a:ext cx="2202426" cy="2202426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71" y="1872260"/>
            <a:ext cx="811028" cy="811028"/>
          </a:xfrm>
          <a:prstGeom prst="rect">
            <a:avLst/>
          </a:prstGeom>
        </p:spPr>
      </p:pic>
      <p:grpSp>
        <p:nvGrpSpPr>
          <p:cNvPr id="22" name="Группа 21"/>
          <p:cNvGrpSpPr/>
          <p:nvPr/>
        </p:nvGrpSpPr>
        <p:grpSpPr>
          <a:xfrm>
            <a:off x="4341089" y="2319328"/>
            <a:ext cx="1149881" cy="912043"/>
            <a:chOff x="2504209" y="1854199"/>
            <a:chExt cx="5952403" cy="4721225"/>
          </a:xfrm>
        </p:grpSpPr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24" name="Рисунок 2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15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2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575" y="4989648"/>
            <a:ext cx="1526848" cy="1526848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2142099" y="586841"/>
            <a:ext cx="7907802" cy="3394941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2968" y="3013502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Идемпотентность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1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2568575" y="2162402"/>
            <a:ext cx="7054850" cy="2533197"/>
            <a:chOff x="3409949" y="2634340"/>
            <a:chExt cx="7054850" cy="2533197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52117" y="2634340"/>
              <a:ext cx="2533197" cy="2533197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31602" y="2634340"/>
              <a:ext cx="2533197" cy="2533197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09949" y="3490229"/>
              <a:ext cx="1495880" cy="1495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076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5" idx="2"/>
            <a:endCxn id="7" idx="2"/>
          </p:cNvCxnSpPr>
          <p:nvPr/>
        </p:nvCxnSpPr>
        <p:spPr>
          <a:xfrm rot="16200000" flipH="1">
            <a:off x="6096001" y="2033275"/>
            <a:ext cx="12700" cy="5912746"/>
          </a:xfrm>
          <a:prstGeom prst="bentConnector3">
            <a:avLst>
              <a:gd name="adj1" fmla="val 9486638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7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32968" y="3013502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console.</a:t>
            </a:r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09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01" y="2111603"/>
            <a:ext cx="2520000" cy="2520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776" y="2111603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532968" y="2342450"/>
            <a:ext cx="9126064" cy="2173100"/>
            <a:chOff x="1532968" y="1253527"/>
            <a:chExt cx="9126064" cy="2173100"/>
          </a:xfrm>
        </p:grpSpPr>
        <p:sp>
          <p:nvSpPr>
            <p:cNvPr id="4" name="TextBox 3"/>
            <p:cNvSpPr txBox="1"/>
            <p:nvPr/>
          </p:nvSpPr>
          <p:spPr>
            <a:xfrm>
              <a:off x="1532968" y="1253527"/>
              <a:ext cx="91260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Идемпотентность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32968" y="2595630"/>
              <a:ext cx="91260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Отсутствие сайд-эффектов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80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79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49"/>
          <a:stretch/>
        </p:blipFill>
        <p:spPr>
          <a:xfrm>
            <a:off x="5232822" y="3948413"/>
            <a:ext cx="331511" cy="65449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49"/>
          <a:stretch/>
        </p:blipFill>
        <p:spPr>
          <a:xfrm flipH="1">
            <a:off x="6880004" y="3948412"/>
            <a:ext cx="331511" cy="65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3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925" y="2748137"/>
            <a:ext cx="1000124" cy="10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/>
          <a:srcRect t="8066" b="7973"/>
          <a:stretch/>
        </p:blipFill>
        <p:spPr>
          <a:xfrm>
            <a:off x="3255056" y="638629"/>
            <a:ext cx="5681888" cy="563880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4481946" y="924791"/>
            <a:ext cx="118456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3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t="8066" b="7973"/>
          <a:stretch/>
        </p:blipFill>
        <p:spPr>
          <a:xfrm>
            <a:off x="3255056" y="638629"/>
            <a:ext cx="5681888" cy="563880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6699502" y="1381991"/>
            <a:ext cx="156902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4481948" y="5462155"/>
            <a:ext cx="15794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03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t="8066" b="7973"/>
          <a:stretch/>
        </p:blipFill>
        <p:spPr>
          <a:xfrm>
            <a:off x="3255056" y="638629"/>
            <a:ext cx="5681888" cy="563880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4521368" y="924791"/>
            <a:ext cx="11222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4489206" y="5462155"/>
            <a:ext cx="15794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55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17660" y="3013502"/>
            <a:ext cx="415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Строение </a:t>
            </a:r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5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4" name="Соединительная линия уступом 3"/>
          <p:cNvCxnSpPr>
            <a:stCxn id="7" idx="2"/>
            <a:endCxn id="8" idx="0"/>
          </p:cNvCxnSpPr>
          <p:nvPr/>
        </p:nvCxnSpPr>
        <p:spPr>
          <a:xfrm rot="16200000" flipH="1">
            <a:off x="5524166" y="3248198"/>
            <a:ext cx="1379645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7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437" y="950053"/>
            <a:ext cx="6577835" cy="566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9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437" y="950053"/>
            <a:ext cx="6577835" cy="5667058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3792683" y="1392381"/>
            <a:ext cx="157941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5732319" y="2334490"/>
            <a:ext cx="157941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3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Соединительная линия уступом 3"/>
          <p:cNvCxnSpPr>
            <a:stCxn id="7" idx="2"/>
            <a:endCxn id="6" idx="0"/>
          </p:cNvCxnSpPr>
          <p:nvPr/>
        </p:nvCxnSpPr>
        <p:spPr>
          <a:xfrm rot="5400000">
            <a:off x="5797012" y="2857367"/>
            <a:ext cx="59798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098472" y="1560850"/>
            <a:ext cx="1995057" cy="4188543"/>
            <a:chOff x="5216458" y="1560850"/>
            <a:chExt cx="1995057" cy="4188543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5216460" y="1560850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Программа</a:t>
              </a: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216458" y="475186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Источники данных</a:t>
              </a: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5216459" y="3156358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9" name="Соединительная линия уступом 8"/>
            <p:cNvCxnSpPr>
              <a:stCxn id="8" idx="0"/>
              <a:endCxn id="6" idx="2"/>
            </p:cNvCxnSpPr>
            <p:nvPr/>
          </p:nvCxnSpPr>
          <p:spPr>
            <a:xfrm rot="5400000" flipH="1" flipV="1">
              <a:off x="5914996" y="4452876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376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098473" y="1503700"/>
            <a:ext cx="4809537" cy="4292849"/>
            <a:chOff x="5216459" y="1503700"/>
            <a:chExt cx="4809537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6216444" y="4092886"/>
              <a:ext cx="3809552" cy="1703663"/>
              <a:chOff x="8382448" y="2254916"/>
              <a:chExt cx="3809552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9790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098473" y="1503700"/>
            <a:ext cx="4809537" cy="4292849"/>
            <a:chOff x="5216459" y="1503700"/>
            <a:chExt cx="4809537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6216444" y="4092886"/>
              <a:ext cx="3809552" cy="1703663"/>
              <a:chOff x="8382448" y="2254916"/>
              <a:chExt cx="3809552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76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09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Соединительная линия уступом 19"/>
          <p:cNvCxnSpPr>
            <a:stCxn id="18" idx="2"/>
            <a:endCxn id="34" idx="0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23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Соединительная линия уступом 19"/>
          <p:cNvCxnSpPr>
            <a:stCxn id="18" idx="2"/>
            <a:endCxn id="34" idx="0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426027" y="2515737"/>
            <a:ext cx="4669990" cy="371433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7134533" y="2515737"/>
            <a:ext cx="4669990" cy="371433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096016" y="4107395"/>
            <a:ext cx="2038515" cy="371433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42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8794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017660" y="455338"/>
            <a:ext cx="415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ПРОГРАММА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8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1277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rgbClr val="EE6E6E">
                  <a:alpha val="2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rgbClr val="EE6E6E">
                  <a:alpha val="2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3188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Прямоугольник 15"/>
          <p:cNvSpPr/>
          <p:nvPr/>
        </p:nvSpPr>
        <p:spPr>
          <a:xfrm>
            <a:off x="4769427" y="1226126"/>
            <a:ext cx="2660074" cy="315905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Прямоугольник 16"/>
          <p:cNvSpPr/>
          <p:nvPr/>
        </p:nvSpPr>
        <p:spPr>
          <a:xfrm>
            <a:off x="1548581" y="4385188"/>
            <a:ext cx="9094839" cy="170388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7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64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70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448171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02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 стрелкой 17"/>
          <p:cNvCxnSpPr/>
          <p:nvPr/>
        </p:nvCxnSpPr>
        <p:spPr>
          <a:xfrm flipH="1">
            <a:off x="7807175" y="1665038"/>
            <a:ext cx="26648" cy="252569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32968" y="5448171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24" name="Прямоугольник 23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26" name="Соединительная линия уступом 25"/>
              <p:cNvCxnSpPr>
                <a:stCxn id="24" idx="2"/>
                <a:endCxn id="27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Прямоугольник 26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28" name="Соединительная линия уступом 27"/>
              <p:cNvCxnSpPr>
                <a:stCxn id="25" idx="0"/>
                <a:endCxn id="27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Прямоугольник 28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23" name="Соединительная линия уступом 22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72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 стрелкой 17"/>
          <p:cNvCxnSpPr/>
          <p:nvPr/>
        </p:nvCxnSpPr>
        <p:spPr>
          <a:xfrm flipH="1" flipV="1">
            <a:off x="7807175" y="1665038"/>
            <a:ext cx="26648" cy="252569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32968" y="5448171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24" name="Прямоугольник 23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26" name="Соединительная линия уступом 25"/>
              <p:cNvCxnSpPr>
                <a:stCxn id="24" idx="2"/>
                <a:endCxn id="27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Прямоугольник 26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28" name="Соединительная линия уступом 27"/>
              <p:cNvCxnSpPr>
                <a:stCxn id="25" idx="0"/>
                <a:endCxn id="27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Прямоугольник 28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23" name="Соединительная линия уступом 22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40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029585475"/>
              </p:ext>
            </p:extLst>
          </p:nvPr>
        </p:nvGraphicFramePr>
        <p:xfrm>
          <a:off x="-68611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3435132091"/>
              </p:ext>
            </p:extLst>
          </p:nvPr>
        </p:nvGraphicFramePr>
        <p:xfrm>
          <a:off x="554298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17978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44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6040" y="1082644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806911" y="1913641"/>
            <a:ext cx="4119514" cy="417607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35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Диаграмма 13"/>
          <p:cNvGraphicFramePr/>
          <p:nvPr>
            <p:extLst>
              <p:ext uri="{D42A27DB-BD31-4B8C-83A1-F6EECF244321}">
                <p14:modId xmlns:p14="http://schemas.microsoft.com/office/powerpoint/2010/main" val="1411806324"/>
              </p:ext>
            </p:extLst>
          </p:nvPr>
        </p:nvGraphicFramePr>
        <p:xfrm>
          <a:off x="-68611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3009874754"/>
              </p:ext>
            </p:extLst>
          </p:nvPr>
        </p:nvGraphicFramePr>
        <p:xfrm>
          <a:off x="554298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7978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943" y="2188808"/>
            <a:ext cx="1412818" cy="1412818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199" y="1783294"/>
            <a:ext cx="811028" cy="8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Диаграмма 13"/>
          <p:cNvGraphicFramePr/>
          <p:nvPr>
            <p:extLst>
              <p:ext uri="{D42A27DB-BD31-4B8C-83A1-F6EECF244321}">
                <p14:modId xmlns:p14="http://schemas.microsoft.com/office/powerpoint/2010/main" val="2496851637"/>
              </p:ext>
            </p:extLst>
          </p:nvPr>
        </p:nvGraphicFramePr>
        <p:xfrm>
          <a:off x="-68611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Диаграмма 15"/>
          <p:cNvGraphicFramePr/>
          <p:nvPr>
            <p:extLst>
              <p:ext uri="{D42A27DB-BD31-4B8C-83A1-F6EECF244321}">
                <p14:modId xmlns:p14="http://schemas.microsoft.com/office/powerpoint/2010/main" val="1002874204"/>
              </p:ext>
            </p:extLst>
          </p:nvPr>
        </p:nvGraphicFramePr>
        <p:xfrm>
          <a:off x="554298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7978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094" y="4226553"/>
            <a:ext cx="1793003" cy="1793003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980" y="3501017"/>
            <a:ext cx="2202426" cy="220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549142738"/>
              </p:ext>
            </p:extLst>
          </p:nvPr>
        </p:nvGraphicFramePr>
        <p:xfrm>
          <a:off x="-68611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Диаграмма 15"/>
          <p:cNvGraphicFramePr/>
          <p:nvPr>
            <p:extLst>
              <p:ext uri="{D42A27DB-BD31-4B8C-83A1-F6EECF244321}">
                <p14:modId xmlns:p14="http://schemas.microsoft.com/office/powerpoint/2010/main" val="1727452931"/>
              </p:ext>
            </p:extLst>
          </p:nvPr>
        </p:nvGraphicFramePr>
        <p:xfrm>
          <a:off x="554298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7978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617" y="2263809"/>
            <a:ext cx="1782643" cy="1782643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649" y="2543521"/>
            <a:ext cx="1944021" cy="194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0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Диаграмма 15"/>
          <p:cNvGraphicFramePr/>
          <p:nvPr>
            <p:extLst>
              <p:ext uri="{D42A27DB-BD31-4B8C-83A1-F6EECF244321}">
                <p14:modId xmlns:p14="http://schemas.microsoft.com/office/powerpoint/2010/main" val="3547407730"/>
              </p:ext>
            </p:extLst>
          </p:nvPr>
        </p:nvGraphicFramePr>
        <p:xfrm>
          <a:off x="-68611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Диаграмма 19"/>
          <p:cNvGraphicFramePr/>
          <p:nvPr>
            <p:extLst>
              <p:ext uri="{D42A27DB-BD31-4B8C-83A1-F6EECF244321}">
                <p14:modId xmlns:p14="http://schemas.microsoft.com/office/powerpoint/2010/main" val="33410067"/>
              </p:ext>
            </p:extLst>
          </p:nvPr>
        </p:nvGraphicFramePr>
        <p:xfrm>
          <a:off x="554298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17978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1120951" y="3843808"/>
            <a:ext cx="1194077" cy="947098"/>
            <a:chOff x="2504209" y="1854199"/>
            <a:chExt cx="5952399" cy="4721225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4" y="1854199"/>
              <a:ext cx="4721224" cy="4721225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  <p:grpSp>
        <p:nvGrpSpPr>
          <p:cNvPr id="23" name="Группа 22"/>
          <p:cNvGrpSpPr/>
          <p:nvPr/>
        </p:nvGrpSpPr>
        <p:grpSpPr>
          <a:xfrm>
            <a:off x="7527144" y="2357026"/>
            <a:ext cx="1079827" cy="856479"/>
            <a:chOff x="2504209" y="1854199"/>
            <a:chExt cx="5952403" cy="4721225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25" name="Рисунок 24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60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338" y="119373"/>
            <a:ext cx="7807325" cy="661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4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b="2327"/>
          <a:stretch/>
        </p:blipFill>
        <p:spPr>
          <a:xfrm>
            <a:off x="2070100" y="165101"/>
            <a:ext cx="7820439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226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Программа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59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61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1745850" y="2610835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23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65695" y="455338"/>
            <a:ext cx="7460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Естественная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сложность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99" y="1064198"/>
            <a:ext cx="5793802" cy="57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4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6349023" y="993485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395253" y="1320352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02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098473" y="293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</p:spTree>
    <p:extLst>
      <p:ext uri="{BB962C8B-B14F-4D97-AF65-F5344CB8AC3E}">
        <p14:creationId xmlns:p14="http://schemas.microsoft.com/office/powerpoint/2010/main" val="304117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77449" y="3013502"/>
            <a:ext cx="10637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РАЗНЫЕ 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ответственности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3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29152" y="4399699"/>
            <a:ext cx="9156886" cy="186321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661246" y="696687"/>
            <a:ext cx="5032049" cy="370301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57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1" y="651798"/>
            <a:ext cx="4094016" cy="561111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621144" y="4405735"/>
            <a:ext cx="5202190" cy="185717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02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10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789709" y="686543"/>
            <a:ext cx="10318173" cy="563442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smtClean="0">
                <a:solidFill>
                  <a:schemeClr val="tx1"/>
                </a:solidFill>
                <a:latin typeface="Roboto" panose="02000000000000000000" pitchFamily="2" charset="0"/>
              </a:rPr>
              <a:t> Ист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1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838226" y="1952235"/>
            <a:ext cx="4119514" cy="417607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301991" y="1082644"/>
            <a:ext cx="3965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СТРУКТУРА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0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181967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5655978" y="4405967"/>
            <a:ext cx="5451904" cy="186420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546683" y="4383040"/>
            <a:ext cx="4092117" cy="18218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1693898" y="969320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1548581" y="4385187"/>
            <a:ext cx="9094839" cy="181967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05175" flipH="1">
            <a:off x="6256735" y="2532432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16556" y="651799"/>
            <a:ext cx="4109627" cy="375416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640697" y="4398711"/>
            <a:ext cx="5105591" cy="180614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1546683" y="4383040"/>
            <a:ext cx="4092117" cy="18218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3361686491"/>
              </p:ext>
            </p:extLst>
          </p:nvPr>
        </p:nvGraphicFramePr>
        <p:xfrm>
          <a:off x="5557332" y="1441279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0" name="Диаграмма 29"/>
          <p:cNvGraphicFramePr/>
          <p:nvPr>
            <p:extLst>
              <p:ext uri="{D42A27DB-BD31-4B8C-83A1-F6EECF244321}">
                <p14:modId xmlns:p14="http://schemas.microsoft.com/office/powerpoint/2010/main" val="2451352143"/>
              </p:ext>
            </p:extLst>
          </p:nvPr>
        </p:nvGraphicFramePr>
        <p:xfrm>
          <a:off x="-699975" y="1455673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261429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4122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4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Диаграмма 15"/>
          <p:cNvGraphicFramePr/>
          <p:nvPr>
            <p:extLst>
              <p:ext uri="{D42A27DB-BD31-4B8C-83A1-F6EECF244321}">
                <p14:modId xmlns:p14="http://schemas.microsoft.com/office/powerpoint/2010/main" val="2423796719"/>
              </p:ext>
            </p:extLst>
          </p:nvPr>
        </p:nvGraphicFramePr>
        <p:xfrm>
          <a:off x="5557332" y="1441279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Диаграмма 19"/>
          <p:cNvGraphicFramePr/>
          <p:nvPr>
            <p:extLst>
              <p:ext uri="{D42A27DB-BD31-4B8C-83A1-F6EECF244321}">
                <p14:modId xmlns:p14="http://schemas.microsoft.com/office/powerpoint/2010/main" val="552617969"/>
              </p:ext>
            </p:extLst>
          </p:nvPr>
        </p:nvGraphicFramePr>
        <p:xfrm>
          <a:off x="-699975" y="1455673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261429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4122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7386174" y="4003441"/>
            <a:ext cx="1005189" cy="797279"/>
            <a:chOff x="2504209" y="1854199"/>
            <a:chExt cx="5952399" cy="4721225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4" y="1854199"/>
              <a:ext cx="4721224" cy="4721225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  <p:grpSp>
        <p:nvGrpSpPr>
          <p:cNvPr id="34" name="Группа 33"/>
          <p:cNvGrpSpPr/>
          <p:nvPr/>
        </p:nvGrpSpPr>
        <p:grpSpPr>
          <a:xfrm>
            <a:off x="1004122" y="4003441"/>
            <a:ext cx="1542342" cy="1273650"/>
            <a:chOff x="1654726" y="1813174"/>
            <a:chExt cx="9133239" cy="7542148"/>
          </a:xfrm>
        </p:grpSpPr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45825" y="1813174"/>
              <a:ext cx="7542140" cy="7542148"/>
            </a:xfrm>
            <a:prstGeom prst="rect">
              <a:avLst/>
            </a:prstGeom>
          </p:spPr>
        </p:pic>
        <p:pic>
          <p:nvPicPr>
            <p:cNvPr id="36" name="Рисунок 3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1671396" y="2228248"/>
              <a:ext cx="3900266" cy="39336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64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2906786058"/>
              </p:ext>
            </p:extLst>
          </p:nvPr>
        </p:nvGraphicFramePr>
        <p:xfrm>
          <a:off x="5557332" y="1441279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Диаграмма 10"/>
          <p:cNvGraphicFramePr/>
          <p:nvPr>
            <p:extLst>
              <p:ext uri="{D42A27DB-BD31-4B8C-83A1-F6EECF244321}">
                <p14:modId xmlns:p14="http://schemas.microsoft.com/office/powerpoint/2010/main" val="2234832577"/>
              </p:ext>
            </p:extLst>
          </p:nvPr>
        </p:nvGraphicFramePr>
        <p:xfrm>
          <a:off x="-699975" y="1455673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261429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4122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554" y="4066369"/>
            <a:ext cx="2006333" cy="2006333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32" y="4229012"/>
            <a:ext cx="1681048" cy="168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2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800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endCxn id="40" idx="1"/>
          </p:cNvCxnSpPr>
          <p:nvPr/>
        </p:nvCxnSpPr>
        <p:spPr>
          <a:xfrm flipV="1">
            <a:off x="3419057" y="4099025"/>
            <a:ext cx="1679415" cy="13785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endCxn id="40" idx="1"/>
          </p:cNvCxnSpPr>
          <p:nvPr/>
        </p:nvCxnSpPr>
        <p:spPr>
          <a:xfrm flipV="1">
            <a:off x="3419057" y="4099025"/>
            <a:ext cx="1679415" cy="13785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2007206" y="635051"/>
            <a:ext cx="828648" cy="82864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9356142" y="636175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endCxn id="40" idx="1"/>
          </p:cNvCxnSpPr>
          <p:nvPr/>
        </p:nvCxnSpPr>
        <p:spPr>
          <a:xfrm flipV="1">
            <a:off x="3419057" y="4099025"/>
            <a:ext cx="1679415" cy="13785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681674" y="676196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1" y="651799"/>
            <a:ext cx="4094016" cy="562563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621144" y="4405735"/>
            <a:ext cx="5202190" cy="187169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87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99" y="1064198"/>
            <a:ext cx="5793802" cy="579380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913912" y="1483964"/>
            <a:ext cx="4850243" cy="49168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62" y="3101418"/>
            <a:ext cx="1602262" cy="160226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034" y="2253006"/>
            <a:ext cx="1526848" cy="15268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5738">
            <a:off x="4328930" y="3509416"/>
            <a:ext cx="2474217" cy="24742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60093" y="455338"/>
            <a:ext cx="7871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Искусственная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сложность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77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0" y="712872"/>
            <a:ext cx="9215699" cy="365592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3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29152" y="4399700"/>
            <a:ext cx="9156886" cy="186321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661246" y="755641"/>
            <a:ext cx="5032049" cy="363045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32968" y="3013502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ТЕСТИРОВАНИЕ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96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939226" y="333499"/>
            <a:ext cx="9860704" cy="6012146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83" y="2092086"/>
            <a:ext cx="1602262" cy="1602262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634" y="1978484"/>
            <a:ext cx="1526848" cy="1526848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5738">
            <a:off x="4785642" y="4102905"/>
            <a:ext cx="2474217" cy="247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5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t="8087" b="6162"/>
          <a:stretch/>
        </p:blipFill>
        <p:spPr>
          <a:xfrm>
            <a:off x="3833802" y="899886"/>
            <a:ext cx="4524397" cy="517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к играть в башню Дженга | Строим башню из бруско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39" y="693413"/>
            <a:ext cx="9396322" cy="547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7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p.turbosquid.com/ts-thumb/bQ/OumozY/Dr3r9jcO/jengatowercollectionmb3dmodel000/jpg/1564175505/600x600/fit_q87/a7cb485a43a1b8c93792e2a827730b61aecbb58b/jengatowercollectionmb3dmodel00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9" b="6255"/>
          <a:stretch/>
        </p:blipFill>
        <p:spPr bwMode="auto">
          <a:xfrm>
            <a:off x="3238500" y="820057"/>
            <a:ext cx="5715000" cy="510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72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68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3" y="2501625"/>
            <a:ext cx="1854751" cy="185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3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3141</TotalTime>
  <Words>3959</Words>
  <Application>Microsoft Office PowerPoint</Application>
  <PresentationFormat>Широкоэкранный</PresentationFormat>
  <Paragraphs>643</Paragraphs>
  <Slides>104</Slides>
  <Notes>104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104</vt:i4>
      </vt:variant>
    </vt:vector>
  </HeadingPairs>
  <TitlesOfParts>
    <vt:vector size="112" baseType="lpstr">
      <vt:lpstr>Arial</vt:lpstr>
      <vt:lpstr>Calibri</vt:lpstr>
      <vt:lpstr>Calibri Light</vt:lpstr>
      <vt:lpstr>Roboto</vt:lpstr>
      <vt:lpstr>TTTravels-Bold</vt:lpstr>
      <vt:lpstr>TTTravels-DemiBold</vt:lpstr>
      <vt:lpstr>TTTravels-Regular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</dc:creator>
  <cp:lastModifiedBy>Khaimov</cp:lastModifiedBy>
  <cp:revision>1333</cp:revision>
  <dcterms:created xsi:type="dcterms:W3CDTF">2023-02-24T06:10:12Z</dcterms:created>
  <dcterms:modified xsi:type="dcterms:W3CDTF">2023-09-29T08:30:05Z</dcterms:modified>
</cp:coreProperties>
</file>