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90"/>
  </p:notesMasterIdLst>
  <p:sldIdLst>
    <p:sldId id="375" r:id="rId3"/>
    <p:sldId id="258" r:id="rId4"/>
    <p:sldId id="261" r:id="rId5"/>
    <p:sldId id="262" r:id="rId6"/>
    <p:sldId id="263" r:id="rId7"/>
    <p:sldId id="266" r:id="rId8"/>
    <p:sldId id="369" r:id="rId9"/>
    <p:sldId id="272" r:id="rId10"/>
    <p:sldId id="274" r:id="rId11"/>
    <p:sldId id="275" r:id="rId12"/>
    <p:sldId id="273" r:id="rId13"/>
    <p:sldId id="276" r:id="rId14"/>
    <p:sldId id="277" r:id="rId15"/>
    <p:sldId id="278" r:id="rId16"/>
    <p:sldId id="279" r:id="rId17"/>
    <p:sldId id="281" r:id="rId18"/>
    <p:sldId id="282" r:id="rId19"/>
    <p:sldId id="370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1" r:id="rId28"/>
    <p:sldId id="292" r:id="rId29"/>
    <p:sldId id="293" r:id="rId30"/>
    <p:sldId id="294" r:id="rId31"/>
    <p:sldId id="297" r:id="rId32"/>
    <p:sldId id="298" r:id="rId33"/>
    <p:sldId id="301" r:id="rId34"/>
    <p:sldId id="300" r:id="rId35"/>
    <p:sldId id="299" r:id="rId36"/>
    <p:sldId id="302" r:id="rId37"/>
    <p:sldId id="303" r:id="rId38"/>
    <p:sldId id="371" r:id="rId39"/>
    <p:sldId id="305" r:id="rId40"/>
    <p:sldId id="306" r:id="rId41"/>
    <p:sldId id="307" r:id="rId42"/>
    <p:sldId id="372" r:id="rId43"/>
    <p:sldId id="308" r:id="rId44"/>
    <p:sldId id="309" r:id="rId45"/>
    <p:sldId id="310" r:id="rId46"/>
    <p:sldId id="311" r:id="rId47"/>
    <p:sldId id="312" r:id="rId48"/>
    <p:sldId id="314" r:id="rId49"/>
    <p:sldId id="316" r:id="rId50"/>
    <p:sldId id="317" r:id="rId51"/>
    <p:sldId id="318" r:id="rId52"/>
    <p:sldId id="320" r:id="rId53"/>
    <p:sldId id="319" r:id="rId54"/>
    <p:sldId id="321" r:id="rId55"/>
    <p:sldId id="323" r:id="rId56"/>
    <p:sldId id="324" r:id="rId57"/>
    <p:sldId id="325" r:id="rId58"/>
    <p:sldId id="327" r:id="rId59"/>
    <p:sldId id="329" r:id="rId60"/>
    <p:sldId id="330" r:id="rId61"/>
    <p:sldId id="332" r:id="rId62"/>
    <p:sldId id="333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1" r:id="rId73"/>
    <p:sldId id="374" r:id="rId74"/>
    <p:sldId id="352" r:id="rId75"/>
    <p:sldId id="353" r:id="rId76"/>
    <p:sldId id="373" r:id="rId77"/>
    <p:sldId id="354" r:id="rId78"/>
    <p:sldId id="355" r:id="rId79"/>
    <p:sldId id="356" r:id="rId80"/>
    <p:sldId id="361" r:id="rId81"/>
    <p:sldId id="359" r:id="rId82"/>
    <p:sldId id="363" r:id="rId83"/>
    <p:sldId id="365" r:id="rId84"/>
    <p:sldId id="364" r:id="rId85"/>
    <p:sldId id="368" r:id="rId86"/>
    <p:sldId id="366" r:id="rId87"/>
    <p:sldId id="367" r:id="rId88"/>
    <p:sldId id="376" r:id="rId8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EA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18B2C-8A1F-4ACA-AC35-E984C6953300}" v="185" dt="2022-08-22T07:47:3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2924" autoAdjust="0"/>
  </p:normalViewPr>
  <p:slideViewPr>
    <p:cSldViewPr snapToGrid="0">
      <p:cViewPr varScale="1">
        <p:scale>
          <a:sx n="73" d="100"/>
          <a:sy n="73" d="100"/>
        </p:scale>
        <p:origin x="9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8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" panose="02000000000000000000" pitchFamily="2" charset="0"/>
              </a:defRPr>
            </a:lvl1pPr>
          </a:lstStyle>
          <a:p>
            <a:fld id="{875DBB85-D788-41AB-9EA9-46E819F72DBE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" panose="02000000000000000000" pitchFamily="2" charset="0"/>
              </a:defRPr>
            </a:lvl1pPr>
          </a:lstStyle>
          <a:p>
            <a:fld id="{158157BE-13C9-4B69-8B03-B7B56862D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Мистика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Специалисты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книги</a:t>
            </a:r>
            <a:r>
              <a:rPr lang="en-US" dirty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библиотеки</a:t>
            </a:r>
            <a:endParaRPr lang="en-US" dirty="0" smtClean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Архитектура является неотъемлемой частью процесса разработки ПО. Окутанная мистикой, она часто представляется чем то темным, недосягаемым обычному разработчику.</a:t>
            </a:r>
            <a:endParaRPr lang="en-US" dirty="0" err="1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57BE-13C9-4B69-8B03-B7B56862D10D}" type="slidenum"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8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69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любая программа обладающая поведением, также содержит в себе и структуру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71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может быть реализовано с использованием совершено разных структур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2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что заставляет квалифицированных инженеров отдавать предпочтения одному дизайну, игнорируя другие?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5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Эффект</a:t>
            </a:r>
            <a:r>
              <a:rPr lang="ru-RU" baseline="0" dirty="0" smtClean="0"/>
              <a:t> структуры</a:t>
            </a:r>
            <a:r>
              <a:rPr lang="en-US" baseline="0" dirty="0" smtClean="0"/>
              <a:t>, </a:t>
            </a:r>
            <a:r>
              <a:rPr lang="ru-RU" baseline="0" dirty="0" smtClean="0"/>
              <a:t>архитектуры или дизайна прямое влияние на производительность труда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33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поведения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88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Разщработку</a:t>
            </a:r>
            <a:r>
              <a:rPr lang="ru-RU" dirty="0" smtClean="0"/>
              <a:t> и новые требования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65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err="1" smtClean="0"/>
              <a:t>арх</a:t>
            </a:r>
            <a:r>
              <a:rPr lang="ru-RU" dirty="0" smtClean="0"/>
              <a:t> влияет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произв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97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успешной борьбы с врагом</a:t>
            </a:r>
            <a:r>
              <a:rPr lang="en-US" dirty="0" smtClean="0"/>
              <a:t>, </a:t>
            </a:r>
            <a:r>
              <a:rPr lang="ru-RU" dirty="0" smtClean="0"/>
              <a:t>нужно знать его в лицо</a:t>
            </a:r>
            <a:r>
              <a:rPr lang="en-US" dirty="0" smtClean="0"/>
              <a:t>, </a:t>
            </a:r>
            <a:r>
              <a:rPr lang="ru-RU" dirty="0" smtClean="0"/>
              <a:t>знать его приметы</a:t>
            </a:r>
          </a:p>
          <a:p>
            <a:endParaRPr lang="ru-RU" dirty="0" smtClean="0"/>
          </a:p>
          <a:p>
            <a:r>
              <a:rPr lang="ru-RU" dirty="0" smtClean="0"/>
              <a:t>Таковыми являются </a:t>
            </a:r>
            <a:r>
              <a:rPr lang="ru-RU" baseline="0" dirty="0" smtClean="0"/>
              <a:t>признаки</a:t>
            </a:r>
            <a:r>
              <a:rPr lang="ru-RU" dirty="0" smtClean="0"/>
              <a:t>, через которые</a:t>
            </a:r>
            <a:br>
              <a:rPr lang="ru-RU" dirty="0" smtClean="0"/>
            </a:br>
            <a:r>
              <a:rPr lang="ru-RU" dirty="0" smtClean="0"/>
              <a:t>могут проявляться неправильные</a:t>
            </a:r>
            <a:r>
              <a:rPr lang="ru-RU" baseline="0" dirty="0" smtClean="0"/>
              <a:t> и </a:t>
            </a:r>
            <a:r>
              <a:rPr lang="ru-RU" dirty="0" smtClean="0"/>
              <a:t>неэффективной архитектуры проекта.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41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31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форма, описывающая строение программы</a:t>
            </a:r>
            <a:endParaRPr lang="en-US" dirty="0" smtClean="0"/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Архитектура - это форма, описывающая строение программы в виде её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составных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компонентов (слоев), связанных друг с другом некоторыми отношениями, называемыми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зависимостями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59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Имеется три разные страницы, на которых используется один и тот же компонент -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`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Button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`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399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кнопка удаления должна быть доступна сотрудникам с ролью Администратор.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441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71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Обязательный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атрибут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Нарушит обратную совместимость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Изменения связанные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guard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повлекут изменения в модулях где не используется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Доп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работы при купировании сайд эффектов (тестирование)</a:t>
            </a:r>
            <a:endParaRPr lang="ru-RU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 общем случае, указанные проблемы ведут за собой изменения во всех зависимых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страницах, хотя требование касалось исключительно страницы редактирования.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dirty="0" smtClean="0"/>
              <a:t>Программа называется жесткой,</a:t>
            </a:r>
            <a:br>
              <a:rPr lang="ru-RU" dirty="0" smtClean="0"/>
            </a:br>
            <a:r>
              <a:rPr lang="ru-RU" dirty="0" smtClean="0"/>
              <a:t>если одно изменение в модуле вызывает за собой каскад изменений в других модулях.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362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Исходный код оригинального компонента не будет изменен и все новые эффекты будут изолированы в рамках страницы редактирования.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732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Эффект изолирован на конкретный сценарий использования. Но исходный код оригинального компонента будет подвержен модификации, что незамедлительно вызовет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хрупкость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21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программа называется хрупкой в двух случаях: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Когда дефекты легко допустить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Когда дефекты легко пропустить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233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Кажется, что зависимые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элементы остались нетронутыми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90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На самом деле, ввиду модификации внутренней реализация компонента, была изменена реализация (не исходный код)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всех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зависимых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страниц.</a:t>
            </a: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Любое изменение в деталях реализации поведения, имеет все шансы оказать на него негативный эффект. То что работало раньше, может сломаться после казалось бы, не относящихся напрямую модификаций.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5405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Затрагивается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много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комопнентов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. Эффекты зачастую неочевидны. Человек не будет проверять все каждый раз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12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набор ответственностей какие</a:t>
            </a:r>
            <a:r>
              <a:rPr lang="ru-RU" baseline="0" dirty="0" smtClean="0"/>
              <a:t> элементы содержать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257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Поведение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усложнилось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Компонент будет меняться чаще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тяжело изменять перепроверок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тяжело изменять усложнения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481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085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Добавить тесты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Для обоих вариантов должен быть подвижным или расширяемым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59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Модуль является неподвижным в случае если его элементы, полезные в других модулях или поведениях, тяжело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переиспользовать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Из примера с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ясно, что недостаточная подвижность элемента может выразиться в дальнейшем в большей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жесткости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хрупкости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системы.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49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реализовать модуль, контролирующий работу проигрывателя. При этом сказано, что только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один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плеер может присутствовать на странице во взятый момент времени.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До боли известный паттерн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128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теперь нужно отображать не один плеер, а все, которые открыл пользователь.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589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80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Каким образом можно преобразовать на подвижный?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103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абстрагирования данной детали реализации от клиентов </a:t>
            </a:r>
            <a:r>
              <a:rPr lang="ru-RU" dirty="0" err="1" smtClean="0"/>
              <a:t>Player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57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Помогло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защититься от жесткости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Хрупкость остается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Даст нам защиту от подобных изменений в будущем.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1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отношение между компонентами системы</a:t>
            </a:r>
            <a:r>
              <a:rPr lang="en-US" dirty="0" smtClean="0"/>
              <a:t>, </a:t>
            </a:r>
            <a:r>
              <a:rPr lang="ru-RU" dirty="0" smtClean="0"/>
              <a:t>присутствие и отсутствие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352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Помогло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защититься от жесткости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Хрупкость остается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Даст нам защиту от подобных изменений в будущем.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892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Безусловно. В таком случае, изменение заняло бы гораздо меньше сил, ввиду отсутствия некоторого зависимого функционала.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662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Может быть стоит сокрыть и другие подробности, добавить новые промежуточные элементы в виде интерфейсов, типов и абстрактных классов.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Это приводит нас к следующему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признаку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9434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Модуль называется избыточно сложным, если в нем присутствуют надстройки, не имеющие оправданий как со стороны поведения, так и со стороны других признаков.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7205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абстрагирования в начале проекта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Безусловно оправдано если будет изменение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Но что если его не будет?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усложнять понимание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Делать непрозрачной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9016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Подходящей стратегией является поддержка системы в не избыточном состоянии, т. е. представляя что никакие требования изменены не будут.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Обмани один раз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32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Существуют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методики, с помощью которых можно дополнительно стимулировать такие изменения на более ранних этапах проекта (что добавит им оправданности и упростит их внедрение).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789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Частые показы заказчику. Это требует построения итеративного плана разработки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)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приоритизации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в сторону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функциональностей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а не инфраструктуры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944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Программа называется непрозрачной если разработчику требуются существенные когнитивные усилия, чтобы вывести поведенческую ценность исходя из исходного кода модуля.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3979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Пазл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воедино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68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r>
              <a:rPr lang="ru-RU" baseline="0" dirty="0" smtClean="0"/>
              <a:t> не утверждает напрямую роль понятия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2434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мозгу приходится хранить больше информации о структуре</a:t>
            </a: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такие цепочки могут разрастаться в десятки, если не сотни промежуточных элементов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7122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 себе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субъективный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фактор, а именно - опыт инженера.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289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Вязкость в общем случае, наблюдается тогда, когда целевой в проекте дизайн трудно соблюсти.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836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популярных решений для управления состоянием</a:t>
            </a: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простой список пользователей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7862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Для этого, специалисту потребуется разбить требуемый функционал на все указанные компоненты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3816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прямая реализация проще (т. е. займет меньше времени)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Сжатых сроков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Лень и некомпетентность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Отсутствие обоснований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159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для решения одних и тех же задач используются разные средства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 самом изменении ничего плохого нет, проблема в его вектор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Увеличивает непрозрачность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7648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не избыточным, т. е. существуют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объективные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причины её существования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Донести до специалиста</a:t>
            </a: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Написать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тесты (стат. дин. анализ)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190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Причины надуманны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избыточная сложность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1500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baseline="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dirty="0" smtClean="0"/>
              <a:t>Избавить</a:t>
            </a:r>
            <a:r>
              <a:rPr lang="ru-RU" baseline="0" dirty="0" smtClean="0"/>
              <a:t> от лишних </a:t>
            </a:r>
            <a:r>
              <a:rPr lang="ru-RU" baseline="0" dirty="0" err="1" smtClean="0"/>
              <a:t>надтсроек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8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Является</a:t>
            </a:r>
            <a:r>
              <a:rPr lang="ru-RU" baseline="0" dirty="0" smtClean="0"/>
              <a:t> формирование решений который трудно изменить в будущем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лишь часть правды</a:t>
            </a:r>
            <a:r>
              <a:rPr lang="en-US" baseline="0" dirty="0" smtClean="0"/>
              <a:t>, </a:t>
            </a:r>
            <a:r>
              <a:rPr lang="ru-RU" baseline="0" dirty="0" smtClean="0"/>
              <a:t>её частный случай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699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Важно глобальное хранилище и действие как объект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122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Казалось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бы такая простая вещь как эта не нуждается в определении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6940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Представим две страницы/формы на которых требуется реализовать выпадающий список с офлайн поиском.</a:t>
            </a: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dirty="0" smtClean="0"/>
              <a:t>Идентичный</a:t>
            </a:r>
            <a:r>
              <a:rPr lang="ru-RU" baseline="0" dirty="0" smtClean="0"/>
              <a:t> код. Догма </a:t>
            </a:r>
            <a:r>
              <a:rPr lang="en-US" baseline="0" dirty="0" smtClean="0"/>
              <a:t>DRY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025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Казалось бы, все соответствует непреложным принципам и дублирование устранено. Но, тут приходит новое требование - на странице администратора, список должен быть онлайн, с ленивой загрузкой, с серверным поиском и специальным отображением опций (например чтобы рядом пунктом списка красовалась иконка).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7375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Модификация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исходного компонента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Приводит ситуацию к ранее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расммотренной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с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Button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 Ролью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778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Жесткость и хрупкость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546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Конечно, можно поступить похожим образом и выделить общую часть </a:t>
            </a:r>
            <a:r>
              <a:rPr lang="ru-RU" dirty="0" err="1" smtClean="0"/>
              <a:t>Select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и создать над ним обертки </a:t>
            </a:r>
            <a:r>
              <a:rPr lang="ru-RU" dirty="0" err="1" smtClean="0"/>
              <a:t>OfflineSelect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и </a:t>
            </a:r>
            <a:r>
              <a:rPr lang="ru-RU" dirty="0" err="1" smtClean="0"/>
              <a:t>OnlineSelect</a:t>
            </a:r>
            <a:endParaRPr lang="en-US" dirty="0" smtClean="0"/>
          </a:p>
          <a:p>
            <a:r>
              <a:rPr lang="ru-RU" dirty="0" smtClean="0"/>
              <a:t>Решит</a:t>
            </a:r>
            <a:r>
              <a:rPr lang="ru-RU" baseline="0" dirty="0" smtClean="0"/>
              <a:t> проблемы относительно подобных изменений в будущем</a:t>
            </a:r>
          </a:p>
          <a:p>
            <a:r>
              <a:rPr lang="ru-RU" baseline="0" dirty="0" smtClean="0"/>
              <a:t>Потребует подвижности от </a:t>
            </a:r>
            <a:r>
              <a:rPr lang="en-US" baseline="0" dirty="0" smtClean="0"/>
              <a:t>Select </a:t>
            </a:r>
            <a:r>
              <a:rPr lang="ru-RU" baseline="0" dirty="0" smtClean="0"/>
              <a:t>что увеличит его непрозрачность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30975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Иногда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лучше вернуться к исходному дублированию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ведь наличие разных ответственностей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Также решается жесткость и хрупкость но есть шанс истинного дублирования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617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Код обладающий одинаковым наблюдаемым поведением, изменяющийся по одним и тем же причинам и в одно и то же время является дублирующим</a:t>
            </a: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Код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не должен быть идентичным для того чтобы быть дублирующим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298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Кнопка должна иметь везде одинаковое поведение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размер и т. п. (если поменяется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то поменяется везде)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Палитра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цветов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038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Два</a:t>
            </a:r>
            <a:r>
              <a:rPr lang="ru-RU" baseline="0" dirty="0" smtClean="0"/>
              <a:t> компонента</a:t>
            </a:r>
            <a:r>
              <a:rPr lang="en-US" dirty="0" smtClean="0"/>
              <a:t>, </a:t>
            </a:r>
            <a:r>
              <a:rPr lang="ru-RU" dirty="0" smtClean="0"/>
              <a:t>поведение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то за что платят</a:t>
            </a:r>
            <a:r>
              <a:rPr lang="en-US" baseline="0" dirty="0" smtClean="0"/>
              <a:t> (</a:t>
            </a:r>
            <a:r>
              <a:rPr lang="ru-RU" baseline="0" dirty="0" smtClean="0"/>
              <a:t>потреб ценность</a:t>
            </a:r>
            <a:r>
              <a:rPr lang="en-US" baseline="0" dirty="0" smtClean="0"/>
              <a:t>)</a:t>
            </a:r>
            <a:r>
              <a:rPr lang="ru-RU" baseline="0" dirty="0" smtClean="0"/>
              <a:t>. Причина существования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5421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28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301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7801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2936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Рефакторинг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Еще одним важным свойством проектирования является то, что процесс затрагивает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только структуру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и ничего более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56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Структура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Дизайн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есть результат проектирования, качество которой выражается в определенном состоянии данных признаков.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Признаки в данном случае выполняют роль параметров, с помощью которых можно измерить применимость того или иного дизайна в рамках конкретного случая.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1364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они не являются дефектами или недоработками в прямом смысле.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44722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Вместо этого, каждый из них, при нарушении будет замедлять процесс разработки за счет его усложнения. Т. е. снижать производительность труда.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4522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оказывает непосредственное влияние на производительность 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производительность труда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&gt;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деньги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главный интерес рынка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Ролью архитектуры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является обеспечение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высокой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достаточной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производительности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5121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есть проект с низкой производительностью труда, где она вызвана эффектами исходящими от плохой структуры ПО.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95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Наблюдаемое</a:t>
            </a:r>
            <a:r>
              <a:rPr lang="ru-RU" baseline="0" dirty="0" smtClean="0"/>
              <a:t> поведение</a:t>
            </a:r>
          </a:p>
          <a:p>
            <a:r>
              <a:rPr lang="ru-RU" baseline="0" dirty="0" smtClean="0"/>
              <a:t>Не важно каким образом оно реализовано (парадигма</a:t>
            </a:r>
            <a:r>
              <a:rPr lang="en-US" baseline="0" dirty="0" smtClean="0"/>
              <a:t>, </a:t>
            </a:r>
            <a:r>
              <a:rPr lang="ru-RU" baseline="0" dirty="0" smtClean="0"/>
              <a:t>стек или язык)</a:t>
            </a:r>
          </a:p>
          <a:p>
            <a:r>
              <a:rPr lang="ru-RU" baseline="0" dirty="0" smtClean="0"/>
              <a:t>Приносит ли оно деньги</a:t>
            </a:r>
            <a:r>
              <a:rPr lang="en-US" baseline="0" dirty="0" smtClean="0"/>
              <a:t>, </a:t>
            </a:r>
            <a:r>
              <a:rPr lang="ru-RU" baseline="0" dirty="0" smtClean="0"/>
              <a:t>доставляет ли оно ценность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5121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Дело в том, что каждый из признаков не образуется сам по себе. В этом ему помогают различные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условия проекта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9944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Компетенция разработки</a:t>
            </a: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Частота показов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Стабильность требований</a:t>
            </a: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низкой компетенцией отдаваться решениям с высокой прозрачностью в жертву дублирования. Меньше абстракций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25704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Проектирование, должно учитывать не только сам признак, но и условия проекта, т. к. именно они являются причиной появления проблемы в первую очередь и они же, будут являться причинами появления многих других в будущем.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Необходимо подобрать такое решение, которое взамен на избавление или ослабление признака, предоставит архитектуру, учитывающую тенденции в будущем и настоящем.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68230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проектов могут обладать одинаковыми условиями и признаками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Такие универсальные рецепты называются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паттернами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(или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принципами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в более широком смысле)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Для их грамотного применения необходима способность к идентификации решаемых паттерном проблем, требуемых им условий и его недостатков. В противном случае велик риск только ухудшить имеющуюся структуру в сторону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избыточной сложности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непрозрачности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76235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Архитектура должна</a:t>
            </a:r>
            <a:r>
              <a:rPr lang="ru-RU" sz="1200" b="0" i="1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учитывать тек. Признаки и условия проекта</a:t>
            </a:r>
            <a:endParaRPr lang="ru-RU" sz="1200" b="0" i="1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также должна предугадывать и возможные векторы развития условий проекта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для построения адаптивной архитектуры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2142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Опыт - для предупреждения признаков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Внимательность - для своевременного обнаружения признаков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Знание - для подбора подходящего инструмента решения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Ответственность - для обеспечения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непрерывного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процесса поддержки/улучшения структуры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0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Отсюда</a:t>
            </a:r>
            <a:r>
              <a:rPr lang="ru-RU" baseline="0" dirty="0" smtClean="0"/>
              <a:t> следует что любое </a:t>
            </a:r>
            <a:r>
              <a:rPr lang="ru-RU" baseline="0" dirty="0" err="1" smtClean="0"/>
              <a:t>отклоненние</a:t>
            </a:r>
            <a:r>
              <a:rPr lang="ru-RU" baseline="0" dirty="0" smtClean="0"/>
              <a:t> от заданного курса приводит к нарушению указанной </a:t>
            </a:r>
            <a:r>
              <a:rPr lang="ru-RU" baseline="0" dirty="0" err="1" smtClean="0"/>
              <a:t>цености</a:t>
            </a:r>
            <a:endParaRPr lang="ru-RU" baseline="0" dirty="0" smtClean="0"/>
          </a:p>
          <a:p>
            <a:r>
              <a:rPr lang="ru-RU" baseline="0" dirty="0" smtClean="0"/>
              <a:t>Из за этого заводятся задачи со специальным типом (баги) и специалисты </a:t>
            </a:r>
            <a:r>
              <a:rPr lang="en-US" baseline="0" dirty="0" smtClean="0"/>
              <a:t>QA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Часто забывают про вторую сторону ПО – </a:t>
            </a:r>
            <a:r>
              <a:rPr lang="ru-RU" baseline="0" dirty="0" err="1" smtClean="0"/>
              <a:t>структру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архитектура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дизайн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99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144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3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30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0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33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245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8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3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648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5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F2FFB779-270B-4192-84BA-A697F48306DC}" type="datetimeFigureOut">
              <a:rPr lang="ru-RU" smtClean="0"/>
              <a:pPr/>
              <a:t>13.10.2022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1F35D9CA-06A7-4D30-9DBC-838DE5B537A2}" type="datetimeFigureOut">
              <a:rPr lang="ru-RU" smtClean="0"/>
              <a:pPr/>
              <a:t>13.10.2022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F47649BC-9EFC-46EF-AD69-7AE8AFB13A2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344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9144001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>
                <a:latin typeface="TTTravels-DemiBold" panose="02000503030000020004" pitchFamily="2" charset="0"/>
              </a:rPr>
              <a:t>Роль архитектуры в ПО</a:t>
            </a:r>
            <a:endParaRPr lang="ru-RU" sz="6000" dirty="0">
              <a:latin typeface="TTTravels-DemiBold" panose="02000503030000020004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27363" y="2270005"/>
            <a:ext cx="9144001" cy="165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Regular"/>
                <a:sym typeface="TTTravels-Regular"/>
              </a:rPr>
              <a:t>Роман Хаимов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TTravels-Regular"/>
              <a:sym typeface="TTTravel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504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08" y="3517239"/>
            <a:ext cx="1598942" cy="1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2814" y="786859"/>
            <a:ext cx="3666389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244210" y="2351115"/>
            <a:ext cx="5703580" cy="3804978"/>
            <a:chOff x="3244210" y="2351115"/>
            <a:chExt cx="5703580" cy="380497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244210" y="2351115"/>
              <a:ext cx="5703580" cy="3804978"/>
              <a:chOff x="2986520" y="2351115"/>
              <a:chExt cx="5703580" cy="3804978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520" y="4146664"/>
                <a:ext cx="2009429" cy="2009429"/>
              </a:xfrm>
              <a:prstGeom prst="rect">
                <a:avLst/>
              </a:prstGeom>
            </p:spPr>
          </p:pic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596" y="2351115"/>
                <a:ext cx="2009428" cy="2009428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4387" y="4080380"/>
                <a:ext cx="2075713" cy="2075713"/>
              </a:xfrm>
              <a:prstGeom prst="rect">
                <a:avLst/>
              </a:prstGeom>
            </p:spPr>
          </p:pic>
        </p:grp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58235">
              <a:off x="4632177" y="3734679"/>
              <a:ext cx="918219" cy="9182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41765" flipH="1">
              <a:off x="6641605" y="3621271"/>
              <a:ext cx="918219" cy="918219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5662419" y="4891427"/>
              <a:ext cx="918219" cy="918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3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868" y="2717818"/>
            <a:ext cx="3666389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3152" y="2826285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926" y="637809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5925" y="2717818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_1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5924" y="4797827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926" y="637809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5925" y="2717818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_1</a:t>
            </a:r>
            <a:endParaRPr lang="ru-RU" sz="4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5924" y="4797827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04999" y="3051281"/>
            <a:ext cx="8182048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Производительность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труда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2426" y="786859"/>
            <a:ext cx="7927170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ПРАВИЛЬНАЯ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5238" y="3051281"/>
            <a:ext cx="8781571" cy="10839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Ускорять и не противоречить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8091" y="786859"/>
            <a:ext cx="8715848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НЕПРАВИЛЬНАЯ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386" y="3051281"/>
            <a:ext cx="7773282" cy="10839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Замедлять и блокировать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0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7018" y="3991799"/>
            <a:ext cx="7798930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ПРОИЗВОДИТЕЛЬНОСТЬ</a:t>
            </a:r>
            <a:endParaRPr lang="ru-RU" dirty="0">
              <a:latin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9751" y="1513883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АРХИТЕКТУРА</a:t>
            </a:r>
            <a:endParaRPr lang="ru-RU" dirty="0">
              <a:latin typeface="Roboto" panose="020000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52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3122" y="2826285"/>
            <a:ext cx="474810" cy="10839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?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3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2427" y="2887858"/>
            <a:ext cx="7507183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ПРИЗНАКИ НАРУШЕНИЙ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67403" y="2890237"/>
            <a:ext cx="4456669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АРХИТЕКТУРА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2655" y="2887858"/>
            <a:ext cx="382669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ЖЕСТКОСТЬ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8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5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guard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4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guard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RoleGuardButton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7" idx="2"/>
            <a:endCxn id="11" idx="0"/>
          </p:cNvCxnSpPr>
          <p:nvPr/>
        </p:nvCxnSpPr>
        <p:spPr>
          <a:xfrm>
            <a:off x="2410691" y="2701634"/>
            <a:ext cx="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0" idx="1"/>
          </p:cNvCxnSpPr>
          <p:nvPr/>
        </p:nvCxnSpPr>
        <p:spPr>
          <a:xfrm>
            <a:off x="3408218" y="5292856"/>
            <a:ext cx="15240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2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3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uard</a:t>
            </a:r>
            <a:r>
              <a:rPr lang="ru-RU" dirty="0" smtClean="0">
                <a:solidFill>
                  <a:srgbClr val="FF0000"/>
                </a:solidFill>
                <a:latin typeface="Roboto" panose="02000000000000000000" pitchFamily="2" charset="0"/>
              </a:rPr>
              <a:t>?</a:t>
            </a:r>
            <a:endParaRPr lang="ru-RU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3878" y="2887858"/>
            <a:ext cx="380424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ХРУПКОСТЬ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6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uard</a:t>
            </a:r>
            <a:r>
              <a:rPr lang="ru-RU" dirty="0" smtClean="0">
                <a:solidFill>
                  <a:srgbClr val="FF0000"/>
                </a:solidFill>
                <a:latin typeface="Roboto" panose="02000000000000000000" pitchFamily="2" charset="0"/>
              </a:rPr>
              <a:t>?</a:t>
            </a:r>
            <a:endParaRPr lang="ru-RU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2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uard</a:t>
            </a:r>
            <a:r>
              <a:rPr lang="ru-RU" dirty="0" smtClean="0">
                <a:solidFill>
                  <a:srgbClr val="FF0000"/>
                </a:solidFill>
                <a:latin typeface="Roboto" panose="02000000000000000000" pitchFamily="2" charset="0"/>
              </a:rPr>
              <a:t>?</a:t>
            </a:r>
            <a:endParaRPr lang="ru-RU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АРХИТЕКТУРА</a:t>
            </a:r>
            <a:endParaRPr lang="ru-RU" dirty="0">
              <a:latin typeface="Roboto" panose="020000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7036" y="2887858"/>
            <a:ext cx="7596951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ЧЕЛОВЕЧЕСКИЙ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ФАКТОР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7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3654" y="2887858"/>
            <a:ext cx="8223725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НОВАЯ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ОТВЕТСТВЕННОСТЬ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RoleGuardButton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7" idx="2"/>
            <a:endCxn id="11" idx="0"/>
          </p:cNvCxnSpPr>
          <p:nvPr/>
        </p:nvCxnSpPr>
        <p:spPr>
          <a:xfrm>
            <a:off x="2410691" y="2701634"/>
            <a:ext cx="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0" idx="1"/>
          </p:cNvCxnSpPr>
          <p:nvPr/>
        </p:nvCxnSpPr>
        <p:spPr>
          <a:xfrm>
            <a:off x="3408218" y="5292856"/>
            <a:ext cx="15240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3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7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8724" y="2887858"/>
            <a:ext cx="589456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НЕПОДВИЖНОСТЬ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2"/>
            <a:endCxn id="10" idx="0"/>
          </p:cNvCxnSpPr>
          <p:nvPr/>
        </p:nvCxnSpPr>
        <p:spPr>
          <a:xfrm rot="16200000" flipH="1">
            <a:off x="3123989" y="1988335"/>
            <a:ext cx="2092459" cy="351905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9" idx="2"/>
            <a:endCxn id="10" idx="0"/>
          </p:cNvCxnSpPr>
          <p:nvPr/>
        </p:nvCxnSpPr>
        <p:spPr>
          <a:xfrm rot="5400000">
            <a:off x="6643045" y="1988337"/>
            <a:ext cx="2092458" cy="351905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084618" y="49464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237018" y="50988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389418" y="52512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2"/>
            <a:endCxn id="10" idx="0"/>
          </p:cNvCxnSpPr>
          <p:nvPr/>
        </p:nvCxnSpPr>
        <p:spPr>
          <a:xfrm rot="16200000" flipH="1">
            <a:off x="3123989" y="1988335"/>
            <a:ext cx="2092459" cy="351905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9" idx="2"/>
            <a:endCxn id="10" idx="0"/>
          </p:cNvCxnSpPr>
          <p:nvPr/>
        </p:nvCxnSpPr>
        <p:spPr>
          <a:xfrm rot="5400000">
            <a:off x="6643045" y="1988337"/>
            <a:ext cx="2092458" cy="351905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084618" y="49464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237018" y="50988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389418" y="52512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createPlayer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8" y="468854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АРХИТЕКТУРА</a:t>
            </a:r>
            <a:endParaRPr lang="ru-RU" dirty="0">
              <a:latin typeface="Roboto" panose="020000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createPlayer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Player_1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438399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Player_0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26035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Player_2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0" idx="2"/>
            <a:endCxn id="13" idx="0"/>
          </p:cNvCxnSpPr>
          <p:nvPr/>
        </p:nvCxnSpPr>
        <p:spPr>
          <a:xfrm rot="5400000">
            <a:off x="4430722" y="3799299"/>
            <a:ext cx="504231" cy="24938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2"/>
            <a:endCxn id="15" idx="0"/>
          </p:cNvCxnSpPr>
          <p:nvPr/>
        </p:nvCxnSpPr>
        <p:spPr>
          <a:xfrm rot="16200000" flipH="1">
            <a:off x="6924539" y="3799299"/>
            <a:ext cx="504231" cy="24938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createPlayer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Player_1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438399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Player_0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26035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Player_2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0" idx="2"/>
            <a:endCxn id="13" idx="0"/>
          </p:cNvCxnSpPr>
          <p:nvPr/>
        </p:nvCxnSpPr>
        <p:spPr>
          <a:xfrm rot="5400000">
            <a:off x="4430722" y="3799299"/>
            <a:ext cx="504231" cy="24938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2"/>
            <a:endCxn id="15" idx="0"/>
          </p:cNvCxnSpPr>
          <p:nvPr/>
        </p:nvCxnSpPr>
        <p:spPr>
          <a:xfrm rot="16200000" flipH="1">
            <a:off x="6924539" y="3799299"/>
            <a:ext cx="504231" cy="24938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2166" y="2887858"/>
            <a:ext cx="606768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ПОЧЕМУ НЕ </a:t>
            </a: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СРАЗУ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?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6924" y="2887858"/>
            <a:ext cx="5258170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ПОЧЕМУ НЕ </a:t>
            </a: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ВСЁ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?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4575" y="2887858"/>
            <a:ext cx="862287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ИЗБЫТОЧНАЯ СЛОЖНОСТЬ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createPlayer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60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5" idx="2"/>
            <a:endCxn id="17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6" idx="2"/>
            <a:endCxn id="17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60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4478" y="2887858"/>
            <a:ext cx="190308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AGILE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3848" y="2887858"/>
            <a:ext cx="5984331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НЕПРОЗРАЧНОСТЬ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5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АРХИТЕКТУРА</a:t>
            </a:r>
            <a:endParaRPr lang="ru-RU" dirty="0">
              <a:latin typeface="Roboto" panose="020000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createPlayer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fn_0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class_0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…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createPlayer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fn_0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class_0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…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313"/>
            <a:ext cx="4552053" cy="45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createPlayer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fn_0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class_0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…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313"/>
            <a:ext cx="4552053" cy="45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4687" y="2887858"/>
            <a:ext cx="338265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ВЯЗКОСТЬ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6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Reducer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Middleware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Action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Storage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View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Selector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Reducer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Middleware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Action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Storage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View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Selector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4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52935" y="269711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State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52935" y="42342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View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6150463" y="3694645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9777" y="2887858"/>
            <a:ext cx="6492482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РАЗНОСТЬ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РЕШЕНИЙ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9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9011" y="3021258"/>
            <a:ext cx="6878806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Объективные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причины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3260" y="3673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4359" y="3021258"/>
            <a:ext cx="7148111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Субъективные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причины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3260" y="3673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РОЛЬ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8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Reducer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Middleware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Action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Storage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View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Selector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6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8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77845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Action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49823" y="411858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Storage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77845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View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7075373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9" idx="1"/>
            <a:endCxn id="10" idx="0"/>
          </p:cNvCxnSpPr>
          <p:nvPr/>
        </p:nvCxnSpPr>
        <p:spPr>
          <a:xfrm rot="10800000" flipV="1">
            <a:off x="4447351" y="3080267"/>
            <a:ext cx="1630494" cy="1038321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1" idx="1"/>
          </p:cNvCxnSpPr>
          <p:nvPr/>
        </p:nvCxnSpPr>
        <p:spPr>
          <a:xfrm>
            <a:off x="5444878" y="4617353"/>
            <a:ext cx="632967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4638" y="2887858"/>
            <a:ext cx="9422771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ИЗБЫТОЧНОЕ ДУБЛИРОВАНИЕ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администратора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SearchableSelect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SearchableSelect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9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SearchableSelect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389269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SearchableSelect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615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SearchableSelect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420793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7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администратора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61783" y="3699161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OnlineSelect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9" idx="2"/>
            <a:endCxn id="11" idx="0"/>
          </p:cNvCxnSpPr>
          <p:nvPr/>
        </p:nvCxnSpPr>
        <p:spPr>
          <a:xfrm>
            <a:off x="9448801" y="2701635"/>
            <a:ext cx="10510" cy="99752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369916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OfflineSelect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Прямая со стрелкой 14"/>
          <p:cNvCxnSpPr>
            <a:stCxn id="7" idx="2"/>
            <a:endCxn id="13" idx="0"/>
          </p:cNvCxnSpPr>
          <p:nvPr/>
        </p:nvCxnSpPr>
        <p:spPr>
          <a:xfrm>
            <a:off x="2410691" y="2701634"/>
            <a:ext cx="0" cy="99752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098476" y="537556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0"/>
          </p:cNvCxnSpPr>
          <p:nvPr/>
        </p:nvCxnSpPr>
        <p:spPr>
          <a:xfrm rot="16200000" flipH="1">
            <a:off x="3913911" y="3193466"/>
            <a:ext cx="678873" cy="368531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1" idx="2"/>
            <a:endCxn id="17" idx="0"/>
          </p:cNvCxnSpPr>
          <p:nvPr/>
        </p:nvCxnSpPr>
        <p:spPr>
          <a:xfrm rot="5400000">
            <a:off x="7438222" y="3354471"/>
            <a:ext cx="678872" cy="336330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5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администратора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OnlineSelect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OfflineSelect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0236" y="2887858"/>
            <a:ext cx="857157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ИСТИННОЕ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ДУБЛИРОВАНИЕ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РОЛЬ</a:t>
            </a:r>
            <a:endParaRPr lang="ru-RU" dirty="0">
              <a:latin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0965" y="3051281"/>
            <a:ext cx="5210080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Трудно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 изменить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58" y="1789386"/>
            <a:ext cx="3731501" cy="37315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34" y="1789386"/>
            <a:ext cx="3828722" cy="382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81" y="3970140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81" y="3970140"/>
            <a:ext cx="2402083" cy="2402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48388" y="1321816"/>
            <a:ext cx="5811206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1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7260" y="3802258"/>
            <a:ext cx="445346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АРХИТЕКТУРА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8388" y="1321816"/>
            <a:ext cx="5811206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4" y="2636744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07364" y="1321816"/>
            <a:ext cx="3493264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ПРИЗНАКИ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4531" y="3802258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7364" y="1321816"/>
            <a:ext cx="3493264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ПРИЗНАКИ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9" y="2636744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8594" y="2887858"/>
            <a:ext cx="645080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РОЛЬ АРХИТЕКТУРЫ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9340" y="786859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02" y="3731194"/>
            <a:ext cx="2914130" cy="29141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35" y="2113675"/>
            <a:ext cx="2425065" cy="24250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40" y="2145383"/>
            <a:ext cx="2314392" cy="23143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44" y="3857104"/>
            <a:ext cx="2455187" cy="24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6777" y="2887858"/>
            <a:ext cx="4974439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LEGACY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3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8917" y="4038931"/>
            <a:ext cx="1932074" cy="19320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7011" y="3917591"/>
            <a:ext cx="1932074" cy="19320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7964" y="4038931"/>
            <a:ext cx="1932074" cy="19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8396" y="4474920"/>
            <a:ext cx="5811206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9" y="3148886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992" y="2887858"/>
            <a:ext cx="346601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ПАТТЕРНЫ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1525" y="2336393"/>
            <a:ext cx="7168950" cy="218521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ПРОЕКТИРОВАНИЕ ЭТО</a:t>
            </a:r>
            <a:endParaRPr lang="en-US" sz="4800" dirty="0" smtClean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ИНТЕРЕСНО</a:t>
            </a:r>
            <a:endParaRPr lang="ru-RU" sz="4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0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26" y="1399026"/>
            <a:ext cx="4059949" cy="40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Титульник 2-01.png" descr="Титульник 2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Какой-то текст для чего-то там, в общем надо сюда будет что-то написать"/>
          <p:cNvSpPr txBox="1"/>
          <p:nvPr/>
        </p:nvSpPr>
        <p:spPr>
          <a:xfrm>
            <a:off x="938089" y="976753"/>
            <a:ext cx="438404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 smtClean="0"/>
              <a:t>Спасибо за внимание</a:t>
            </a:r>
            <a:endParaRPr dirty="0"/>
          </a:p>
        </p:txBody>
      </p:sp>
      <p:pic>
        <p:nvPicPr>
          <p:cNvPr id="1026" name="Picture 2" descr="http://qrcoder.ru/code/?https%3A%2F%2Fconf.ontico.ru%2Fonline%2Ffc2022%2Fdetails%2F4532093&amp;10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873" y="773217"/>
            <a:ext cx="4376612" cy="4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7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10226</TotalTime>
  <Words>958</Words>
  <Application>Microsoft Office PowerPoint</Application>
  <PresentationFormat>Широкоэкранный</PresentationFormat>
  <Paragraphs>497</Paragraphs>
  <Slides>87</Slides>
  <Notes>85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87</vt:i4>
      </vt:variant>
    </vt:vector>
  </HeadingPairs>
  <TitlesOfParts>
    <vt:vector size="97" baseType="lpstr">
      <vt:lpstr>Arial</vt:lpstr>
      <vt:lpstr>Calibri</vt:lpstr>
      <vt:lpstr>Calibri Light</vt:lpstr>
      <vt:lpstr>Open Sans SemiBold</vt:lpstr>
      <vt:lpstr>Roboto</vt:lpstr>
      <vt:lpstr>TTTravels-Bold</vt:lpstr>
      <vt:lpstr>TTTravels-DemiBold</vt:lpstr>
      <vt:lpstr>TTTravels-Regular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 Roman</dc:creator>
  <cp:lastModifiedBy>Khaimov</cp:lastModifiedBy>
  <cp:revision>235</cp:revision>
  <dcterms:created xsi:type="dcterms:W3CDTF">2022-08-22T07:30:33Z</dcterms:created>
  <dcterms:modified xsi:type="dcterms:W3CDTF">2022-10-13T15:35:33Z</dcterms:modified>
</cp:coreProperties>
</file>