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48" r:id="rId2"/>
  </p:sldMasterIdLst>
  <p:notesMasterIdLst>
    <p:notesMasterId r:id="rId103"/>
  </p:notesMasterIdLst>
  <p:sldIdLst>
    <p:sldId id="258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4" r:id="rId16"/>
    <p:sldId id="275" r:id="rId17"/>
    <p:sldId id="273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1" r:id="rId33"/>
    <p:sldId id="292" r:id="rId34"/>
    <p:sldId id="293" r:id="rId35"/>
    <p:sldId id="294" r:id="rId36"/>
    <p:sldId id="296" r:id="rId37"/>
    <p:sldId id="297" r:id="rId38"/>
    <p:sldId id="298" r:id="rId39"/>
    <p:sldId id="301" r:id="rId40"/>
    <p:sldId id="300" r:id="rId41"/>
    <p:sldId id="299" r:id="rId42"/>
    <p:sldId id="302" r:id="rId43"/>
    <p:sldId id="303" r:id="rId44"/>
    <p:sldId id="304" r:id="rId45"/>
    <p:sldId id="305" r:id="rId46"/>
    <p:sldId id="306" r:id="rId47"/>
    <p:sldId id="307" r:id="rId48"/>
    <p:sldId id="308" r:id="rId49"/>
    <p:sldId id="309" r:id="rId50"/>
    <p:sldId id="310" r:id="rId51"/>
    <p:sldId id="311" r:id="rId52"/>
    <p:sldId id="312" r:id="rId53"/>
    <p:sldId id="314" r:id="rId54"/>
    <p:sldId id="316" r:id="rId55"/>
    <p:sldId id="317" r:id="rId56"/>
    <p:sldId id="318" r:id="rId57"/>
    <p:sldId id="320" r:id="rId58"/>
    <p:sldId id="319" r:id="rId59"/>
    <p:sldId id="321" r:id="rId60"/>
    <p:sldId id="323" r:id="rId61"/>
    <p:sldId id="324" r:id="rId62"/>
    <p:sldId id="325" r:id="rId63"/>
    <p:sldId id="327" r:id="rId64"/>
    <p:sldId id="329" r:id="rId65"/>
    <p:sldId id="330" r:id="rId66"/>
    <p:sldId id="332" r:id="rId67"/>
    <p:sldId id="333" r:id="rId68"/>
    <p:sldId id="334" r:id="rId69"/>
    <p:sldId id="335" r:id="rId70"/>
    <p:sldId id="336" r:id="rId71"/>
    <p:sldId id="338" r:id="rId72"/>
    <p:sldId id="339" r:id="rId73"/>
    <p:sldId id="340" r:id="rId74"/>
    <p:sldId id="341" r:id="rId75"/>
    <p:sldId id="342" r:id="rId76"/>
    <p:sldId id="343" r:id="rId77"/>
    <p:sldId id="344" r:id="rId78"/>
    <p:sldId id="345" r:id="rId79"/>
    <p:sldId id="346" r:id="rId80"/>
    <p:sldId id="347" r:id="rId81"/>
    <p:sldId id="348" r:id="rId82"/>
    <p:sldId id="349" r:id="rId83"/>
    <p:sldId id="350" r:id="rId84"/>
    <p:sldId id="351" r:id="rId85"/>
    <p:sldId id="352" r:id="rId86"/>
    <p:sldId id="353" r:id="rId87"/>
    <p:sldId id="354" r:id="rId88"/>
    <p:sldId id="355" r:id="rId89"/>
    <p:sldId id="356" r:id="rId90"/>
    <p:sldId id="357" r:id="rId91"/>
    <p:sldId id="358" r:id="rId92"/>
    <p:sldId id="359" r:id="rId93"/>
    <p:sldId id="360" r:id="rId94"/>
    <p:sldId id="361" r:id="rId95"/>
    <p:sldId id="362" r:id="rId96"/>
    <p:sldId id="363" r:id="rId97"/>
    <p:sldId id="365" r:id="rId98"/>
    <p:sldId id="364" r:id="rId99"/>
    <p:sldId id="368" r:id="rId100"/>
    <p:sldId id="366" r:id="rId101"/>
    <p:sldId id="367" r:id="rId10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AEAE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818B2C-8A1F-4ACA-AC35-E984C6953300}" v="185" dt="2022-08-22T07:47:30.7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2" autoAdjust="0"/>
    <p:restoredTop sz="82924" autoAdjust="0"/>
  </p:normalViewPr>
  <p:slideViewPr>
    <p:cSldViewPr snapToGrid="0">
      <p:cViewPr varScale="1">
        <p:scale>
          <a:sx n="73" d="100"/>
          <a:sy n="73" d="100"/>
        </p:scale>
        <p:origin x="979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6" Type="http://schemas.openxmlformats.org/officeDocument/2006/relationships/slide" Target="slides/slide14.xml"/><Relationship Id="rId107" Type="http://schemas.openxmlformats.org/officeDocument/2006/relationships/tableStyles" Target="tableStyles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102" Type="http://schemas.openxmlformats.org/officeDocument/2006/relationships/slide" Target="slides/slide100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59" Type="http://schemas.openxmlformats.org/officeDocument/2006/relationships/slide" Target="slides/slide57.xml"/><Relationship Id="rId103" Type="http://schemas.openxmlformats.org/officeDocument/2006/relationships/notesMaster" Target="notesMasters/notesMaster1.xml"/><Relationship Id="rId108" Type="http://schemas.microsoft.com/office/2015/10/relationships/revisionInfo" Target="revisionInfo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6" Type="http://schemas.openxmlformats.org/officeDocument/2006/relationships/theme" Target="theme/theme1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presProps" Target="presProps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3" Type="http://schemas.openxmlformats.org/officeDocument/2006/relationships/slide" Target="slides/slide1.xml"/><Relationship Id="rId25" Type="http://schemas.openxmlformats.org/officeDocument/2006/relationships/slide" Target="slides/slide23.xml"/><Relationship Id="rId46" Type="http://schemas.openxmlformats.org/officeDocument/2006/relationships/slide" Target="slides/slide44.xml"/><Relationship Id="rId67" Type="http://schemas.openxmlformats.org/officeDocument/2006/relationships/slide" Target="slides/slide6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5DBB85-D788-41AB-9EA9-46E819F72DBE}" type="datetimeFigureOut">
              <a:t>24.08.2022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8157BE-13C9-4B69-8B03-B7B56862D10D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2998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cs typeface="Calibri"/>
              </a:rPr>
              <a:t>Мистика</a:t>
            </a:r>
            <a:r>
              <a:rPr lang="en-US" dirty="0">
                <a:cs typeface="Calibri"/>
              </a:rPr>
              <a:t>. </a:t>
            </a:r>
            <a:r>
              <a:rPr lang="en-US" dirty="0" err="1">
                <a:cs typeface="Calibri"/>
              </a:rPr>
              <a:t>Специалисты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книги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библиотеки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8157BE-13C9-4B69-8B03-B7B56862D10D}" type="slidenum"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09899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Мало влияния на поведения. Существует</a:t>
            </a:r>
            <a:r>
              <a:rPr lang="ru-RU" baseline="0" dirty="0" smtClean="0"/>
              <a:t> много проектов с рабочей системой но плохой </a:t>
            </a:r>
            <a:r>
              <a:rPr lang="ru-RU" baseline="0" dirty="0" err="1" smtClean="0"/>
              <a:t>архитеткурой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58821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Главная проблема таких проектов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27603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Как </a:t>
            </a:r>
            <a:r>
              <a:rPr lang="ru-RU" dirty="0" err="1" smtClean="0"/>
              <a:t>арх</a:t>
            </a:r>
            <a:r>
              <a:rPr lang="ru-RU" dirty="0" smtClean="0"/>
              <a:t> влияет</a:t>
            </a:r>
            <a:r>
              <a:rPr lang="ru-RU" baseline="0" dirty="0" smtClean="0"/>
              <a:t> на </a:t>
            </a:r>
            <a:r>
              <a:rPr lang="ru-RU" baseline="0" dirty="0" err="1" smtClean="0"/>
              <a:t>произв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71835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Две ценности</a:t>
            </a:r>
            <a:r>
              <a:rPr lang="en-US" dirty="0" smtClean="0"/>
              <a:t>, </a:t>
            </a:r>
            <a:r>
              <a:rPr lang="ru-RU" dirty="0" smtClean="0"/>
              <a:t>поведение</a:t>
            </a:r>
            <a:r>
              <a:rPr lang="en-US" dirty="0" smtClean="0"/>
              <a:t>,</a:t>
            </a:r>
            <a:r>
              <a:rPr lang="en-US" baseline="0" dirty="0" smtClean="0"/>
              <a:t> </a:t>
            </a:r>
            <a:r>
              <a:rPr lang="ru-RU" baseline="0" dirty="0" smtClean="0"/>
              <a:t>то за что платят</a:t>
            </a:r>
            <a:r>
              <a:rPr lang="en-US" baseline="0" dirty="0" smtClean="0"/>
              <a:t> (</a:t>
            </a:r>
            <a:r>
              <a:rPr lang="ru-RU" baseline="0" dirty="0" smtClean="0"/>
              <a:t>потреб ценность</a:t>
            </a:r>
            <a:r>
              <a:rPr lang="en-US" baseline="0" dirty="0" smtClean="0"/>
              <a:t>)</a:t>
            </a:r>
            <a:r>
              <a:rPr lang="ru-RU" baseline="0" dirty="0" smtClean="0"/>
              <a:t>. Причина существования</a:t>
            </a:r>
            <a:endParaRPr lang="ru-RU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45421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Наблюдаемое</a:t>
            </a:r>
            <a:r>
              <a:rPr lang="ru-RU" baseline="0" dirty="0" smtClean="0"/>
              <a:t> поведение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35121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Если</a:t>
            </a:r>
            <a:r>
              <a:rPr lang="ru-RU" baseline="0" dirty="0" smtClean="0"/>
              <a:t> нарушено</a:t>
            </a:r>
            <a:r>
              <a:rPr lang="en-US" baseline="0" dirty="0" smtClean="0"/>
              <a:t>, </a:t>
            </a:r>
            <a:r>
              <a:rPr lang="ru-RU" baseline="0" dirty="0" smtClean="0"/>
              <a:t>то и вся ценность нарушена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49979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любая программа обладающая поведением, также содержит в себе и структуру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57171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может быть реализовано с использованием совершено разных структур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56252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Но что заставляет инженеров отдавать предпочтения одному дизайну, игнорируя другие?</a:t>
            </a:r>
            <a:endParaRPr lang="ru-RU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61506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являясь неотъемлемой её частью оказывает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</a:t>
            </a:r>
            <a:r>
              <a:rPr lang="ru-RU" dirty="0" smtClean="0"/>
              <a:t>прямое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</a:t>
            </a:r>
            <a:r>
              <a:rPr lang="ru-RU" dirty="0" smtClean="0"/>
              <a:t>влияние на степень осуществимости самой идеи в целом.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89332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форма, описывающая строение программы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75940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всякая структура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</a:t>
            </a:r>
            <a:r>
              <a:rPr lang="ru-RU" dirty="0" smtClean="0"/>
              <a:t>постоянно стремится к усложнению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</a:t>
            </a:r>
            <a:r>
              <a:rPr lang="ru-RU" dirty="0" smtClean="0"/>
              <a:t>, т. е. к постоянному</a:t>
            </a:r>
            <a:br>
              <a:rPr lang="ru-RU" dirty="0" smtClean="0"/>
            </a:br>
            <a:r>
              <a:rPr lang="ru-RU" dirty="0" smtClean="0"/>
              <a:t>снижению эффективность труда. Это зачастую обусловлено человеческим фактором.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22736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658801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246578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Для того чтобы разобраться, каким образом определять качество дизайна, необходимо рассмотреть признаки, через которые</a:t>
            </a:r>
            <a:br>
              <a:rPr lang="ru-RU" dirty="0" smtClean="0"/>
            </a:br>
            <a:r>
              <a:rPr lang="ru-RU" dirty="0" smtClean="0"/>
              <a:t>могут проявляться характеристики неэффективной архитектуры проекта.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94108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Программа называется жесткой,</a:t>
            </a:r>
            <a:br>
              <a:rPr lang="ru-RU" dirty="0" smtClean="0"/>
            </a:br>
            <a:r>
              <a:rPr lang="ru-RU" dirty="0" smtClean="0"/>
              <a:t>если одно изменение в модуле вызывает за собой каскад изменений в других модулях.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431164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Имеется три разные страницы, на которых используется один и тот же компонент - </a:t>
            </a:r>
            <a:r>
              <a:rPr lang="ru-RU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`</a:t>
            </a:r>
            <a:r>
              <a:rPr lang="ru-RU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Button</a:t>
            </a:r>
            <a:r>
              <a:rPr lang="ru-RU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`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439979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кнопка удаления должна быть доступна сотрудникам с ролью Администратор.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944165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Обязательный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атрибут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pPr marL="228600" indent="-228600">
              <a:buAutoNum type="arabicPeriod"/>
            </a:pP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Нарушит обратную совместимость</a:t>
            </a:r>
          </a:p>
          <a:p>
            <a:pPr marL="228600" indent="-228600">
              <a:buAutoNum type="arabicPeriod"/>
            </a:pP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Изменения связанные 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guard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повлекут изменения в модулях где не используется</a:t>
            </a:r>
          </a:p>
          <a:p>
            <a:pPr marL="228600" indent="-228600">
              <a:buAutoNum type="arabicPeriod"/>
            </a:pPr>
            <a:r>
              <a:rPr lang="ru-RU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Доп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работы при купировании сайд эффектов (тестирование)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57124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 общем случае, указанные проблемы ведут за собой изменения во всех зависимых от </a:t>
            </a:r>
            <a:r>
              <a:rPr lang="ru-RU" dirty="0" err="1" smtClean="0"/>
              <a:t>Button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страницах, хотя требование касалось исключительно страницы редактирования.</a:t>
            </a:r>
          </a:p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Именно такая ситуация называется жесткостью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336201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Исходный код оригинального компонента не будет изменен и все новые эффекты будут изолированы в рамках страницы редактирования.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77328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набор ответственностей какие</a:t>
            </a:r>
            <a:r>
              <a:rPr lang="ru-RU" baseline="0" dirty="0" smtClean="0"/>
              <a:t> элементы содержать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025730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Эффект изолирован на конкретный сценарий использования. Но исходный код оригинального компонента будет подвержен модификации, что незамедлительно вызовет 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хрупкость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252173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программа называется хрупкой в двух случаях: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Когда дефекты легко допустить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Когда дефекты легко пропустить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223358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Кажется, что зависимые от </a:t>
            </a:r>
            <a:r>
              <a:rPr lang="ru-RU" dirty="0" err="1" smtClean="0"/>
              <a:t>Button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элементы остались нетронутыми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279026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 самом деле, ввиду модификации внутренней реализация компонента, была изменена реализация (не исходный код) 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всех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зависимых от </a:t>
            </a:r>
            <a:r>
              <a:rPr lang="ru-RU" dirty="0" err="1" smtClean="0"/>
              <a:t>Button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страниц.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254053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Любое изменение в деталях реализации поведения, имеет все шансы оказать на него негативный эффект. То что работало раньше, может сломаться после казалось бы, не относящихся напрямую модификаций.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062084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Затрагивается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много </a:t>
            </a:r>
            <a:r>
              <a:rPr lang="ru-RU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комопнентов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Эффекты зачастую неочевидны. Человек не будет проверять все каждый раз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36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712810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Поведение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усложнилось</a:t>
            </a:r>
          </a:p>
          <a:p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Компонент будет меняться чаще</a:t>
            </a:r>
          </a:p>
          <a:p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тяжело изменять перепроверок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тяжело изменять усложнения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37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948170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38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908596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Добавить тесты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Для обоих вариантов должен быть подвижным или расширяемым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39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095956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Модуль является неподвижным в случае если его элементы, полезные в других модулях или поведениях, тяжело 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переиспользовать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Из примера с </a:t>
            </a:r>
            <a:r>
              <a:rPr lang="ru-RU" dirty="0" err="1" smtClean="0"/>
              <a:t>Button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ясно, что недостаточная подвижность элемента может выразиться в дальнейшем в большей 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жесткости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и 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хрупкости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системы.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40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63497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отношение между компонентами системы</a:t>
            </a:r>
            <a:r>
              <a:rPr lang="en-US" dirty="0" smtClean="0"/>
              <a:t>, </a:t>
            </a:r>
            <a:r>
              <a:rPr lang="ru-RU" dirty="0" smtClean="0"/>
              <a:t>присутствие и отсутствие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83528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реализовать модуль, контролирующий работу проигрывателя. При этом сказано, что только 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один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плеер может присутствовать на странице во взятый момент времени.</a:t>
            </a:r>
          </a:p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До боли известный паттерн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41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391283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теперь нужно отображать не один плеер, а все, которые открыл пользователь.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42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455898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Изначальное оказалось неподвижным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Вызвало изменения в остальных модулях (жесткости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 хрупкости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43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909048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Каким образом можно преобразовать на подвижный?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44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851035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абстрагирования данной детали реализации от клиентов </a:t>
            </a:r>
            <a:r>
              <a:rPr lang="ru-RU" dirty="0" err="1" smtClean="0"/>
              <a:t>Player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45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005798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Помогло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защититься от жесткости</a:t>
            </a:r>
          </a:p>
          <a:p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Хрупкость остается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Даст нам защиту от подобных изменений в будущем.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46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521183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Безусловно. В таком случае, изменение заняло бы гораздо меньше сил, ввиду отсутствия некоторого зависимого функционала.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47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166233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Может быть стоит сокрыть и другие подробности, добавить новые промежуточные элементы в виде интерфейсов, типов и абстрактных классов.</a:t>
            </a:r>
          </a:p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Это приводит нас к следующему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признаку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48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294340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Модуль называется избыточно сложным, если в нем присутствуют надстройки, не имеющие оправданий как со стороны поведения, так и со стороны других признаков.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49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072057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абстрагирования в начале проекта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Безусловно оправдано если будет изменение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Но что если его не будет?</a:t>
            </a:r>
          </a:p>
          <a:p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усложнять понимание</a:t>
            </a:r>
          </a:p>
          <a:p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Делать непрозрачной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50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99016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569482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Подходящей стратегией является поддержка системы в не избыточном состоянии, т. е. представляя что никакие требования изменены не будут.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Обмани один раз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51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743293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Существуют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методики, с помощью которых можно дополнительно стимулировать такие изменения на более ранних этапах проекта (что добавит им оправданности и упростит их внедрение).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52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057893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Частые показы заказчику. Это требует построения итеративного плана разработки (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Agile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и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приоритизации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 сторону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функциональностей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а не инфраструктуры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53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7194461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Программа называется непрозрачной если разработчику требуются существенные когнитивные усилия, чтобы вывести поведенческую ценность исходя из исходного кода модуля.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54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9397931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Пазл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воедино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55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1686372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мозгу приходится хранить больше информации о структуре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такие цепочки могут разрастаться в десятки, если не сотни промежуточных элементов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56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2712212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 себе 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субъективный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фактор, а именно - опыт инженера.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57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4228913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Вязкость в общем случае, наблюдается тогда, когда целевой в проекте дизайн трудно соблюсти.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58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7983625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популярных решений для управления состоянием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простой список пользователей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59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0786209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Для этого, специалисту потребуется разбить требуемый функционал на все указанные компоненты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60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23816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архитектура, но на меньшем масштабе</a:t>
            </a:r>
          </a:p>
          <a:p>
            <a:r>
              <a:rPr lang="ru-RU" dirty="0" smtClean="0"/>
              <a:t>Высокоуровневые существуют благодаря низкоуровневым деталям.</a:t>
            </a:r>
            <a:r>
              <a:rPr lang="ru-RU" baseline="0" dirty="0" smtClean="0"/>
              <a:t> </a:t>
            </a:r>
            <a:r>
              <a:rPr lang="ru-RU" dirty="0" smtClean="0"/>
              <a:t>Верно и обратное</a:t>
            </a:r>
          </a:p>
          <a:p>
            <a:r>
              <a:rPr lang="ru-RU" dirty="0" smtClean="0"/>
              <a:t>Далее тождественно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1819764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прямая реализация проще (т. е. займет меньше времени)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Сжатых сроков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Лень и некомпетентность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Отсутствие обоснований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61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9815966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для решения одних и тех же задач используются разные средства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 самом изменении ничего плохого нет, проблема в его вектор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Увеличивает непрозрачность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62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3764811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 избыточным, т. е. существуют 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объективные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причины её существования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Донести до специалиста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63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5019014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Причины надуманны</a:t>
            </a:r>
          </a:p>
          <a:p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избыточная сложность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64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3150071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dirty="0" smtClean="0"/>
              <a:t>Избавить</a:t>
            </a:r>
            <a:r>
              <a:rPr lang="ru-RU" baseline="0" dirty="0" smtClean="0"/>
              <a:t> от лишних </a:t>
            </a:r>
            <a:r>
              <a:rPr lang="ru-RU" baseline="0" dirty="0" err="1" smtClean="0"/>
              <a:t>надтсроек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65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2186465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Важно глобальное хранилище и действие как объект</a:t>
            </a:r>
          </a:p>
          <a:p>
            <a:endParaRPr lang="ru-RU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66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5212281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проекте реализуется распределенная разработка путем использования 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микросервисов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изменение в стороннем модуле проходит через долгую процедуру проверок, тестов, сборки, 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версионирования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и развертывания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67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5258659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Внутри сервиса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списка вызов формы</a:t>
            </a:r>
          </a:p>
          <a:p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Приходит требование по выводу фамилии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68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2590772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Придется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изменить форму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а это отдельная зависимость</a:t>
            </a:r>
            <a:endParaRPr lang="en-US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Ситуация дополнительно усложняется срочностью требования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69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0257151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Была нарушена 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инкапсуляция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Хрупкость - в случае изменения деталей (в данном случае верстки), поведение будет нарушено.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Жесткость - как следствие хрупкости, изменение в детали, потребует за собой последующих изменений в </a:t>
            </a:r>
            <a:r>
              <a:rPr lang="ru-RU" dirty="0" err="1" smtClean="0"/>
              <a:t>onClose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обработчике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Вязкость -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независимое изменение становится зависимым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70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76932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Является</a:t>
            </a:r>
            <a:r>
              <a:rPr lang="ru-RU" baseline="0" dirty="0" smtClean="0"/>
              <a:t> формирование решений который трудно изменить в будущем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4243410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Неподвижность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сервиса с формой пользователя, которая выразилась в необходимости прямых модификаций для достижения целевого поведения и сохранения дизайна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71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8744999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Разделение 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ответственностей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вполне возможно, что деление списка пользователей и формы изначально было неверным, ввиду простого факта - сервисы обладают единой ответственностью, т. е. меняются в одно и то же время и по одним и тем же причинам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Привело к вязкости (к слабому месту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распр. </a:t>
            </a:r>
            <a:r>
              <a:rPr lang="ru-RU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разраб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72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3778896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Казалось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бы такая простая вещь как эта не нуждается в определении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73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5694065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Представим две страницы/формы на которых требуется реализовать выпадающий список с офлайн поиском.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dirty="0" smtClean="0"/>
              <a:t>Идентичный</a:t>
            </a:r>
            <a:r>
              <a:rPr lang="ru-RU" baseline="0" dirty="0" smtClean="0"/>
              <a:t> код. Догма </a:t>
            </a:r>
            <a:r>
              <a:rPr lang="en-US" baseline="0" dirty="0" smtClean="0"/>
              <a:t>DRY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74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1202503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Казалось бы, все соответствует непреложным принципам и дублирование устранено. Но, тут приходит новое требование - на странице администратора, список должен быть онлайн, с ленивой загрузкой, с серверным поиском и специальным отображением опций (например чтобы рядом пунктом списка красовалась иконка).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75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0737521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Модификация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исходного компонента</a:t>
            </a:r>
          </a:p>
          <a:p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Приводит ситуацию к ранее </a:t>
            </a:r>
            <a:r>
              <a:rPr lang="ru-RU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расммотренной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 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Button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 Ролью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76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1277873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Жесткость и хрупкость</a:t>
            </a:r>
            <a:endParaRPr lang="ru-RU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77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2546734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Конечно, можно поступить похожим образом и выделить общую часть </a:t>
            </a:r>
            <a:r>
              <a:rPr lang="ru-RU" dirty="0" err="1" smtClean="0"/>
              <a:t>Select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и создать над ним обертки </a:t>
            </a:r>
            <a:r>
              <a:rPr lang="ru-RU" dirty="0" err="1" smtClean="0"/>
              <a:t>OfflineSelect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и </a:t>
            </a:r>
            <a:r>
              <a:rPr lang="ru-RU" dirty="0" err="1" smtClean="0"/>
              <a:t>OnlineSelect</a:t>
            </a:r>
            <a:endParaRPr lang="en-US" dirty="0" smtClean="0"/>
          </a:p>
          <a:p>
            <a:r>
              <a:rPr lang="ru-RU" dirty="0" smtClean="0"/>
              <a:t>Решит</a:t>
            </a:r>
            <a:r>
              <a:rPr lang="ru-RU" baseline="0" dirty="0" smtClean="0"/>
              <a:t> проблемы относительно подобных изменений в будущем</a:t>
            </a:r>
          </a:p>
          <a:p>
            <a:r>
              <a:rPr lang="ru-RU" baseline="0" dirty="0" smtClean="0"/>
              <a:t>Потребует подвижности от </a:t>
            </a:r>
            <a:r>
              <a:rPr lang="en-US" baseline="0" dirty="0" smtClean="0"/>
              <a:t>Select </a:t>
            </a:r>
            <a:r>
              <a:rPr lang="ru-RU" baseline="0" dirty="0" smtClean="0"/>
              <a:t>что увеличит его непрозрачность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78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9309753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Иногда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лучше вернуться к исходному дублированию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ведь наличие разных ответственностей</a:t>
            </a:r>
          </a:p>
          <a:p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Также решается жесткость и хрупкость но есть шанс истинного дублирования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79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7661748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Код обладающий одинаковым наблюдаемым поведением, изменяющийся по одним и тем же причинам и в одно и то же время является дублирующим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Код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не должен быть идентичным для того чтобы быть дублирующим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80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80298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Обеспечение гибкости</a:t>
            </a:r>
            <a:r>
              <a:rPr lang="ru-RU" baseline="0" dirty="0" smtClean="0"/>
              <a:t> с сохранением высокой эффективности труда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8424157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Кнопка должна иметь везде одинаковое поведение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размер и т. п. (если поменяется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то поменяется везде)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Палитра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цветов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81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7038872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82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2564401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83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142888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84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6780107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Рефакторинг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Еще одним важным свойством проектирования является то, что процесс затрагивает 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только структуру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и ничего более</a:t>
            </a:r>
          </a:p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85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0293698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Архитектура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Структура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Дизайн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есть результат проектирования, качество которой выражается в определенном состоянии данных признаков.</a:t>
            </a:r>
          </a:p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Признаки в данном случае выполняют роль параметров, с помощью которых можно измерить применимость того или иного дизайна в рамках конкретного случая.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86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4136492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они не являются дефектами или недоработками в прямом смысле.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87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1447224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Вместо этого, каждый из них, при нарушении будет замедлять процесс разработки за счет его усложнения. Т. е. снижать производительность труда.</a:t>
            </a:r>
          </a:p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88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7845220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Производительность труда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 это количество задач выполняемых специалистом за данный промежуток времени. Чем этот показатель выше, тем разработка эффективней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89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760324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Снижение эффективности разработки приводит к её удорожанию, что негативно влияет не только на отношение с заказчиком, но и на 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конкурентноспособность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в целом.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Намеренное упрощение реализации за счет недоработок явно противоречащих бизнесу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Расширение штата разработчиков, для восстановления скорости, что приводит к усложнению и удорожанию процесса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Сверхурочные работы, снижающие способность к труду в перспективе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намерение о полном переписывании проекта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90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86301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Обеспечение</a:t>
            </a:r>
            <a:r>
              <a:rPr lang="ru-RU" baseline="0" dirty="0" smtClean="0"/>
              <a:t> поведения. Никто не исключает важности. Есть причина существования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7724358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есть проект с низкой производительностью труда, где она вызвана эффектами исходящими от плохой структуры ПО.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91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4954833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что производительность труда увеличилась на 25%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другие задачи, тем самым быстрее приблизив выполнение плана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рефакторинг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для исправления найденных признаков и контроля тенденции структуры к деградации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самообучение, для повышения компетенции и сложности труда как следствие. Труд более высокого порядка оплачивается больше.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92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8230550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архитектура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оказывает непосредственное влияние на производительность труда.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производительность труда –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деньги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главный интерес рынка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93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3512132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Ролью архитектуры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является обеспечение 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высокой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достаточной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производительности труда.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94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2808706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Дело в том, что каждый из признаков не образуется сам по себе. В этом ему помогают различные 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условия проекта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95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1199445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Компетенция разработки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Частота показов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Стабильность требований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низкой компетенцией отдаваться решениям с высокой прозрачностью в жертву дублирования. Меньше абстракций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96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9257043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Проектирование, должно учитывать не только сам признак, но и условия проекта, т. к. именно они являются причиной появления проблемы в первую очередь и они же, будут являться причинами появления многих других в будущем.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Необходимо подобрать такое решение, которое взамен на избавление или ослабление признака, предоставит архитектуру, учитывающую тенденции в будущем и настоящем.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97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5682309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проектов могут обладать одинаковыми условиями и признаками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Такие универсальные рецепты называются 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паттернами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(или 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принципами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в более широком смысле)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Для их грамотного применения необходима способность к идентификации решаемых паттерном проблем, требуемых им условий и его недостатков. В противном случае велик риск только ухудшить имеющуюся структуру в сторону 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избыточной сложности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и 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непрозрачности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98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3762355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Архитектура должна</a:t>
            </a:r>
            <a:r>
              <a:rPr lang="ru-RU" sz="1200" b="0" i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учитывать тек. Признаки и условия проекта</a:t>
            </a:r>
            <a:endParaRPr lang="ru-RU" sz="1200" b="0" i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архитектура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также должна предугадывать и возможные векторы развития условий проекта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для построения адаптивной архитектуры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99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8214236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Опыт - для предупреждения признаков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Внимательность - для своевременного обнаружения признаков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Знание - для подбора подходящего инструмента решения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Ответственность - для обеспечения 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непрерывного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процесса поддержки/улучшения структуры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100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26091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24.08.2022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079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24.08.2022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5727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24.08.2022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22617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5D9CA-06A7-4D30-9DBC-838DE5B537A2}" type="datetimeFigureOut">
              <a:rPr lang="ru-RU" smtClean="0"/>
              <a:t>24.08.2022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649BC-9EFC-46EF-AD69-7AE8AFB13A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11445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5D9CA-06A7-4D30-9DBC-838DE5B537A2}" type="datetimeFigureOut">
              <a:rPr lang="ru-RU" smtClean="0"/>
              <a:t>24.08.2022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649BC-9EFC-46EF-AD69-7AE8AFB13A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22378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5D9CA-06A7-4D30-9DBC-838DE5B537A2}" type="datetimeFigureOut">
              <a:rPr lang="ru-RU" smtClean="0"/>
              <a:t>24.08.2022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649BC-9EFC-46EF-AD69-7AE8AFB13A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83046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5D9CA-06A7-4D30-9DBC-838DE5B537A2}" type="datetimeFigureOut">
              <a:rPr lang="ru-RU" smtClean="0"/>
              <a:t>24.08.2022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649BC-9EFC-46EF-AD69-7AE8AFB13A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6079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5D9CA-06A7-4D30-9DBC-838DE5B537A2}" type="datetimeFigureOut">
              <a:rPr lang="ru-RU" smtClean="0"/>
              <a:t>24.08.2022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649BC-9EFC-46EF-AD69-7AE8AFB13A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88333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5D9CA-06A7-4D30-9DBC-838DE5B537A2}" type="datetimeFigureOut">
              <a:rPr lang="ru-RU" smtClean="0"/>
              <a:t>24.08.2022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649BC-9EFC-46EF-AD69-7AE8AFB13A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62452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5D9CA-06A7-4D30-9DBC-838DE5B537A2}" type="datetimeFigureOut">
              <a:rPr lang="ru-RU" smtClean="0"/>
              <a:t>24.08.2022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649BC-9EFC-46EF-AD69-7AE8AFB13A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96810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5D9CA-06A7-4D30-9DBC-838DE5B537A2}" type="datetimeFigureOut">
              <a:rPr lang="ru-RU" smtClean="0"/>
              <a:t>24.08.2022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649BC-9EFC-46EF-AD69-7AE8AFB13A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5375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24.08.2022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371172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5D9CA-06A7-4D30-9DBC-838DE5B537A2}" type="datetimeFigureOut">
              <a:rPr lang="ru-RU" smtClean="0"/>
              <a:t>24.08.2022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649BC-9EFC-46EF-AD69-7AE8AFB13A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164819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5D9CA-06A7-4D30-9DBC-838DE5B537A2}" type="datetimeFigureOut">
              <a:rPr lang="ru-RU" smtClean="0"/>
              <a:t>24.08.2022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649BC-9EFC-46EF-AD69-7AE8AFB13A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303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5D9CA-06A7-4D30-9DBC-838DE5B537A2}" type="datetimeFigureOut">
              <a:rPr lang="ru-RU" smtClean="0"/>
              <a:t>24.08.2022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649BC-9EFC-46EF-AD69-7AE8AFB13A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5594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24.08.2022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6369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24.08.2022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5762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24.08.2022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002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24.08.2022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5335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24.08.2022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8754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24.08.2022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569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24.08.2022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4169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FB779-270B-4192-84BA-A697F48306DC}" type="datetimeFigureOut">
              <a:rPr lang="ru-RU" smtClean="0"/>
              <a:t>24.08.2022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4979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35D9CA-06A7-4D30-9DBC-838DE5B537A2}" type="datetimeFigureOut">
              <a:rPr lang="ru-RU" smtClean="0"/>
              <a:t>24.08.2022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7649BC-9EFC-46EF-AD69-7AE8AFB13A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3446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7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3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3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3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3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3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3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3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3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3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3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3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3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3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0.png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3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13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2.png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13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13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13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13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13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13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13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5.png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13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13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13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790486" y="2886326"/>
            <a:ext cx="4410503" cy="1085041"/>
          </a:xfrm>
          <a:prstGeom prst="rect">
            <a:avLst/>
          </a:prstGeom>
          <a:noFill/>
        </p:spPr>
        <p:txBody>
          <a:bodyPr wrap="none" lIns="91440" tIns="45720" rIns="91440" bIns="45720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800" dirty="0">
                <a:latin typeface="Open Sans SemiBold"/>
                <a:ea typeface="Open Sans SemiBold"/>
                <a:cs typeface="Open Sans SemiBold"/>
              </a:rPr>
              <a:t>АРХИТЕКТУРА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759183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09464" y="3734569"/>
            <a:ext cx="4453463" cy="108504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Open Sans SemiBold"/>
                <a:ea typeface="Open Sans SemiBold"/>
                <a:cs typeface="Open Sans SemiBold"/>
              </a:rPr>
              <a:t>АРХИТЕКТУРА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4159533" y="1194010"/>
            <a:ext cx="3953326" cy="108504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Open Sans SemiBold"/>
                <a:ea typeface="Open Sans SemiBold"/>
                <a:cs typeface="Open Sans SemiBold"/>
              </a:rPr>
              <a:t>ПОВЕДЕНИЕ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8092" y="2826285"/>
            <a:ext cx="669268" cy="669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984870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6026" y="1399026"/>
            <a:ext cx="4059949" cy="4059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117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196535" y="2886480"/>
            <a:ext cx="7798930" cy="108504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Open Sans SemiBold"/>
                <a:ea typeface="Open Sans SemiBold"/>
                <a:cs typeface="Open Sans SemiBold"/>
              </a:rPr>
              <a:t>ПРОИЗВОДИТЕЛЬНОСТЬ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360410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297018" y="3991799"/>
            <a:ext cx="7798930" cy="108504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Open Sans SemiBold"/>
                <a:ea typeface="Open Sans SemiBold"/>
                <a:cs typeface="Open Sans SemiBold"/>
              </a:rPr>
              <a:t>ПРОИЗВОДИТЕЛЬНОСТЬ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3969751" y="1513883"/>
            <a:ext cx="4453463" cy="108504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Open Sans SemiBold"/>
                <a:ea typeface="Open Sans SemiBold"/>
                <a:cs typeface="Open Sans SemiBold"/>
              </a:rPr>
              <a:t>АРХИТЕКТУРА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152" y="2826285"/>
            <a:ext cx="1165514" cy="116551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458733" y="2826285"/>
            <a:ext cx="463588" cy="108504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>
                <a:latin typeface="Open Sans SemiBold"/>
                <a:ea typeface="Open Sans SemiBold"/>
                <a:cs typeface="Open Sans SemiBold"/>
              </a:rPr>
              <a:t>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531869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19340" y="786859"/>
            <a:ext cx="3953326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ПОВЕДЕНИЕ</a:t>
            </a:r>
            <a:endParaRPr lang="ru-RU" sz="48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6402" y="3731194"/>
            <a:ext cx="2914130" cy="2914130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0935" y="2113675"/>
            <a:ext cx="2425065" cy="2425065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0540" y="2145383"/>
            <a:ext cx="2314392" cy="2314392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4944" y="3857104"/>
            <a:ext cx="2455187" cy="2455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631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51725" y="786859"/>
            <a:ext cx="2688558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ЭФФЕКТ</a:t>
            </a:r>
            <a:endParaRPr lang="ru-RU" sz="48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4708" y="2582310"/>
            <a:ext cx="2885563" cy="2885563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4034" y="2451797"/>
            <a:ext cx="3427691" cy="3427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850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51725" y="786859"/>
            <a:ext cx="2688558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ЭФФЕКТ</a:t>
            </a:r>
            <a:endParaRPr lang="ru-RU" sz="48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4708" y="2582310"/>
            <a:ext cx="2885563" cy="2885563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4034" y="2451797"/>
            <a:ext cx="3427691" cy="3427691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8408" y="3517239"/>
            <a:ext cx="1598942" cy="1598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82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88462" y="786859"/>
            <a:ext cx="3615093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СТРУКТУРА</a:t>
            </a:r>
            <a:endParaRPr lang="ru-RU" sz="48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grpSp>
        <p:nvGrpSpPr>
          <p:cNvPr id="5" name="Группа 4"/>
          <p:cNvGrpSpPr/>
          <p:nvPr/>
        </p:nvGrpSpPr>
        <p:grpSpPr>
          <a:xfrm>
            <a:off x="3244210" y="2351115"/>
            <a:ext cx="5703580" cy="3804978"/>
            <a:chOff x="3244210" y="2351115"/>
            <a:chExt cx="5703580" cy="3804978"/>
          </a:xfrm>
        </p:grpSpPr>
        <p:grpSp>
          <p:nvGrpSpPr>
            <p:cNvPr id="7" name="Группа 6"/>
            <p:cNvGrpSpPr/>
            <p:nvPr/>
          </p:nvGrpSpPr>
          <p:grpSpPr>
            <a:xfrm>
              <a:off x="3244210" y="2351115"/>
              <a:ext cx="5703580" cy="3804978"/>
              <a:chOff x="2986520" y="2351115"/>
              <a:chExt cx="5703580" cy="3804978"/>
            </a:xfrm>
          </p:grpSpPr>
          <p:pic>
            <p:nvPicPr>
              <p:cNvPr id="2" name="Рисунок 1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86520" y="4146664"/>
                <a:ext cx="2009429" cy="2009429"/>
              </a:xfrm>
              <a:prstGeom prst="rect">
                <a:avLst/>
              </a:prstGeom>
            </p:spPr>
          </p:pic>
          <p:pic>
            <p:nvPicPr>
              <p:cNvPr id="3" name="Рисунок 2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33596" y="2351115"/>
                <a:ext cx="2009428" cy="2009428"/>
              </a:xfrm>
              <a:prstGeom prst="rect">
                <a:avLst/>
              </a:prstGeom>
            </p:spPr>
          </p:pic>
          <p:pic>
            <p:nvPicPr>
              <p:cNvPr id="6" name="Рисунок 5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14387" y="4080380"/>
                <a:ext cx="2075713" cy="2075713"/>
              </a:xfrm>
              <a:prstGeom prst="rect">
                <a:avLst/>
              </a:prstGeom>
            </p:spPr>
          </p:pic>
        </p:grpSp>
        <p:pic>
          <p:nvPicPr>
            <p:cNvPr id="8" name="Рисунок 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558235">
              <a:off x="4632177" y="3734679"/>
              <a:ext cx="918219" cy="918219"/>
            </a:xfrm>
            <a:prstGeom prst="rect">
              <a:avLst/>
            </a:prstGeom>
          </p:spPr>
        </p:pic>
        <p:pic>
          <p:nvPicPr>
            <p:cNvPr id="9" name="Рисунок 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041765" flipH="1">
              <a:off x="6641605" y="3621271"/>
              <a:ext cx="918219" cy="918219"/>
            </a:xfrm>
            <a:prstGeom prst="rect">
              <a:avLst/>
            </a:prstGeom>
          </p:spPr>
        </p:pic>
        <p:pic>
          <p:nvPicPr>
            <p:cNvPr id="10" name="Рисунок 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 flipH="1">
              <a:off x="5662419" y="4891427"/>
              <a:ext cx="918219" cy="91821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58396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4516" y="2717818"/>
            <a:ext cx="3615093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СТРУКТУРА</a:t>
            </a:r>
            <a:endParaRPr lang="ru-RU" sz="48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05551" y="2717818"/>
            <a:ext cx="3953326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ПОВЕДЕНИЕ</a:t>
            </a:r>
            <a:endParaRPr lang="ru-RU" sz="48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613152" y="2826285"/>
            <a:ext cx="1165514" cy="1165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183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075581" y="637809"/>
            <a:ext cx="4230645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СТРУКТУРА</a:t>
            </a:r>
            <a:r>
              <a:rPr lang="en-US" sz="48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_0</a:t>
            </a:r>
            <a:endParaRPr lang="ru-RU" sz="48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05551" y="2717818"/>
            <a:ext cx="3953326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ПОВЕДЕНИЕ</a:t>
            </a:r>
            <a:endParaRPr lang="ru-RU" sz="48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384471" y="2826285"/>
            <a:ext cx="1165514" cy="116551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075580" y="2717818"/>
            <a:ext cx="4230645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СТРУКТУРА</a:t>
            </a:r>
            <a:r>
              <a:rPr lang="en-US" sz="48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_1</a:t>
            </a:r>
            <a:endParaRPr lang="ru-RU" sz="48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075579" y="4797827"/>
            <a:ext cx="4230645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СТРУКТУРА</a:t>
            </a:r>
            <a:r>
              <a:rPr lang="en-US" sz="48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_2</a:t>
            </a:r>
            <a:endParaRPr lang="ru-RU" sz="48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600000">
            <a:off x="5384471" y="1653373"/>
            <a:ext cx="1165514" cy="1165514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300000">
            <a:off x="5384470" y="4122771"/>
            <a:ext cx="1165514" cy="1165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948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075581" y="637809"/>
            <a:ext cx="4230645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СТРУКТУРА</a:t>
            </a:r>
            <a:r>
              <a:rPr lang="en-US" sz="48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_0</a:t>
            </a:r>
            <a:endParaRPr lang="ru-RU" sz="48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05551" y="2717818"/>
            <a:ext cx="3953326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ПОВЕДЕНИЕ</a:t>
            </a:r>
            <a:endParaRPr lang="ru-RU" sz="48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384471" y="2826285"/>
            <a:ext cx="1165514" cy="116551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075580" y="2717818"/>
            <a:ext cx="4230645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solidFill>
                  <a:srgbClr val="FF0000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СТРУКТУРА</a:t>
            </a:r>
            <a:r>
              <a:rPr lang="en-US" sz="4800" dirty="0" smtClean="0">
                <a:solidFill>
                  <a:srgbClr val="FF0000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_1</a:t>
            </a:r>
            <a:endParaRPr lang="ru-RU" sz="4800" dirty="0">
              <a:solidFill>
                <a:srgbClr val="FF0000"/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075579" y="4797827"/>
            <a:ext cx="4230645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СТРУКТУРА</a:t>
            </a:r>
            <a:r>
              <a:rPr lang="en-US" sz="48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_2</a:t>
            </a:r>
            <a:endParaRPr lang="ru-RU" sz="48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600000">
            <a:off x="5384471" y="1653373"/>
            <a:ext cx="1165514" cy="1165514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300000">
            <a:off x="5384470" y="4122771"/>
            <a:ext cx="1165514" cy="1165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945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69269" y="468854"/>
            <a:ext cx="4453462" cy="108504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800" dirty="0">
                <a:latin typeface="Open Sans SemiBold"/>
                <a:ea typeface="Open Sans SemiBold"/>
                <a:cs typeface="Open Sans SemiBold"/>
              </a:rPr>
              <a:t>АРХИТЕКТУРА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2773" y="2060894"/>
            <a:ext cx="968953" cy="968953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6119" y="3532098"/>
            <a:ext cx="968953" cy="968953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6439" y="3532098"/>
            <a:ext cx="968953" cy="968953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380000">
            <a:off x="4725811" y="2753220"/>
            <a:ext cx="1003589" cy="1003589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03016" flipH="1">
            <a:off x="6145099" y="2753219"/>
            <a:ext cx="1003589" cy="1003589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166" y="5003302"/>
            <a:ext cx="968953" cy="968953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0659" y="5013951"/>
            <a:ext cx="968953" cy="968953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2773" y="5003302"/>
            <a:ext cx="968953" cy="968953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96984">
            <a:off x="3531690" y="4176736"/>
            <a:ext cx="1003589" cy="1003589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03016" flipH="1">
            <a:off x="7326231" y="4172508"/>
            <a:ext cx="1003589" cy="1003589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03016" flipH="1">
            <a:off x="4915287" y="4172506"/>
            <a:ext cx="1003589" cy="1003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6410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51725" y="786859"/>
            <a:ext cx="2688558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ЭФФЕКТ</a:t>
            </a:r>
            <a:endParaRPr lang="ru-RU" sz="48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47387" y="3051281"/>
            <a:ext cx="9897261" cy="108504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solidFill>
                  <a:srgbClr val="FF0000"/>
                </a:solidFill>
                <a:latin typeface="Open Sans SemiBold"/>
                <a:ea typeface="Open Sans SemiBold"/>
                <a:cs typeface="Open Sans SemiBold"/>
              </a:rPr>
              <a:t>Степень</a:t>
            </a:r>
            <a:r>
              <a:rPr lang="ru-RU" sz="4800" dirty="0" smtClean="0">
                <a:latin typeface="Open Sans SemiBold"/>
                <a:ea typeface="Open Sans SemiBold"/>
                <a:cs typeface="Open Sans SemiBold"/>
              </a:rPr>
              <a:t> осуществимости идеи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0531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24391" y="786859"/>
            <a:ext cx="4543231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УСЛОЖНЕНИЕ</a:t>
            </a:r>
            <a:endParaRPr lang="ru-RU" sz="48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0283" y="2009669"/>
            <a:ext cx="4131443" cy="4131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79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86741" y="786859"/>
            <a:ext cx="8018542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solidFill>
                  <a:srgbClr val="FF0000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ПРАВИЛЬНАЯ</a:t>
            </a:r>
            <a:r>
              <a:rPr lang="ru-RU" sz="48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 СТРУКТУРА</a:t>
            </a:r>
            <a:endParaRPr lang="ru-RU" sz="48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24525" y="3051281"/>
            <a:ext cx="9542997" cy="1200329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Open Sans SemiBold"/>
                <a:ea typeface="Open Sans SemiBold"/>
                <a:cs typeface="Open Sans SemiBold"/>
              </a:rPr>
              <a:t>Ускорять и не противоречить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14687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84391" y="786859"/>
            <a:ext cx="8823249" cy="1200329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solidFill>
                  <a:srgbClr val="FF0000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НЕПРАВИЛЬНАЯ</a:t>
            </a:r>
            <a:r>
              <a:rPr lang="ru-RU" sz="48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 СТРУКТУРА</a:t>
            </a:r>
            <a:endParaRPr lang="ru-RU" sz="48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16838" y="3051281"/>
            <a:ext cx="8358378" cy="108504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Open Sans SemiBold"/>
                <a:ea typeface="Open Sans SemiBold"/>
                <a:cs typeface="Open Sans SemiBold"/>
              </a:rPr>
              <a:t>Замедлять и блокировать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44505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64494" y="2887858"/>
            <a:ext cx="7863050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ПРИЗНАКИ НАРУШЕНИЙ</a:t>
            </a:r>
            <a:endParaRPr lang="ru-RU" sz="48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2348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82655" y="2887858"/>
            <a:ext cx="3826690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ЖЕСТКОСТЬ</a:t>
            </a:r>
            <a:endParaRPr lang="ru-RU" sz="48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9483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71625" y="214996"/>
            <a:ext cx="3648756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ПРОБЛЕМА</a:t>
            </a:r>
            <a:endParaRPr lang="ru-RU" sz="48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413163" y="1704107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Редактирование пользователя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4911198" y="1704108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Список ролей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8451273" y="1704108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Создание продукта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4932218" y="4794093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Button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4" name="Соединительная линия уступом 13"/>
          <p:cNvCxnSpPr>
            <a:stCxn id="7" idx="2"/>
            <a:endCxn id="10" idx="1"/>
          </p:cNvCxnSpPr>
          <p:nvPr/>
        </p:nvCxnSpPr>
        <p:spPr>
          <a:xfrm rot="16200000" flipH="1">
            <a:off x="2375843" y="2736481"/>
            <a:ext cx="2591223" cy="2521527"/>
          </a:xfrm>
          <a:prstGeom prst="bentConnector2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>
            <a:stCxn id="8" idx="2"/>
            <a:endCxn id="10" idx="0"/>
          </p:cNvCxnSpPr>
          <p:nvPr/>
        </p:nvCxnSpPr>
        <p:spPr>
          <a:xfrm>
            <a:off x="5908726" y="2701635"/>
            <a:ext cx="21020" cy="2092458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Соединительная линия уступом 27"/>
          <p:cNvCxnSpPr>
            <a:stCxn id="9" idx="2"/>
            <a:endCxn id="10" idx="3"/>
          </p:cNvCxnSpPr>
          <p:nvPr/>
        </p:nvCxnSpPr>
        <p:spPr>
          <a:xfrm rot="5400000">
            <a:off x="6892426" y="2736482"/>
            <a:ext cx="2591222" cy="2521528"/>
          </a:xfrm>
          <a:prstGeom prst="bentConnector2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1795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71622" y="214996"/>
            <a:ext cx="3648755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ПРОБЛЕМА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1413163" y="1704107"/>
            <a:ext cx="1995055" cy="99752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Редактирование пользователя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4911198" y="1704108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Список ролей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8451273" y="1704108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Создание продукта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4932218" y="4794093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Button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4" name="Соединительная линия уступом 13"/>
          <p:cNvCxnSpPr>
            <a:stCxn id="7" idx="2"/>
            <a:endCxn id="10" idx="1"/>
          </p:cNvCxnSpPr>
          <p:nvPr/>
        </p:nvCxnSpPr>
        <p:spPr>
          <a:xfrm rot="16200000" flipH="1">
            <a:off x="2375843" y="2736481"/>
            <a:ext cx="2591223" cy="2521527"/>
          </a:xfrm>
          <a:prstGeom prst="bentConnector2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>
            <a:stCxn id="8" idx="2"/>
            <a:endCxn id="10" idx="0"/>
          </p:cNvCxnSpPr>
          <p:nvPr/>
        </p:nvCxnSpPr>
        <p:spPr>
          <a:xfrm>
            <a:off x="5908726" y="2701635"/>
            <a:ext cx="21020" cy="2092458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Соединительная линия уступом 27"/>
          <p:cNvCxnSpPr>
            <a:stCxn id="9" idx="2"/>
            <a:endCxn id="10" idx="3"/>
          </p:cNvCxnSpPr>
          <p:nvPr/>
        </p:nvCxnSpPr>
        <p:spPr>
          <a:xfrm rot="5400000">
            <a:off x="6892426" y="2736482"/>
            <a:ext cx="2591222" cy="2521528"/>
          </a:xfrm>
          <a:prstGeom prst="bentConnector2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5514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71622" y="214996"/>
            <a:ext cx="3648755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ПРОБЛЕМА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1413163" y="1704107"/>
            <a:ext cx="1995055" cy="99752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Редактирование пользователя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4911198" y="1704108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Список ролей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8451273" y="1704108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Создание продукта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4932218" y="4794093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Button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4" name="Соединительная линия уступом 13"/>
          <p:cNvCxnSpPr>
            <a:stCxn id="7" idx="2"/>
            <a:endCxn id="10" idx="1"/>
          </p:cNvCxnSpPr>
          <p:nvPr/>
        </p:nvCxnSpPr>
        <p:spPr>
          <a:xfrm rot="16200000" flipH="1">
            <a:off x="2375843" y="2736481"/>
            <a:ext cx="2591223" cy="2521527"/>
          </a:xfrm>
          <a:prstGeom prst="bentConnector2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>
            <a:stCxn id="8" idx="2"/>
            <a:endCxn id="10" idx="0"/>
          </p:cNvCxnSpPr>
          <p:nvPr/>
        </p:nvCxnSpPr>
        <p:spPr>
          <a:xfrm>
            <a:off x="5908726" y="2701635"/>
            <a:ext cx="21020" cy="2092458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Соединительная линия уступом 27"/>
          <p:cNvCxnSpPr>
            <a:stCxn id="9" idx="2"/>
            <a:endCxn id="10" idx="3"/>
          </p:cNvCxnSpPr>
          <p:nvPr/>
        </p:nvCxnSpPr>
        <p:spPr>
          <a:xfrm rot="5400000">
            <a:off x="6892426" y="2736482"/>
            <a:ext cx="2591222" cy="2521528"/>
          </a:xfrm>
          <a:prstGeom prst="bentConnector2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Прямоугольник 10"/>
          <p:cNvSpPr/>
          <p:nvPr/>
        </p:nvSpPr>
        <p:spPr>
          <a:xfrm>
            <a:off x="5459680" y="6051812"/>
            <a:ext cx="940130" cy="44947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guard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2" name="Прямая со стрелкой 11"/>
          <p:cNvCxnSpPr>
            <a:stCxn id="10" idx="2"/>
            <a:endCxn id="11" idx="0"/>
          </p:cNvCxnSpPr>
          <p:nvPr/>
        </p:nvCxnSpPr>
        <p:spPr>
          <a:xfrm flipH="1">
            <a:off x="5929745" y="5791620"/>
            <a:ext cx="1" cy="260192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1541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71622" y="214996"/>
            <a:ext cx="3648755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ПРОБЛЕМА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1413163" y="1704107"/>
            <a:ext cx="1995055" cy="99752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Редактирование пользователя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4911198" y="1704108"/>
            <a:ext cx="1995055" cy="99752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Список ролей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8451273" y="1704108"/>
            <a:ext cx="1995055" cy="99752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Создание продукта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4932218" y="4794093"/>
            <a:ext cx="1995055" cy="99752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Button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4" name="Соединительная линия уступом 13"/>
          <p:cNvCxnSpPr>
            <a:stCxn id="7" idx="2"/>
            <a:endCxn id="10" idx="1"/>
          </p:cNvCxnSpPr>
          <p:nvPr/>
        </p:nvCxnSpPr>
        <p:spPr>
          <a:xfrm rot="16200000" flipH="1">
            <a:off x="2375843" y="2736481"/>
            <a:ext cx="2591223" cy="2521527"/>
          </a:xfrm>
          <a:prstGeom prst="bentConnector2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>
            <a:stCxn id="8" idx="2"/>
            <a:endCxn id="10" idx="0"/>
          </p:cNvCxnSpPr>
          <p:nvPr/>
        </p:nvCxnSpPr>
        <p:spPr>
          <a:xfrm>
            <a:off x="5908726" y="2701635"/>
            <a:ext cx="21020" cy="2092458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Соединительная линия уступом 27"/>
          <p:cNvCxnSpPr>
            <a:stCxn id="9" idx="2"/>
            <a:endCxn id="10" idx="3"/>
          </p:cNvCxnSpPr>
          <p:nvPr/>
        </p:nvCxnSpPr>
        <p:spPr>
          <a:xfrm rot="5400000">
            <a:off x="6892426" y="2736482"/>
            <a:ext cx="2591222" cy="2521528"/>
          </a:xfrm>
          <a:prstGeom prst="bentConnector2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Прямоугольник 10"/>
          <p:cNvSpPr/>
          <p:nvPr/>
        </p:nvSpPr>
        <p:spPr>
          <a:xfrm>
            <a:off x="5459680" y="6051812"/>
            <a:ext cx="940130" cy="44947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guard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2" name="Прямая со стрелкой 11"/>
          <p:cNvCxnSpPr>
            <a:stCxn id="10" idx="2"/>
            <a:endCxn id="11" idx="0"/>
          </p:cNvCxnSpPr>
          <p:nvPr/>
        </p:nvCxnSpPr>
        <p:spPr>
          <a:xfrm flipH="1">
            <a:off x="5929745" y="5791620"/>
            <a:ext cx="1" cy="260192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3357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69268" y="468854"/>
            <a:ext cx="4453463" cy="108504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800" dirty="0">
                <a:latin typeface="Open Sans SemiBold"/>
                <a:ea typeface="Open Sans SemiBold"/>
                <a:cs typeface="Open Sans SemiBold"/>
              </a:rPr>
              <a:t>АРХИТЕКТУРА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2773" y="2060894"/>
            <a:ext cx="968953" cy="968953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6119" y="3532098"/>
            <a:ext cx="968953" cy="968953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6439" y="3532098"/>
            <a:ext cx="968953" cy="968953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6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380000">
            <a:off x="4725811" y="2753220"/>
            <a:ext cx="1003589" cy="1003589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6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03016" flipH="1">
            <a:off x="6145099" y="2753219"/>
            <a:ext cx="1003589" cy="1003589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7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166" y="5003302"/>
            <a:ext cx="968953" cy="968953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8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0659" y="5013951"/>
            <a:ext cx="968953" cy="968953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9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2773" y="5003302"/>
            <a:ext cx="968953" cy="968953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6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96984">
            <a:off x="3531690" y="4176736"/>
            <a:ext cx="1003589" cy="1003589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6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03016" flipH="1">
            <a:off x="7326231" y="4172508"/>
            <a:ext cx="1003589" cy="1003589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6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03016" flipH="1">
            <a:off x="4915287" y="4172506"/>
            <a:ext cx="1003589" cy="1003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5752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00856" y="214996"/>
            <a:ext cx="3190297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РЕШЕНИЕ</a:t>
            </a:r>
            <a:endParaRPr lang="ru-RU" sz="48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413163" y="1704107"/>
            <a:ext cx="1995055" cy="99752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Редактирование пользователя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4911198" y="1704108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Список ролей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8451273" y="1704108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Создание продукта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4932218" y="4794093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Button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24" name="Прямая со стрелкой 23"/>
          <p:cNvCxnSpPr>
            <a:stCxn id="8" idx="2"/>
            <a:endCxn id="10" idx="0"/>
          </p:cNvCxnSpPr>
          <p:nvPr/>
        </p:nvCxnSpPr>
        <p:spPr>
          <a:xfrm>
            <a:off x="5908726" y="2701635"/>
            <a:ext cx="21020" cy="2092458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Соединительная линия уступом 27"/>
          <p:cNvCxnSpPr>
            <a:stCxn id="9" idx="2"/>
            <a:endCxn id="10" idx="3"/>
          </p:cNvCxnSpPr>
          <p:nvPr/>
        </p:nvCxnSpPr>
        <p:spPr>
          <a:xfrm rot="5400000">
            <a:off x="6892426" y="2736482"/>
            <a:ext cx="2591222" cy="2521528"/>
          </a:xfrm>
          <a:prstGeom prst="bentConnector2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Прямоугольник 10"/>
          <p:cNvSpPr/>
          <p:nvPr/>
        </p:nvSpPr>
        <p:spPr>
          <a:xfrm>
            <a:off x="1413163" y="4794092"/>
            <a:ext cx="1995055" cy="9975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RoleGuardButton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2" name="Прямая со стрелкой 11"/>
          <p:cNvCxnSpPr>
            <a:stCxn id="7" idx="2"/>
            <a:endCxn id="11" idx="0"/>
          </p:cNvCxnSpPr>
          <p:nvPr/>
        </p:nvCxnSpPr>
        <p:spPr>
          <a:xfrm>
            <a:off x="2410691" y="2701634"/>
            <a:ext cx="0" cy="2092458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>
            <a:stCxn id="11" idx="3"/>
            <a:endCxn id="10" idx="1"/>
          </p:cNvCxnSpPr>
          <p:nvPr/>
        </p:nvCxnSpPr>
        <p:spPr>
          <a:xfrm>
            <a:off x="3408218" y="5292856"/>
            <a:ext cx="1524000" cy="1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7428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00853" y="214996"/>
            <a:ext cx="3190297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РЕШЕНИЕ</a:t>
            </a:r>
            <a:endParaRPr lang="ru-RU" sz="48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413163" y="1704107"/>
            <a:ext cx="1995055" cy="99752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Редактирование пользователя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4911198" y="1704108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Список ролей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8451273" y="1704108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Создание продукта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4932218" y="4794093"/>
            <a:ext cx="1995055" cy="99752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Button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4" name="Соединительная линия уступом 13"/>
          <p:cNvCxnSpPr>
            <a:stCxn id="7" idx="2"/>
            <a:endCxn id="10" idx="1"/>
          </p:cNvCxnSpPr>
          <p:nvPr/>
        </p:nvCxnSpPr>
        <p:spPr>
          <a:xfrm rot="16200000" flipH="1">
            <a:off x="2375843" y="2736481"/>
            <a:ext cx="2591223" cy="2521527"/>
          </a:xfrm>
          <a:prstGeom prst="bentConnector2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>
            <a:stCxn id="8" idx="2"/>
            <a:endCxn id="10" idx="0"/>
          </p:cNvCxnSpPr>
          <p:nvPr/>
        </p:nvCxnSpPr>
        <p:spPr>
          <a:xfrm>
            <a:off x="5908726" y="2701635"/>
            <a:ext cx="21020" cy="2092458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Соединительная линия уступом 27"/>
          <p:cNvCxnSpPr>
            <a:stCxn id="9" idx="2"/>
            <a:endCxn id="10" idx="3"/>
          </p:cNvCxnSpPr>
          <p:nvPr/>
        </p:nvCxnSpPr>
        <p:spPr>
          <a:xfrm rot="5400000">
            <a:off x="6892426" y="2736482"/>
            <a:ext cx="2591222" cy="2521528"/>
          </a:xfrm>
          <a:prstGeom prst="bentConnector2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Прямоугольник 10"/>
          <p:cNvSpPr/>
          <p:nvPr/>
        </p:nvSpPr>
        <p:spPr>
          <a:xfrm>
            <a:off x="5459680" y="6051812"/>
            <a:ext cx="940130" cy="44947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</a:t>
            </a:r>
            <a:r>
              <a:rPr lang="en-US" dirty="0" smtClean="0">
                <a:solidFill>
                  <a:schemeClr val="tx1"/>
                </a:solidFill>
              </a:rPr>
              <a:t>uard</a:t>
            </a:r>
            <a:r>
              <a:rPr lang="ru-RU" dirty="0" smtClean="0">
                <a:solidFill>
                  <a:srgbClr val="FF0000"/>
                </a:solidFill>
              </a:rPr>
              <a:t>?</a:t>
            </a:r>
            <a:endParaRPr lang="ru-RU" dirty="0">
              <a:solidFill>
                <a:srgbClr val="FF0000"/>
              </a:solidFill>
            </a:endParaRPr>
          </a:p>
        </p:txBody>
      </p:sp>
      <p:cxnSp>
        <p:nvCxnSpPr>
          <p:cNvPr id="12" name="Прямая со стрелкой 11"/>
          <p:cNvCxnSpPr>
            <a:stCxn id="10" idx="2"/>
            <a:endCxn id="11" idx="0"/>
          </p:cNvCxnSpPr>
          <p:nvPr/>
        </p:nvCxnSpPr>
        <p:spPr>
          <a:xfrm flipH="1">
            <a:off x="5929745" y="5791620"/>
            <a:ext cx="1" cy="260192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8955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93878" y="2887858"/>
            <a:ext cx="3804248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ХРУПКОСТЬ</a:t>
            </a:r>
            <a:endParaRPr lang="ru-RU" sz="48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7668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71626" y="214996"/>
            <a:ext cx="3648756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ПРОБЛЕМА</a:t>
            </a:r>
            <a:endParaRPr lang="ru-RU" sz="48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413163" y="1704107"/>
            <a:ext cx="1995055" cy="99752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Редактирование пользователя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4911198" y="1704108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Список ролей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8451273" y="1704108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Создание продукта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4932218" y="4794093"/>
            <a:ext cx="1995055" cy="99752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Button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4" name="Соединительная линия уступом 13"/>
          <p:cNvCxnSpPr>
            <a:stCxn id="7" idx="2"/>
            <a:endCxn id="10" idx="1"/>
          </p:cNvCxnSpPr>
          <p:nvPr/>
        </p:nvCxnSpPr>
        <p:spPr>
          <a:xfrm rot="16200000" flipH="1">
            <a:off x="2375843" y="2736481"/>
            <a:ext cx="2591223" cy="2521527"/>
          </a:xfrm>
          <a:prstGeom prst="bentConnector2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>
            <a:stCxn id="8" idx="2"/>
            <a:endCxn id="10" idx="0"/>
          </p:cNvCxnSpPr>
          <p:nvPr/>
        </p:nvCxnSpPr>
        <p:spPr>
          <a:xfrm>
            <a:off x="5908726" y="2701635"/>
            <a:ext cx="21020" cy="2092458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Соединительная линия уступом 27"/>
          <p:cNvCxnSpPr>
            <a:stCxn id="9" idx="2"/>
            <a:endCxn id="10" idx="3"/>
          </p:cNvCxnSpPr>
          <p:nvPr/>
        </p:nvCxnSpPr>
        <p:spPr>
          <a:xfrm rot="5400000">
            <a:off x="6892426" y="2736482"/>
            <a:ext cx="2591222" cy="2521528"/>
          </a:xfrm>
          <a:prstGeom prst="bentConnector2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Прямоугольник 10"/>
          <p:cNvSpPr/>
          <p:nvPr/>
        </p:nvSpPr>
        <p:spPr>
          <a:xfrm>
            <a:off x="5459680" y="6051812"/>
            <a:ext cx="940130" cy="44947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</a:t>
            </a:r>
            <a:r>
              <a:rPr lang="en-US" dirty="0" smtClean="0">
                <a:solidFill>
                  <a:schemeClr val="tx1"/>
                </a:solidFill>
              </a:rPr>
              <a:t>uard</a:t>
            </a:r>
            <a:r>
              <a:rPr lang="ru-RU" dirty="0" smtClean="0">
                <a:solidFill>
                  <a:srgbClr val="FF0000"/>
                </a:solidFill>
              </a:rPr>
              <a:t>?</a:t>
            </a:r>
            <a:endParaRPr lang="ru-RU" dirty="0">
              <a:solidFill>
                <a:srgbClr val="FF0000"/>
              </a:solidFill>
            </a:endParaRPr>
          </a:p>
        </p:txBody>
      </p:sp>
      <p:cxnSp>
        <p:nvCxnSpPr>
          <p:cNvPr id="12" name="Прямая со стрелкой 11"/>
          <p:cNvCxnSpPr>
            <a:stCxn id="10" idx="2"/>
            <a:endCxn id="11" idx="0"/>
          </p:cNvCxnSpPr>
          <p:nvPr/>
        </p:nvCxnSpPr>
        <p:spPr>
          <a:xfrm flipH="1">
            <a:off x="5929745" y="5791620"/>
            <a:ext cx="1" cy="260192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8823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71626" y="214996"/>
            <a:ext cx="3648756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ПРОБЛЕМА</a:t>
            </a:r>
            <a:endParaRPr lang="ru-RU" sz="48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413163" y="1704107"/>
            <a:ext cx="1995055" cy="99752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Редактирование пользователя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4911198" y="1704108"/>
            <a:ext cx="1995055" cy="997527"/>
          </a:xfrm>
          <a:prstGeom prst="rect">
            <a:avLst/>
          </a:prstGeom>
          <a:solidFill>
            <a:srgbClr val="F8AEAE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Список ролей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8451273" y="1704108"/>
            <a:ext cx="1995055" cy="997527"/>
          </a:xfrm>
          <a:prstGeom prst="rect">
            <a:avLst/>
          </a:prstGeom>
          <a:solidFill>
            <a:srgbClr val="F8AEAE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Создание продукта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4932218" y="4794093"/>
            <a:ext cx="1995055" cy="99752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Button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4" name="Соединительная линия уступом 13"/>
          <p:cNvCxnSpPr>
            <a:stCxn id="7" idx="2"/>
            <a:endCxn id="10" idx="1"/>
          </p:cNvCxnSpPr>
          <p:nvPr/>
        </p:nvCxnSpPr>
        <p:spPr>
          <a:xfrm rot="16200000" flipH="1">
            <a:off x="2375843" y="2736481"/>
            <a:ext cx="2591223" cy="2521527"/>
          </a:xfrm>
          <a:prstGeom prst="bentConnector2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>
            <a:stCxn id="8" idx="2"/>
            <a:endCxn id="10" idx="0"/>
          </p:cNvCxnSpPr>
          <p:nvPr/>
        </p:nvCxnSpPr>
        <p:spPr>
          <a:xfrm>
            <a:off x="5908726" y="2701635"/>
            <a:ext cx="21020" cy="2092458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Соединительная линия уступом 27"/>
          <p:cNvCxnSpPr>
            <a:stCxn id="9" idx="2"/>
            <a:endCxn id="10" idx="3"/>
          </p:cNvCxnSpPr>
          <p:nvPr/>
        </p:nvCxnSpPr>
        <p:spPr>
          <a:xfrm rot="5400000">
            <a:off x="6892426" y="2736482"/>
            <a:ext cx="2591222" cy="2521528"/>
          </a:xfrm>
          <a:prstGeom prst="bentConnector2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Прямоугольник 10"/>
          <p:cNvSpPr/>
          <p:nvPr/>
        </p:nvSpPr>
        <p:spPr>
          <a:xfrm>
            <a:off x="5459680" y="6051812"/>
            <a:ext cx="940130" cy="44947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</a:t>
            </a:r>
            <a:r>
              <a:rPr lang="en-US" dirty="0" smtClean="0">
                <a:solidFill>
                  <a:schemeClr val="tx1"/>
                </a:solidFill>
              </a:rPr>
              <a:t>uard</a:t>
            </a:r>
            <a:r>
              <a:rPr lang="ru-RU" dirty="0" smtClean="0">
                <a:solidFill>
                  <a:srgbClr val="FF0000"/>
                </a:solidFill>
              </a:rPr>
              <a:t>?</a:t>
            </a:r>
            <a:endParaRPr lang="ru-RU" dirty="0">
              <a:solidFill>
                <a:srgbClr val="FF0000"/>
              </a:solidFill>
            </a:endParaRPr>
          </a:p>
        </p:txBody>
      </p:sp>
      <p:cxnSp>
        <p:nvCxnSpPr>
          <p:cNvPr id="12" name="Прямая со стрелкой 11"/>
          <p:cNvCxnSpPr>
            <a:stCxn id="10" idx="2"/>
            <a:endCxn id="11" idx="0"/>
          </p:cNvCxnSpPr>
          <p:nvPr/>
        </p:nvCxnSpPr>
        <p:spPr>
          <a:xfrm flipH="1">
            <a:off x="5929745" y="5791620"/>
            <a:ext cx="1" cy="260192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4677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1473" y="2099582"/>
            <a:ext cx="10968067" cy="230832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ПОВЕДЕНИЕ</a:t>
            </a:r>
          </a:p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= (поведение_0 </a:t>
            </a:r>
            <a:r>
              <a:rPr lang="ru-RU" sz="48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+</a:t>
            </a:r>
            <a:r>
              <a:rPr lang="ru-RU" sz="48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 поведение_1 + </a:t>
            </a:r>
            <a:r>
              <a:rPr lang="en-US" sz="48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…</a:t>
            </a:r>
            <a:r>
              <a:rPr lang="ru-RU" sz="48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)</a:t>
            </a:r>
            <a:endParaRPr lang="ru-RU" sz="48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3039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50780" y="2887858"/>
            <a:ext cx="7869463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solidFill>
                  <a:srgbClr val="FF0000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ЧЕЛОВЕЧЕСКИЙ</a:t>
            </a:r>
            <a:r>
              <a:rPr lang="ru-RU" sz="48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 ФАКТОР</a:t>
            </a:r>
            <a:endParaRPr lang="ru-RU" sz="48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8172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54230" y="2887858"/>
            <a:ext cx="8462573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solidFill>
                  <a:srgbClr val="FF0000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НОВАЯ </a:t>
            </a:r>
            <a:r>
              <a:rPr lang="ru-RU" sz="48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ОТВЕТСТВЕННОСТЬ</a:t>
            </a:r>
            <a:endParaRPr lang="ru-RU" sz="48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5733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00856" y="214996"/>
            <a:ext cx="3190297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РЕШЕНИЕ</a:t>
            </a:r>
            <a:endParaRPr lang="ru-RU" sz="48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413163" y="1704107"/>
            <a:ext cx="1995055" cy="99752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Редактирование пользователя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4911198" y="1704108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Список ролей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8451273" y="1704108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Создание продукта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4932218" y="4794093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Button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24" name="Прямая со стрелкой 23"/>
          <p:cNvCxnSpPr>
            <a:stCxn id="8" idx="2"/>
            <a:endCxn id="10" idx="0"/>
          </p:cNvCxnSpPr>
          <p:nvPr/>
        </p:nvCxnSpPr>
        <p:spPr>
          <a:xfrm>
            <a:off x="5908726" y="2701635"/>
            <a:ext cx="21020" cy="2092458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Соединительная линия уступом 27"/>
          <p:cNvCxnSpPr>
            <a:stCxn id="9" idx="2"/>
            <a:endCxn id="10" idx="3"/>
          </p:cNvCxnSpPr>
          <p:nvPr/>
        </p:nvCxnSpPr>
        <p:spPr>
          <a:xfrm rot="5400000">
            <a:off x="6892426" y="2736482"/>
            <a:ext cx="2591222" cy="2521528"/>
          </a:xfrm>
          <a:prstGeom prst="bentConnector2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Прямоугольник 10"/>
          <p:cNvSpPr/>
          <p:nvPr/>
        </p:nvSpPr>
        <p:spPr>
          <a:xfrm>
            <a:off x="1413163" y="4794092"/>
            <a:ext cx="1995055" cy="9975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RoleGuardButton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2" name="Прямая со стрелкой 11"/>
          <p:cNvCxnSpPr>
            <a:stCxn id="7" idx="2"/>
            <a:endCxn id="11" idx="0"/>
          </p:cNvCxnSpPr>
          <p:nvPr/>
        </p:nvCxnSpPr>
        <p:spPr>
          <a:xfrm>
            <a:off x="2410691" y="2701634"/>
            <a:ext cx="0" cy="2092458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>
            <a:stCxn id="11" idx="3"/>
            <a:endCxn id="10" idx="1"/>
          </p:cNvCxnSpPr>
          <p:nvPr/>
        </p:nvCxnSpPr>
        <p:spPr>
          <a:xfrm>
            <a:off x="3408218" y="5292856"/>
            <a:ext cx="1524000" cy="1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0834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00857" y="214996"/>
            <a:ext cx="3190297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РЕШЕНИЕ</a:t>
            </a:r>
            <a:endParaRPr lang="ru-RU" sz="48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413163" y="1704107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Редактирование пользователя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8451273" y="1704108"/>
            <a:ext cx="1995055" cy="9975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UI </a:t>
            </a:r>
            <a:r>
              <a:rPr lang="ru-RU" dirty="0" smtClean="0">
                <a:solidFill>
                  <a:schemeClr val="tx1"/>
                </a:solidFill>
              </a:rPr>
              <a:t>тесты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4932218" y="4794093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Button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4" name="Соединительная линия уступом 13"/>
          <p:cNvCxnSpPr>
            <a:stCxn id="7" idx="2"/>
            <a:endCxn id="10" idx="1"/>
          </p:cNvCxnSpPr>
          <p:nvPr/>
        </p:nvCxnSpPr>
        <p:spPr>
          <a:xfrm rot="16200000" flipH="1">
            <a:off x="2375843" y="2736481"/>
            <a:ext cx="2591223" cy="2521527"/>
          </a:xfrm>
          <a:prstGeom prst="bentConnector2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Соединительная линия уступом 27"/>
          <p:cNvCxnSpPr>
            <a:stCxn id="9" idx="2"/>
            <a:endCxn id="10" idx="3"/>
          </p:cNvCxnSpPr>
          <p:nvPr/>
        </p:nvCxnSpPr>
        <p:spPr>
          <a:xfrm rot="5400000">
            <a:off x="6892426" y="2736482"/>
            <a:ext cx="2591222" cy="2521528"/>
          </a:xfrm>
          <a:prstGeom prst="bentConnector2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548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69269" y="468854"/>
            <a:ext cx="4453462" cy="108504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800" dirty="0">
                <a:latin typeface="Open Sans SemiBold"/>
                <a:ea typeface="Open Sans SemiBold"/>
                <a:cs typeface="Open Sans SemiBold"/>
              </a:rPr>
              <a:t>АРХИТЕКТУРА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2773" y="2060894"/>
            <a:ext cx="968953" cy="968953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6119" y="3532098"/>
            <a:ext cx="968953" cy="968953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6439" y="3532098"/>
            <a:ext cx="968953" cy="968953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380000">
            <a:off x="4725811" y="2753220"/>
            <a:ext cx="1003589" cy="1003589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03016" flipH="1">
            <a:off x="6145099" y="2753219"/>
            <a:ext cx="1003589" cy="1003589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7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166" y="5003302"/>
            <a:ext cx="968953" cy="968953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8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0659" y="5013951"/>
            <a:ext cx="968953" cy="968953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9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2773" y="5003302"/>
            <a:ext cx="968953" cy="968953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96984">
            <a:off x="3531690" y="4176736"/>
            <a:ext cx="1003589" cy="1003589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03016" flipH="1">
            <a:off x="7326231" y="4172508"/>
            <a:ext cx="1003589" cy="1003589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03016" flipH="1">
            <a:off x="4915287" y="4172506"/>
            <a:ext cx="1003589" cy="1003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40566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48724" y="2887858"/>
            <a:ext cx="5894562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НЕПОДВИЖНОСТЬ</a:t>
            </a:r>
            <a:endParaRPr lang="ru-RU" sz="48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1797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71626" y="214996"/>
            <a:ext cx="3648756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ПРОБЛЕМА</a:t>
            </a:r>
            <a:endParaRPr lang="ru-RU" sz="48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413163" y="1704107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Список композиций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4911198" y="1704108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Радио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8451273" y="1704108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Страница автора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4932218" y="4794093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SingletonPlayer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4" name="Соединительная линия уступом 13"/>
          <p:cNvCxnSpPr>
            <a:stCxn id="7" idx="2"/>
            <a:endCxn id="10" idx="1"/>
          </p:cNvCxnSpPr>
          <p:nvPr/>
        </p:nvCxnSpPr>
        <p:spPr>
          <a:xfrm rot="16200000" flipH="1">
            <a:off x="2375843" y="2736481"/>
            <a:ext cx="2591223" cy="2521527"/>
          </a:xfrm>
          <a:prstGeom prst="bentConnector2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>
            <a:stCxn id="8" idx="2"/>
            <a:endCxn id="10" idx="0"/>
          </p:cNvCxnSpPr>
          <p:nvPr/>
        </p:nvCxnSpPr>
        <p:spPr>
          <a:xfrm>
            <a:off x="5908726" y="2701635"/>
            <a:ext cx="21020" cy="2092458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Соединительная линия уступом 27"/>
          <p:cNvCxnSpPr>
            <a:stCxn id="9" idx="2"/>
            <a:endCxn id="10" idx="3"/>
          </p:cNvCxnSpPr>
          <p:nvPr/>
        </p:nvCxnSpPr>
        <p:spPr>
          <a:xfrm rot="5400000">
            <a:off x="6892426" y="2736482"/>
            <a:ext cx="2591222" cy="2521528"/>
          </a:xfrm>
          <a:prstGeom prst="bentConnector2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5187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71626" y="214996"/>
            <a:ext cx="3648756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ПРОБЛЕМА</a:t>
            </a:r>
            <a:endParaRPr lang="ru-RU" sz="48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413163" y="1704107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Список композиций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4911198" y="1704108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Радио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8451273" y="1704108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Страница автора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4932218" y="4794093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Player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24" name="Прямая со стрелкой 23"/>
          <p:cNvCxnSpPr>
            <a:stCxn id="8" idx="2"/>
            <a:endCxn id="10" idx="0"/>
          </p:cNvCxnSpPr>
          <p:nvPr/>
        </p:nvCxnSpPr>
        <p:spPr>
          <a:xfrm>
            <a:off x="5908726" y="2701635"/>
            <a:ext cx="21020" cy="2092458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Прямоугольник 10"/>
          <p:cNvSpPr/>
          <p:nvPr/>
        </p:nvSpPr>
        <p:spPr>
          <a:xfrm>
            <a:off x="8409233" y="4794093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Player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2" name="Прямая со стрелкой 11"/>
          <p:cNvCxnSpPr>
            <a:endCxn id="11" idx="0"/>
          </p:cNvCxnSpPr>
          <p:nvPr/>
        </p:nvCxnSpPr>
        <p:spPr>
          <a:xfrm>
            <a:off x="9385741" y="2701635"/>
            <a:ext cx="21020" cy="2092458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Прямоугольник 12"/>
          <p:cNvSpPr/>
          <p:nvPr/>
        </p:nvSpPr>
        <p:spPr>
          <a:xfrm>
            <a:off x="1413163" y="4794092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Player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5" name="Прямая со стрелкой 14"/>
          <p:cNvCxnSpPr>
            <a:endCxn id="13" idx="0"/>
          </p:cNvCxnSpPr>
          <p:nvPr/>
        </p:nvCxnSpPr>
        <p:spPr>
          <a:xfrm>
            <a:off x="2389671" y="2701634"/>
            <a:ext cx="21020" cy="2092458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6724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71626" y="214996"/>
            <a:ext cx="3648756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ПРОБЛЕМА</a:t>
            </a:r>
            <a:endParaRPr lang="ru-RU" sz="48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413163" y="1704107"/>
            <a:ext cx="1995055" cy="99752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Список композиций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4911198" y="1704108"/>
            <a:ext cx="1995055" cy="99752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Радио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8451273" y="1704108"/>
            <a:ext cx="1995055" cy="99752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Страница автора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4932218" y="4794093"/>
            <a:ext cx="1995055" cy="9975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Player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24" name="Прямая со стрелкой 23"/>
          <p:cNvCxnSpPr>
            <a:stCxn id="8" idx="2"/>
            <a:endCxn id="10" idx="0"/>
          </p:cNvCxnSpPr>
          <p:nvPr/>
        </p:nvCxnSpPr>
        <p:spPr>
          <a:xfrm>
            <a:off x="5908726" y="2701635"/>
            <a:ext cx="21020" cy="2092458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Прямоугольник 10"/>
          <p:cNvSpPr/>
          <p:nvPr/>
        </p:nvSpPr>
        <p:spPr>
          <a:xfrm>
            <a:off x="8409233" y="4794093"/>
            <a:ext cx="1995055" cy="9975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Player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2" name="Прямая со стрелкой 11"/>
          <p:cNvCxnSpPr>
            <a:endCxn id="11" idx="0"/>
          </p:cNvCxnSpPr>
          <p:nvPr/>
        </p:nvCxnSpPr>
        <p:spPr>
          <a:xfrm>
            <a:off x="9385741" y="2701635"/>
            <a:ext cx="21020" cy="2092458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Прямоугольник 12"/>
          <p:cNvSpPr/>
          <p:nvPr/>
        </p:nvSpPr>
        <p:spPr>
          <a:xfrm>
            <a:off x="1413163" y="4794092"/>
            <a:ext cx="1995055" cy="9975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Player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5" name="Прямая со стрелкой 14"/>
          <p:cNvCxnSpPr>
            <a:endCxn id="13" idx="0"/>
          </p:cNvCxnSpPr>
          <p:nvPr/>
        </p:nvCxnSpPr>
        <p:spPr>
          <a:xfrm>
            <a:off x="2389671" y="2701634"/>
            <a:ext cx="21020" cy="2092458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1528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00856" y="214996"/>
            <a:ext cx="3190297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РЕШЕНИЕ</a:t>
            </a:r>
            <a:endParaRPr lang="ru-RU" sz="48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413163" y="1704107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Список композиций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4911198" y="1704108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Радио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8451273" y="1704108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Страница автора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4932218" y="3796566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SingletonPlayer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4" name="Соединительная линия уступом 13"/>
          <p:cNvCxnSpPr>
            <a:stCxn id="7" idx="2"/>
            <a:endCxn id="10" idx="1"/>
          </p:cNvCxnSpPr>
          <p:nvPr/>
        </p:nvCxnSpPr>
        <p:spPr>
          <a:xfrm rot="16200000" flipH="1">
            <a:off x="2874606" y="2237718"/>
            <a:ext cx="1593696" cy="2521527"/>
          </a:xfrm>
          <a:prstGeom prst="bentConnector2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>
            <a:stCxn id="8" idx="2"/>
            <a:endCxn id="10" idx="0"/>
          </p:cNvCxnSpPr>
          <p:nvPr/>
        </p:nvCxnSpPr>
        <p:spPr>
          <a:xfrm>
            <a:off x="5908726" y="2701635"/>
            <a:ext cx="21020" cy="1094931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Соединительная линия уступом 27"/>
          <p:cNvCxnSpPr>
            <a:stCxn id="9" idx="2"/>
            <a:endCxn id="10" idx="3"/>
          </p:cNvCxnSpPr>
          <p:nvPr/>
        </p:nvCxnSpPr>
        <p:spPr>
          <a:xfrm rot="5400000">
            <a:off x="7391190" y="2237718"/>
            <a:ext cx="1593695" cy="2521528"/>
          </a:xfrm>
          <a:prstGeom prst="bentConnector2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844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00856" y="214996"/>
            <a:ext cx="3190297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РЕШЕНИЕ</a:t>
            </a:r>
            <a:endParaRPr lang="ru-RU" sz="48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413163" y="1704107"/>
            <a:ext cx="1995055" cy="99752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Список композиций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4932217" y="1698637"/>
            <a:ext cx="1995055" cy="99752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Радио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8451273" y="1704108"/>
            <a:ext cx="1995055" cy="99752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Страница автора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4932218" y="3796566"/>
            <a:ext cx="1995055" cy="9975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createPlayer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4" name="Соединительная линия уступом 13"/>
          <p:cNvCxnSpPr>
            <a:stCxn id="7" idx="2"/>
            <a:endCxn id="10" idx="1"/>
          </p:cNvCxnSpPr>
          <p:nvPr/>
        </p:nvCxnSpPr>
        <p:spPr>
          <a:xfrm rot="16200000" flipH="1">
            <a:off x="2874606" y="2237718"/>
            <a:ext cx="1593696" cy="2521527"/>
          </a:xfrm>
          <a:prstGeom prst="bentConnector2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>
            <a:stCxn id="8" idx="2"/>
            <a:endCxn id="10" idx="0"/>
          </p:cNvCxnSpPr>
          <p:nvPr/>
        </p:nvCxnSpPr>
        <p:spPr>
          <a:xfrm>
            <a:off x="5908726" y="2701635"/>
            <a:ext cx="21020" cy="1094931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Соединительная линия уступом 27"/>
          <p:cNvCxnSpPr>
            <a:stCxn id="9" idx="2"/>
            <a:endCxn id="10" idx="3"/>
          </p:cNvCxnSpPr>
          <p:nvPr/>
        </p:nvCxnSpPr>
        <p:spPr>
          <a:xfrm rot="5400000">
            <a:off x="7391190" y="2237718"/>
            <a:ext cx="1593695" cy="2521528"/>
          </a:xfrm>
          <a:prstGeom prst="bentConnector2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Прямоугольник 10"/>
          <p:cNvSpPr/>
          <p:nvPr/>
        </p:nvSpPr>
        <p:spPr>
          <a:xfrm>
            <a:off x="4932217" y="5298325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SingletonPlayer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2" name="Прямая со стрелкой 11"/>
          <p:cNvCxnSpPr>
            <a:stCxn id="10" idx="2"/>
            <a:endCxn id="11" idx="0"/>
          </p:cNvCxnSpPr>
          <p:nvPr/>
        </p:nvCxnSpPr>
        <p:spPr>
          <a:xfrm flipH="1">
            <a:off x="5929745" y="4794093"/>
            <a:ext cx="1" cy="504232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9173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00856" y="214996"/>
            <a:ext cx="3190297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РЕШЕНИЕ</a:t>
            </a:r>
            <a:endParaRPr lang="ru-RU" sz="48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413163" y="1704107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Список композиций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4932217" y="1698637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Радио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8451273" y="1704108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Страница автора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4932218" y="3796566"/>
            <a:ext cx="1995055" cy="99752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createPlayer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4" name="Соединительная линия уступом 13"/>
          <p:cNvCxnSpPr>
            <a:stCxn id="7" idx="2"/>
            <a:endCxn id="10" idx="1"/>
          </p:cNvCxnSpPr>
          <p:nvPr/>
        </p:nvCxnSpPr>
        <p:spPr>
          <a:xfrm rot="16200000" flipH="1">
            <a:off x="2874606" y="2237718"/>
            <a:ext cx="1593696" cy="2521527"/>
          </a:xfrm>
          <a:prstGeom prst="bentConnector2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>
            <a:stCxn id="8" idx="2"/>
            <a:endCxn id="10" idx="0"/>
          </p:cNvCxnSpPr>
          <p:nvPr/>
        </p:nvCxnSpPr>
        <p:spPr>
          <a:xfrm>
            <a:off x="5908726" y="2701635"/>
            <a:ext cx="21020" cy="1094931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Соединительная линия уступом 27"/>
          <p:cNvCxnSpPr>
            <a:stCxn id="9" idx="2"/>
            <a:endCxn id="10" idx="3"/>
          </p:cNvCxnSpPr>
          <p:nvPr/>
        </p:nvCxnSpPr>
        <p:spPr>
          <a:xfrm rot="5400000">
            <a:off x="7391190" y="2237718"/>
            <a:ext cx="1593695" cy="2521528"/>
          </a:xfrm>
          <a:prstGeom prst="bentConnector2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Прямоугольник 10"/>
          <p:cNvSpPr/>
          <p:nvPr/>
        </p:nvSpPr>
        <p:spPr>
          <a:xfrm>
            <a:off x="4932217" y="5298325"/>
            <a:ext cx="1995055" cy="9975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Player_1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2" name="Прямая со стрелкой 11"/>
          <p:cNvCxnSpPr>
            <a:stCxn id="10" idx="2"/>
            <a:endCxn id="11" idx="0"/>
          </p:cNvCxnSpPr>
          <p:nvPr/>
        </p:nvCxnSpPr>
        <p:spPr>
          <a:xfrm flipH="1">
            <a:off x="5929745" y="4794093"/>
            <a:ext cx="1" cy="504232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Прямоугольник 12"/>
          <p:cNvSpPr/>
          <p:nvPr/>
        </p:nvSpPr>
        <p:spPr>
          <a:xfrm>
            <a:off x="2438399" y="5298324"/>
            <a:ext cx="1995055" cy="9975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Player_0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7426035" y="5298324"/>
            <a:ext cx="1995055" cy="9975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Player_2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6" name="Соединительная линия уступом 15"/>
          <p:cNvCxnSpPr>
            <a:stCxn id="10" idx="2"/>
            <a:endCxn id="13" idx="0"/>
          </p:cNvCxnSpPr>
          <p:nvPr/>
        </p:nvCxnSpPr>
        <p:spPr>
          <a:xfrm rot="5400000">
            <a:off x="4430722" y="3799299"/>
            <a:ext cx="504231" cy="2493819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Соединительная линия уступом 16"/>
          <p:cNvCxnSpPr>
            <a:stCxn id="10" idx="2"/>
            <a:endCxn id="15" idx="0"/>
          </p:cNvCxnSpPr>
          <p:nvPr/>
        </p:nvCxnSpPr>
        <p:spPr>
          <a:xfrm rot="16200000" flipH="1">
            <a:off x="6924539" y="3799299"/>
            <a:ext cx="504231" cy="2493817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4479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89229" y="2887858"/>
            <a:ext cx="6213560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ПОЧЕМУ НЕ </a:t>
            </a:r>
            <a:r>
              <a:rPr lang="ru-RU" sz="4800" dirty="0" smtClean="0">
                <a:solidFill>
                  <a:srgbClr val="FF0000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СРАЗУ</a:t>
            </a:r>
            <a:r>
              <a:rPr lang="ru-RU" sz="48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?</a:t>
            </a:r>
            <a:endParaRPr lang="ru-RU" sz="48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2208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92385" y="2887858"/>
            <a:ext cx="5407249" cy="1200329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ПОЧЕМУ НЕ </a:t>
            </a:r>
            <a:r>
              <a:rPr lang="ru-RU" sz="4800" dirty="0" smtClean="0">
                <a:solidFill>
                  <a:srgbClr val="FF0000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ВСЁ</a:t>
            </a:r>
            <a:r>
              <a:rPr lang="ru-RU" sz="48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?</a:t>
            </a:r>
            <a:endParaRPr lang="ru-RU" sz="48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5419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84575" y="2887858"/>
            <a:ext cx="8622873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ИЗБЫТОЧНАЯ СЛОЖНОСТЬ</a:t>
            </a:r>
            <a:endParaRPr lang="ru-RU" sz="48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9379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69969" y="468854"/>
            <a:ext cx="2852064" cy="108504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Open Sans SemiBold"/>
                <a:ea typeface="Open Sans SemiBold"/>
                <a:cs typeface="Open Sans SemiBold"/>
              </a:rPr>
              <a:t>ДИЗАЙН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6354944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71629" y="214996"/>
            <a:ext cx="3648756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ПРОБЛЕМА</a:t>
            </a:r>
            <a:endParaRPr lang="ru-RU" sz="48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413163" y="1704107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Список композиций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4932217" y="1698637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Радио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8451273" y="1704108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Страница автора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4932218" y="3796566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createPlayer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4" name="Соединительная линия уступом 13"/>
          <p:cNvCxnSpPr>
            <a:stCxn id="7" idx="2"/>
            <a:endCxn id="10" idx="1"/>
          </p:cNvCxnSpPr>
          <p:nvPr/>
        </p:nvCxnSpPr>
        <p:spPr>
          <a:xfrm rot="16200000" flipH="1">
            <a:off x="2874606" y="2237718"/>
            <a:ext cx="1593696" cy="2521527"/>
          </a:xfrm>
          <a:prstGeom prst="bentConnector2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>
            <a:stCxn id="8" idx="2"/>
            <a:endCxn id="10" idx="0"/>
          </p:cNvCxnSpPr>
          <p:nvPr/>
        </p:nvCxnSpPr>
        <p:spPr>
          <a:xfrm>
            <a:off x="5908726" y="2701635"/>
            <a:ext cx="21020" cy="1094931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Соединительная линия уступом 27"/>
          <p:cNvCxnSpPr>
            <a:stCxn id="9" idx="2"/>
            <a:endCxn id="10" idx="3"/>
          </p:cNvCxnSpPr>
          <p:nvPr/>
        </p:nvCxnSpPr>
        <p:spPr>
          <a:xfrm rot="5400000">
            <a:off x="7391190" y="2237718"/>
            <a:ext cx="1593695" cy="2521528"/>
          </a:xfrm>
          <a:prstGeom prst="bentConnector2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Прямоугольник 10"/>
          <p:cNvSpPr/>
          <p:nvPr/>
        </p:nvSpPr>
        <p:spPr>
          <a:xfrm>
            <a:off x="4932217" y="5298325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SingletonPlayer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2" name="Прямая со стрелкой 11"/>
          <p:cNvCxnSpPr>
            <a:stCxn id="10" idx="2"/>
            <a:endCxn id="11" idx="0"/>
          </p:cNvCxnSpPr>
          <p:nvPr/>
        </p:nvCxnSpPr>
        <p:spPr>
          <a:xfrm flipH="1">
            <a:off x="5929745" y="4794093"/>
            <a:ext cx="1" cy="504232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1117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00860" y="214996"/>
            <a:ext cx="3190297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РЕШЕНИЕ</a:t>
            </a:r>
            <a:endParaRPr lang="ru-RU" sz="48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1413163" y="1704107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Список композиций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4911198" y="1704108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Радио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8451273" y="1704108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Страница автора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4932218" y="4794093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SingletonPlayer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8" name="Соединительная линия уступом 17"/>
          <p:cNvCxnSpPr>
            <a:stCxn id="13" idx="2"/>
            <a:endCxn id="17" idx="1"/>
          </p:cNvCxnSpPr>
          <p:nvPr/>
        </p:nvCxnSpPr>
        <p:spPr>
          <a:xfrm rot="16200000" flipH="1">
            <a:off x="2375843" y="2736481"/>
            <a:ext cx="2591223" cy="2521527"/>
          </a:xfrm>
          <a:prstGeom prst="bentConnector2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>
            <a:stCxn id="15" idx="2"/>
            <a:endCxn id="17" idx="0"/>
          </p:cNvCxnSpPr>
          <p:nvPr/>
        </p:nvCxnSpPr>
        <p:spPr>
          <a:xfrm>
            <a:off x="5908726" y="2701635"/>
            <a:ext cx="21020" cy="2092458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Соединительная линия уступом 19"/>
          <p:cNvCxnSpPr>
            <a:stCxn id="16" idx="2"/>
            <a:endCxn id="17" idx="3"/>
          </p:cNvCxnSpPr>
          <p:nvPr/>
        </p:nvCxnSpPr>
        <p:spPr>
          <a:xfrm rot="5400000">
            <a:off x="6892426" y="2736482"/>
            <a:ext cx="2591222" cy="2521528"/>
          </a:xfrm>
          <a:prstGeom prst="bentConnector2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8069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00860" y="214996"/>
            <a:ext cx="3190297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РЕШЕНИЕ</a:t>
            </a:r>
            <a:endParaRPr lang="ru-RU" sz="48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1413163" y="1704107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Список композиций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4932218" y="4794093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SingletonPlayer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8" name="Соединительная линия уступом 17"/>
          <p:cNvCxnSpPr>
            <a:stCxn id="13" idx="2"/>
            <a:endCxn id="17" idx="1"/>
          </p:cNvCxnSpPr>
          <p:nvPr/>
        </p:nvCxnSpPr>
        <p:spPr>
          <a:xfrm rot="16200000" flipH="1">
            <a:off x="2375843" y="2736481"/>
            <a:ext cx="2591223" cy="2521527"/>
          </a:xfrm>
          <a:prstGeom prst="bentConnector2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3365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144478" y="2887858"/>
            <a:ext cx="1903085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8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AGILE</a:t>
            </a:r>
            <a:endParaRPr lang="ru-RU" sz="48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7812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03848" y="2887858"/>
            <a:ext cx="5984331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НЕПРОЗРАЧНОСТЬ</a:t>
            </a:r>
            <a:endParaRPr lang="ru-RU" sz="48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5959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5089870" y="4139498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createPlayer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5089871" y="534441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SingletonPlayer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5089870" y="524735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fn_0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5075058" y="1729656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class_0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5075059" y="2934577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…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2417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5089870" y="4139498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createPlayer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5089871" y="534441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SingletonPlayer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5089870" y="524735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fn_0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5075058" y="1729656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class_0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5075059" y="2934577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…</a:t>
            </a:r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19" name="Рисунок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57313"/>
            <a:ext cx="4552053" cy="4552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359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5089870" y="4139498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createPlayer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5089871" y="534441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SingletonPlayer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5089870" y="524735"/>
            <a:ext cx="1995055" cy="99752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fn_0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5075058" y="1729656"/>
            <a:ext cx="1995055" cy="99752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class_0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5075059" y="2934577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…</a:t>
            </a:r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19" name="Рисунок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57313"/>
            <a:ext cx="4552053" cy="4552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4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04687" y="2887858"/>
            <a:ext cx="3382657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ВЯЗКОСТЬ</a:t>
            </a:r>
            <a:endParaRPr lang="ru-RU" sz="48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4968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71629" y="214996"/>
            <a:ext cx="3648756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ПРОБЛЕМА</a:t>
            </a:r>
            <a:endParaRPr lang="ru-RU" sz="48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2618029" y="2581504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Reducer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4873454" y="1440628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Middleware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7128880" y="2581504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Action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2618030" y="4118590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Storage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7128880" y="4118590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View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7128881" y="5655676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Selector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5" name="Прямая со стрелкой 14"/>
          <p:cNvCxnSpPr>
            <a:stCxn id="11" idx="2"/>
            <a:endCxn id="13" idx="0"/>
          </p:cNvCxnSpPr>
          <p:nvPr/>
        </p:nvCxnSpPr>
        <p:spPr>
          <a:xfrm>
            <a:off x="8126408" y="5116117"/>
            <a:ext cx="1" cy="539559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>
            <a:stCxn id="11" idx="0"/>
            <a:endCxn id="9" idx="2"/>
          </p:cNvCxnSpPr>
          <p:nvPr/>
        </p:nvCxnSpPr>
        <p:spPr>
          <a:xfrm flipV="1">
            <a:off x="8126408" y="3579031"/>
            <a:ext cx="0" cy="539559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Соединительная линия уступом 18"/>
          <p:cNvCxnSpPr>
            <a:stCxn id="13" idx="1"/>
            <a:endCxn id="10" idx="2"/>
          </p:cNvCxnSpPr>
          <p:nvPr/>
        </p:nvCxnSpPr>
        <p:spPr>
          <a:xfrm rot="10800000">
            <a:off x="3615559" y="5116118"/>
            <a:ext cx="3513323" cy="1038323"/>
          </a:xfrm>
          <a:prstGeom prst="bentConnector2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>
            <a:stCxn id="10" idx="0"/>
            <a:endCxn id="7" idx="2"/>
          </p:cNvCxnSpPr>
          <p:nvPr/>
        </p:nvCxnSpPr>
        <p:spPr>
          <a:xfrm flipH="1" flipV="1">
            <a:off x="3615557" y="3579031"/>
            <a:ext cx="1" cy="539559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>
            <a:stCxn id="7" idx="3"/>
            <a:endCxn id="9" idx="1"/>
          </p:cNvCxnSpPr>
          <p:nvPr/>
        </p:nvCxnSpPr>
        <p:spPr>
          <a:xfrm>
            <a:off x="4613084" y="3080268"/>
            <a:ext cx="2515796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Соединительная линия уступом 28"/>
          <p:cNvCxnSpPr>
            <a:stCxn id="8" idx="3"/>
            <a:endCxn id="9" idx="0"/>
          </p:cNvCxnSpPr>
          <p:nvPr/>
        </p:nvCxnSpPr>
        <p:spPr>
          <a:xfrm>
            <a:off x="6868509" y="1939392"/>
            <a:ext cx="1257899" cy="642112"/>
          </a:xfrm>
          <a:prstGeom prst="bentConnector2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0721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69969" y="468854"/>
            <a:ext cx="2852064" cy="108504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Open Sans SemiBold"/>
                <a:ea typeface="Open Sans SemiBold"/>
                <a:cs typeface="Open Sans SemiBold"/>
              </a:rPr>
              <a:t>ДИЗАЙН</a:t>
            </a:r>
            <a:endParaRPr lang="ru-RU" dirty="0"/>
          </a:p>
        </p:txBody>
      </p:sp>
      <p:grpSp>
        <p:nvGrpSpPr>
          <p:cNvPr id="3" name="Группа 2"/>
          <p:cNvGrpSpPr/>
          <p:nvPr/>
        </p:nvGrpSpPr>
        <p:grpSpPr>
          <a:xfrm>
            <a:off x="3657192" y="1737710"/>
            <a:ext cx="4877618" cy="4877618"/>
            <a:chOff x="3657192" y="1839066"/>
            <a:chExt cx="4877618" cy="4877618"/>
          </a:xfrm>
        </p:grpSpPr>
        <p:pic>
          <p:nvPicPr>
            <p:cNvPr id="15" name="Рисунок 1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57192" y="1839066"/>
              <a:ext cx="4877618" cy="4877618"/>
            </a:xfrm>
            <a:prstGeom prst="rect">
              <a:avLst/>
            </a:prstGeom>
          </p:spPr>
        </p:pic>
        <p:grpSp>
          <p:nvGrpSpPr>
            <p:cNvPr id="16" name="Группа 15"/>
            <p:cNvGrpSpPr/>
            <p:nvPr/>
          </p:nvGrpSpPr>
          <p:grpSpPr>
            <a:xfrm>
              <a:off x="4823633" y="3204769"/>
              <a:ext cx="2192309" cy="2244741"/>
              <a:chOff x="3875982" y="2485652"/>
              <a:chExt cx="3121949" cy="3196615"/>
            </a:xfrm>
          </p:grpSpPr>
          <p:pic>
            <p:nvPicPr>
              <p:cNvPr id="17" name="Рисунок 16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11277" y="2485652"/>
                <a:ext cx="968953" cy="968953"/>
              </a:xfrm>
              <a:prstGeom prst="rect">
                <a:avLst/>
              </a:prstGeom>
            </p:spPr>
          </p:pic>
          <p:pic>
            <p:nvPicPr>
              <p:cNvPr id="18" name="Рисунок 17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75982" y="3898666"/>
                <a:ext cx="968953" cy="968953"/>
              </a:xfrm>
              <a:prstGeom prst="rect">
                <a:avLst/>
              </a:prstGeom>
            </p:spPr>
          </p:pic>
          <p:pic>
            <p:nvPicPr>
              <p:cNvPr id="19" name="Рисунок 18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28978" y="4713314"/>
                <a:ext cx="968953" cy="968953"/>
              </a:xfrm>
              <a:prstGeom prst="rect">
                <a:avLst/>
              </a:prstGeom>
            </p:spPr>
          </p:pic>
          <p:pic>
            <p:nvPicPr>
              <p:cNvPr id="20" name="Рисунок 19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700000">
                <a:off x="4802509" y="3123557"/>
                <a:ext cx="918219" cy="918219"/>
              </a:xfrm>
              <a:prstGeom prst="rect">
                <a:avLst/>
              </a:prstGeom>
            </p:spPr>
          </p:pic>
          <p:pic>
            <p:nvPicPr>
              <p:cNvPr id="21" name="Рисунок 20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7200000">
                <a:off x="4935163" y="4346861"/>
                <a:ext cx="1003589" cy="1003589"/>
              </a:xfrm>
              <a:prstGeom prst="rect">
                <a:avLst/>
              </a:prstGeom>
            </p:spPr>
          </p:pic>
          <p:pic>
            <p:nvPicPr>
              <p:cNvPr id="22" name="Рисунок 21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28978" y="3624850"/>
                <a:ext cx="918219" cy="918219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87451501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71629" y="214996"/>
            <a:ext cx="3648756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ПРОБЛЕМА</a:t>
            </a:r>
            <a:endParaRPr lang="ru-RU" sz="48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2618029" y="2581504"/>
            <a:ext cx="1995055" cy="99752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Reducer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4873454" y="1440628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Middleware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7128880" y="2581504"/>
            <a:ext cx="1995055" cy="99752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Action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2618030" y="4118590"/>
            <a:ext cx="1995055" cy="99752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Storage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7128880" y="4118590"/>
            <a:ext cx="1995055" cy="99752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View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7128881" y="5655676"/>
            <a:ext cx="1995055" cy="99752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Selector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5" name="Прямая со стрелкой 14"/>
          <p:cNvCxnSpPr>
            <a:stCxn id="11" idx="2"/>
            <a:endCxn id="13" idx="0"/>
          </p:cNvCxnSpPr>
          <p:nvPr/>
        </p:nvCxnSpPr>
        <p:spPr>
          <a:xfrm>
            <a:off x="8126408" y="5116117"/>
            <a:ext cx="1" cy="539559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>
            <a:stCxn id="11" idx="0"/>
            <a:endCxn id="9" idx="2"/>
          </p:cNvCxnSpPr>
          <p:nvPr/>
        </p:nvCxnSpPr>
        <p:spPr>
          <a:xfrm flipV="1">
            <a:off x="8126408" y="3579031"/>
            <a:ext cx="0" cy="539559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Соединительная линия уступом 18"/>
          <p:cNvCxnSpPr>
            <a:stCxn id="13" idx="1"/>
            <a:endCxn id="10" idx="2"/>
          </p:cNvCxnSpPr>
          <p:nvPr/>
        </p:nvCxnSpPr>
        <p:spPr>
          <a:xfrm rot="10800000">
            <a:off x="3615559" y="5116118"/>
            <a:ext cx="3513323" cy="1038323"/>
          </a:xfrm>
          <a:prstGeom prst="bentConnector2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>
            <a:stCxn id="10" idx="0"/>
            <a:endCxn id="7" idx="2"/>
          </p:cNvCxnSpPr>
          <p:nvPr/>
        </p:nvCxnSpPr>
        <p:spPr>
          <a:xfrm flipH="1" flipV="1">
            <a:off x="3615557" y="3579031"/>
            <a:ext cx="1" cy="539559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>
            <a:stCxn id="7" idx="3"/>
            <a:endCxn id="9" idx="1"/>
          </p:cNvCxnSpPr>
          <p:nvPr/>
        </p:nvCxnSpPr>
        <p:spPr>
          <a:xfrm>
            <a:off x="4613084" y="3080268"/>
            <a:ext cx="2515796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Соединительная линия уступом 28"/>
          <p:cNvCxnSpPr>
            <a:stCxn id="8" idx="3"/>
            <a:endCxn id="9" idx="0"/>
          </p:cNvCxnSpPr>
          <p:nvPr/>
        </p:nvCxnSpPr>
        <p:spPr>
          <a:xfrm>
            <a:off x="6868509" y="1939392"/>
            <a:ext cx="1257899" cy="642112"/>
          </a:xfrm>
          <a:prstGeom prst="bentConnector2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6429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71629" y="214996"/>
            <a:ext cx="3648756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ПРОБЛЕМА</a:t>
            </a:r>
            <a:endParaRPr lang="ru-RU" sz="48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5152935" y="2697118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State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5152935" y="4234204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View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6" name="Прямая со стрелкой 15"/>
          <p:cNvCxnSpPr>
            <a:stCxn id="11" idx="0"/>
            <a:endCxn id="9" idx="2"/>
          </p:cNvCxnSpPr>
          <p:nvPr/>
        </p:nvCxnSpPr>
        <p:spPr>
          <a:xfrm flipV="1">
            <a:off x="6150463" y="3694645"/>
            <a:ext cx="0" cy="539559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2791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27949" y="2887858"/>
            <a:ext cx="6736139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solidFill>
                  <a:srgbClr val="FF0000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РАЗНОСТЬ</a:t>
            </a:r>
            <a:r>
              <a:rPr lang="ru-RU" sz="48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 РЕШЕНИЙ</a:t>
            </a:r>
            <a:endParaRPr lang="ru-RU" sz="48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4297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53145" y="3021258"/>
            <a:ext cx="7590539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solidFill>
                  <a:srgbClr val="FF0000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Объективные</a:t>
            </a:r>
            <a:r>
              <a:rPr lang="ru-RU" sz="48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 причины</a:t>
            </a:r>
            <a:endParaRPr lang="ru-RU" sz="48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53260" y="367396"/>
            <a:ext cx="3190297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РЕШЕНИЕ</a:t>
            </a:r>
            <a:endParaRPr lang="ru-RU" sz="48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4697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35324" y="3021258"/>
            <a:ext cx="7826181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solidFill>
                  <a:srgbClr val="FF0000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Су</a:t>
            </a:r>
            <a:r>
              <a:rPr lang="ru-RU" sz="4800" dirty="0" smtClean="0">
                <a:solidFill>
                  <a:srgbClr val="FF0000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бъективные</a:t>
            </a:r>
            <a:r>
              <a:rPr lang="ru-RU" sz="48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 причины</a:t>
            </a:r>
            <a:endParaRPr lang="ru-RU" sz="48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53260" y="367396"/>
            <a:ext cx="3190297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РЕШЕНИЕ</a:t>
            </a:r>
            <a:endParaRPr lang="ru-RU" sz="48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4970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00858" y="214996"/>
            <a:ext cx="3190297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РЕШЕНИЕ</a:t>
            </a:r>
            <a:endParaRPr lang="ru-RU" sz="48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2618029" y="2581504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Reducer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4873454" y="1440628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Middleware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7128880" y="2581504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Action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2618030" y="4118590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Storage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7128880" y="4118590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View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7128881" y="5655676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Selector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5" name="Прямая со стрелкой 14"/>
          <p:cNvCxnSpPr>
            <a:stCxn id="11" idx="2"/>
            <a:endCxn id="13" idx="0"/>
          </p:cNvCxnSpPr>
          <p:nvPr/>
        </p:nvCxnSpPr>
        <p:spPr>
          <a:xfrm>
            <a:off x="8126408" y="5116117"/>
            <a:ext cx="1" cy="539559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>
            <a:stCxn id="11" idx="0"/>
            <a:endCxn id="9" idx="2"/>
          </p:cNvCxnSpPr>
          <p:nvPr/>
        </p:nvCxnSpPr>
        <p:spPr>
          <a:xfrm flipV="1">
            <a:off x="8126408" y="3579031"/>
            <a:ext cx="0" cy="539559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Соединительная линия уступом 18"/>
          <p:cNvCxnSpPr>
            <a:stCxn id="13" idx="1"/>
            <a:endCxn id="10" idx="2"/>
          </p:cNvCxnSpPr>
          <p:nvPr/>
        </p:nvCxnSpPr>
        <p:spPr>
          <a:xfrm rot="10800000">
            <a:off x="3615559" y="5116118"/>
            <a:ext cx="3513323" cy="1038323"/>
          </a:xfrm>
          <a:prstGeom prst="bentConnector2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>
            <a:stCxn id="10" idx="0"/>
            <a:endCxn id="7" idx="2"/>
          </p:cNvCxnSpPr>
          <p:nvPr/>
        </p:nvCxnSpPr>
        <p:spPr>
          <a:xfrm flipH="1" flipV="1">
            <a:off x="3615557" y="3579031"/>
            <a:ext cx="1" cy="539559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>
            <a:stCxn id="7" idx="3"/>
            <a:endCxn id="9" idx="1"/>
          </p:cNvCxnSpPr>
          <p:nvPr/>
        </p:nvCxnSpPr>
        <p:spPr>
          <a:xfrm>
            <a:off x="4613084" y="3080268"/>
            <a:ext cx="2515796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Соединительная линия уступом 28"/>
          <p:cNvCxnSpPr>
            <a:stCxn id="8" idx="3"/>
            <a:endCxn id="9" idx="0"/>
          </p:cNvCxnSpPr>
          <p:nvPr/>
        </p:nvCxnSpPr>
        <p:spPr>
          <a:xfrm>
            <a:off x="6868509" y="1939392"/>
            <a:ext cx="1257899" cy="642112"/>
          </a:xfrm>
          <a:prstGeom prst="bentConnector2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9862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00858" y="214996"/>
            <a:ext cx="3190297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РЕШЕНИЕ</a:t>
            </a:r>
            <a:endParaRPr lang="ru-RU" sz="48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6077845" y="2581504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Action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3449823" y="411858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Storage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6077845" y="4118590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View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6" name="Прямая со стрелкой 15"/>
          <p:cNvCxnSpPr>
            <a:stCxn id="11" idx="0"/>
            <a:endCxn id="9" idx="2"/>
          </p:cNvCxnSpPr>
          <p:nvPr/>
        </p:nvCxnSpPr>
        <p:spPr>
          <a:xfrm flipV="1">
            <a:off x="7075373" y="3579031"/>
            <a:ext cx="0" cy="539559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Соединительная линия уступом 16"/>
          <p:cNvCxnSpPr>
            <a:stCxn id="9" idx="1"/>
            <a:endCxn id="10" idx="0"/>
          </p:cNvCxnSpPr>
          <p:nvPr/>
        </p:nvCxnSpPr>
        <p:spPr>
          <a:xfrm rot="10800000" flipV="1">
            <a:off x="4447351" y="3080267"/>
            <a:ext cx="1630494" cy="1038321"/>
          </a:xfrm>
          <a:prstGeom prst="bentConnector2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10" idx="3"/>
            <a:endCxn id="11" idx="1"/>
          </p:cNvCxnSpPr>
          <p:nvPr/>
        </p:nvCxnSpPr>
        <p:spPr>
          <a:xfrm>
            <a:off x="5444878" y="4617353"/>
            <a:ext cx="632967" cy="1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0564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71629" y="214996"/>
            <a:ext cx="3648756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ПРОБЛЕМА</a:t>
            </a:r>
            <a:endParaRPr lang="ru-RU" sz="48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3157880" y="2339764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Список пользователей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5152934" y="4789678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Платформа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147990" y="2339765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Форма пользователей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7" name="Соединительная линия уступом 6"/>
          <p:cNvCxnSpPr>
            <a:stCxn id="9" idx="2"/>
            <a:endCxn id="11" idx="0"/>
          </p:cNvCxnSpPr>
          <p:nvPr/>
        </p:nvCxnSpPr>
        <p:spPr>
          <a:xfrm rot="16200000" flipH="1">
            <a:off x="4426742" y="3065957"/>
            <a:ext cx="1452387" cy="1995054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Соединительная линия уступом 9"/>
          <p:cNvCxnSpPr>
            <a:stCxn id="6" idx="2"/>
            <a:endCxn id="11" idx="0"/>
          </p:cNvCxnSpPr>
          <p:nvPr/>
        </p:nvCxnSpPr>
        <p:spPr>
          <a:xfrm rot="5400000">
            <a:off x="6421797" y="3065957"/>
            <a:ext cx="1452386" cy="1995056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>
            <a:stCxn id="9" idx="3"/>
            <a:endCxn id="6" idx="1"/>
          </p:cNvCxnSpPr>
          <p:nvPr/>
        </p:nvCxnSpPr>
        <p:spPr>
          <a:xfrm>
            <a:off x="5152935" y="2838528"/>
            <a:ext cx="1995055" cy="1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6957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073410" y="3403118"/>
            <a:ext cx="10352514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UserForm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ru-RU" altLang="ru-RU" sz="2400" b="0" i="1" u="none" strike="noStrike" cap="none" normalizeH="0" baseline="0" dirty="0" err="1" smtClean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open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({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7A7A43"/>
                </a:solidFill>
                <a:effectLst/>
                <a:latin typeface="JetBrains Mono"/>
              </a:rPr>
              <a:t>onClose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(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userName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=&gt;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830091"/>
                </a:solidFill>
                <a:effectLst/>
                <a:latin typeface="JetBrains Mono"/>
              </a:rPr>
              <a:t>notification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show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userName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});</a:t>
            </a:r>
            <a:endParaRPr kumimoji="0" lang="ru-RU" alt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5162211" y="742971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Список пользователей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5293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71629" y="214996"/>
            <a:ext cx="3648756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ПРОБЛЕМА</a:t>
            </a:r>
            <a:endParaRPr lang="ru-RU" sz="48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3157880" y="2339764"/>
            <a:ext cx="1995055" cy="99752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Список пользователей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5152934" y="4789678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Платформа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147990" y="2339765"/>
            <a:ext cx="1995055" cy="99752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Форма пользователей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7" name="Соединительная линия уступом 6"/>
          <p:cNvCxnSpPr>
            <a:stCxn id="9" idx="2"/>
            <a:endCxn id="11" idx="0"/>
          </p:cNvCxnSpPr>
          <p:nvPr/>
        </p:nvCxnSpPr>
        <p:spPr>
          <a:xfrm rot="16200000" flipH="1">
            <a:off x="4426742" y="3065957"/>
            <a:ext cx="1452387" cy="1995054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Соединительная линия уступом 9"/>
          <p:cNvCxnSpPr>
            <a:stCxn id="6" idx="2"/>
            <a:endCxn id="11" idx="0"/>
          </p:cNvCxnSpPr>
          <p:nvPr/>
        </p:nvCxnSpPr>
        <p:spPr>
          <a:xfrm rot="5400000">
            <a:off x="6421797" y="3065957"/>
            <a:ext cx="1452386" cy="1995056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>
            <a:stCxn id="9" idx="3"/>
            <a:endCxn id="6" idx="1"/>
          </p:cNvCxnSpPr>
          <p:nvPr/>
        </p:nvCxnSpPr>
        <p:spPr>
          <a:xfrm>
            <a:off x="5152935" y="2838528"/>
            <a:ext cx="1995055" cy="1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7436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152474" y="468854"/>
            <a:ext cx="1887055" cy="108504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Open Sans SemiBold"/>
                <a:ea typeface="Open Sans SemiBold"/>
                <a:cs typeface="Open Sans SemiBold"/>
              </a:rPr>
              <a:t>РОЛЬ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3276163" y="3051281"/>
            <a:ext cx="5639685" cy="108504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solidFill>
                  <a:srgbClr val="FF0000"/>
                </a:solidFill>
                <a:latin typeface="Open Sans SemiBold"/>
                <a:ea typeface="Open Sans SemiBold"/>
                <a:cs typeface="Open Sans SemiBold"/>
              </a:rPr>
              <a:t>Трудно</a:t>
            </a:r>
            <a:r>
              <a:rPr lang="ru-RU" sz="4800" dirty="0" smtClean="0">
                <a:latin typeface="Open Sans SemiBold"/>
                <a:ea typeface="Open Sans SemiBold"/>
                <a:cs typeface="Open Sans SemiBold"/>
              </a:rPr>
              <a:t> изменить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681337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/>
        </p:nvSpPr>
        <p:spPr>
          <a:xfrm>
            <a:off x="5162211" y="742971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Список пользователей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646049" y="2556412"/>
            <a:ext cx="11027378" cy="34163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UserForm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ru-RU" altLang="ru-RU" sz="2400" b="0" i="1" u="none" strike="noStrike" cap="none" normalizeH="0" baseline="0" dirty="0" err="1" smtClean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open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({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7A7A43"/>
                </a:solidFill>
                <a:effectLst/>
                <a:latin typeface="JetBrains Mono"/>
              </a:rPr>
              <a:t>onClose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(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userName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=&gt; {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ru-RU" altLang="ru-RU" sz="24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 Достать значение из дерева используя селектор</a:t>
            </a:r>
            <a:br>
              <a:rPr kumimoji="0" lang="ru-RU" altLang="ru-RU" sz="24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ru-RU" altLang="ru-RU" sz="24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const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248F8F"/>
                </a:solidFill>
                <a:effectLst/>
                <a:latin typeface="JetBrains Mono"/>
              </a:rPr>
              <a:t>surname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248F8F"/>
                </a:solidFill>
                <a:effectLst/>
                <a:latin typeface="JetBrains Mono"/>
              </a:rPr>
              <a:t> 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830091"/>
                </a:solidFill>
                <a:effectLst/>
                <a:latin typeface="JetBrains Mono"/>
              </a:rPr>
              <a:t>document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7A7A43"/>
                </a:solidFill>
                <a:effectLst/>
                <a:latin typeface="JetBrains Mono"/>
              </a:rPr>
              <a:t>querySelector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'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div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form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input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[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name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="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surname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"]'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/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830091"/>
                </a:solidFill>
                <a:effectLst/>
                <a:latin typeface="JetBrains Mono"/>
              </a:rPr>
              <a:t>notification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show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userName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248F8F"/>
                </a:solidFill>
                <a:effectLst/>
                <a:latin typeface="JetBrains Mono"/>
              </a:rPr>
              <a:t>surname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.value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}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});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endParaRPr kumimoji="0" lang="ru-RU" alt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2316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3010735" y="2486908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Список пользователей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5005789" y="4936822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Платформа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000845" y="2507929"/>
            <a:ext cx="1995055" cy="99752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Форма пользователей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7" name="Соединительная линия уступом 6"/>
          <p:cNvCxnSpPr>
            <a:stCxn id="9" idx="2"/>
            <a:endCxn id="11" idx="0"/>
          </p:cNvCxnSpPr>
          <p:nvPr/>
        </p:nvCxnSpPr>
        <p:spPr>
          <a:xfrm rot="16200000" flipH="1">
            <a:off x="4279597" y="3213101"/>
            <a:ext cx="1452387" cy="1995054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Соединительная линия уступом 9"/>
          <p:cNvCxnSpPr>
            <a:stCxn id="6" idx="2"/>
            <a:endCxn id="11" idx="0"/>
          </p:cNvCxnSpPr>
          <p:nvPr/>
        </p:nvCxnSpPr>
        <p:spPr>
          <a:xfrm rot="5400000">
            <a:off x="6285162" y="3223611"/>
            <a:ext cx="1431366" cy="1995056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>
            <a:stCxn id="9" idx="3"/>
            <a:endCxn id="6" idx="1"/>
          </p:cNvCxnSpPr>
          <p:nvPr/>
        </p:nvCxnSpPr>
        <p:spPr>
          <a:xfrm>
            <a:off x="5005790" y="2985672"/>
            <a:ext cx="1995055" cy="21021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056039" y="350081"/>
            <a:ext cx="5894562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НЕПОДВИЖНОСТЬ</a:t>
            </a:r>
            <a:endParaRPr lang="ru-RU" sz="48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7705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3010735" y="2486908"/>
            <a:ext cx="1995055" cy="99752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Список пользователей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5005789" y="4936822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Платформа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000845" y="2507929"/>
            <a:ext cx="1995055" cy="99752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Форма пользователей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7" name="Соединительная линия уступом 6"/>
          <p:cNvCxnSpPr>
            <a:stCxn id="9" idx="2"/>
            <a:endCxn id="11" idx="0"/>
          </p:cNvCxnSpPr>
          <p:nvPr/>
        </p:nvCxnSpPr>
        <p:spPr>
          <a:xfrm rot="16200000" flipH="1">
            <a:off x="4279597" y="3213101"/>
            <a:ext cx="1452387" cy="1995054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Соединительная линия уступом 9"/>
          <p:cNvCxnSpPr>
            <a:stCxn id="6" idx="2"/>
            <a:endCxn id="11" idx="0"/>
          </p:cNvCxnSpPr>
          <p:nvPr/>
        </p:nvCxnSpPr>
        <p:spPr>
          <a:xfrm rot="5400000">
            <a:off x="6285162" y="3223611"/>
            <a:ext cx="1431366" cy="1995056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>
            <a:stCxn id="9" idx="3"/>
            <a:endCxn id="6" idx="1"/>
          </p:cNvCxnSpPr>
          <p:nvPr/>
        </p:nvCxnSpPr>
        <p:spPr>
          <a:xfrm>
            <a:off x="5005790" y="2985672"/>
            <a:ext cx="1995055" cy="21021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894412" y="350081"/>
            <a:ext cx="4217822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РАЗДЕЛЕНИЕ</a:t>
            </a:r>
            <a:endParaRPr lang="ru-RU" sz="48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499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85865" y="2887858"/>
            <a:ext cx="9820317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ИЗБЫТОЧНОЕ ДУБЛИРОВАНИЕ</a:t>
            </a:r>
            <a:endParaRPr lang="ru-RU" sz="48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8347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71626" y="214996"/>
            <a:ext cx="3648756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ПРОБЛЕМА</a:t>
            </a:r>
            <a:endParaRPr lang="ru-RU" sz="48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413163" y="1704107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Создание пользователя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8451273" y="1704108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Создание администратора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8409233" y="4794093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SearchableSelect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2" name="Прямая со стрелкой 11"/>
          <p:cNvCxnSpPr>
            <a:endCxn id="11" idx="0"/>
          </p:cNvCxnSpPr>
          <p:nvPr/>
        </p:nvCxnSpPr>
        <p:spPr>
          <a:xfrm>
            <a:off x="9385741" y="2701635"/>
            <a:ext cx="21020" cy="2092458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Прямоугольник 12"/>
          <p:cNvSpPr/>
          <p:nvPr/>
        </p:nvSpPr>
        <p:spPr>
          <a:xfrm>
            <a:off x="1413163" y="4794092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SearchableSelect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5" name="Прямая со стрелкой 14"/>
          <p:cNvCxnSpPr>
            <a:endCxn id="13" idx="0"/>
          </p:cNvCxnSpPr>
          <p:nvPr/>
        </p:nvCxnSpPr>
        <p:spPr>
          <a:xfrm>
            <a:off x="2389671" y="2701634"/>
            <a:ext cx="21020" cy="2092458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0794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3010735" y="2486908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Создание пользователя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5005789" y="4936822"/>
            <a:ext cx="1995055" cy="9975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SearchableSelect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000845" y="250792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Создание администратора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7" name="Соединительная линия уступом 6"/>
          <p:cNvCxnSpPr>
            <a:stCxn id="9" idx="2"/>
            <a:endCxn id="11" idx="0"/>
          </p:cNvCxnSpPr>
          <p:nvPr/>
        </p:nvCxnSpPr>
        <p:spPr>
          <a:xfrm rot="16200000" flipH="1">
            <a:off x="4279597" y="3213101"/>
            <a:ext cx="1452387" cy="1995054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Соединительная линия уступом 9"/>
          <p:cNvCxnSpPr>
            <a:stCxn id="6" idx="2"/>
            <a:endCxn id="11" idx="0"/>
          </p:cNvCxnSpPr>
          <p:nvPr/>
        </p:nvCxnSpPr>
        <p:spPr>
          <a:xfrm rot="5400000">
            <a:off x="6285162" y="3223611"/>
            <a:ext cx="1431366" cy="1995056"/>
          </a:xfrm>
          <a:prstGeom prst="bentConnector3">
            <a:avLst>
              <a:gd name="adj1" fmla="val 49266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178945" y="350081"/>
            <a:ext cx="3648756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ПРОБЛЕМА</a:t>
            </a:r>
            <a:endParaRPr lang="ru-RU" sz="48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2695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3010735" y="2486908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Создание пользователя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5005789" y="4936822"/>
            <a:ext cx="1995055" cy="99752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SearchableSelect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000845" y="250792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Создание администратора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7" name="Соединительная линия уступом 6"/>
          <p:cNvCxnSpPr>
            <a:stCxn id="9" idx="2"/>
            <a:endCxn id="11" idx="0"/>
          </p:cNvCxnSpPr>
          <p:nvPr/>
        </p:nvCxnSpPr>
        <p:spPr>
          <a:xfrm rot="16200000" flipH="1">
            <a:off x="4279597" y="3213101"/>
            <a:ext cx="1452387" cy="1995054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Соединительная линия уступом 9"/>
          <p:cNvCxnSpPr>
            <a:stCxn id="6" idx="2"/>
            <a:endCxn id="11" idx="0"/>
          </p:cNvCxnSpPr>
          <p:nvPr/>
        </p:nvCxnSpPr>
        <p:spPr>
          <a:xfrm rot="5400000">
            <a:off x="6285162" y="3223611"/>
            <a:ext cx="1431366" cy="1995056"/>
          </a:xfrm>
          <a:prstGeom prst="bentConnector3">
            <a:avLst>
              <a:gd name="adj1" fmla="val 49266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178945" y="350081"/>
            <a:ext cx="3648756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ПРОБЛЕМА</a:t>
            </a:r>
            <a:endParaRPr lang="ru-RU" sz="48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5968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3010735" y="2486908"/>
            <a:ext cx="1995055" cy="997527"/>
          </a:xfrm>
          <a:prstGeom prst="rect">
            <a:avLst/>
          </a:prstGeom>
          <a:solidFill>
            <a:srgbClr val="F8AEAE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Создание пользователя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5005789" y="4936822"/>
            <a:ext cx="1995055" cy="99752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SearchableSelect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000845" y="2507929"/>
            <a:ext cx="1995055" cy="99752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Создание администратора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7" name="Соединительная линия уступом 6"/>
          <p:cNvCxnSpPr>
            <a:stCxn id="9" idx="2"/>
            <a:endCxn id="11" idx="0"/>
          </p:cNvCxnSpPr>
          <p:nvPr/>
        </p:nvCxnSpPr>
        <p:spPr>
          <a:xfrm rot="16200000" flipH="1">
            <a:off x="4279597" y="3213101"/>
            <a:ext cx="1452387" cy="1995054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Соединительная линия уступом 9"/>
          <p:cNvCxnSpPr>
            <a:stCxn id="6" idx="2"/>
            <a:endCxn id="11" idx="0"/>
          </p:cNvCxnSpPr>
          <p:nvPr/>
        </p:nvCxnSpPr>
        <p:spPr>
          <a:xfrm rot="5400000">
            <a:off x="6285162" y="3223611"/>
            <a:ext cx="1431366" cy="1995056"/>
          </a:xfrm>
          <a:prstGeom prst="bentConnector3">
            <a:avLst>
              <a:gd name="adj1" fmla="val 49266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178945" y="350081"/>
            <a:ext cx="3648756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ПРОБЛЕМА</a:t>
            </a:r>
            <a:endParaRPr lang="ru-RU" sz="48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7937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71626" y="214996"/>
            <a:ext cx="3648756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ПРОБЛЕМА</a:t>
            </a:r>
            <a:endParaRPr lang="ru-RU" sz="48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413163" y="1704107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Создание пользователя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8451273" y="1704108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Создание администратора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8461783" y="3699161"/>
            <a:ext cx="1995055" cy="9975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OnlineSelect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2" name="Прямая со стрелкой 11"/>
          <p:cNvCxnSpPr>
            <a:stCxn id="9" idx="2"/>
            <a:endCxn id="11" idx="0"/>
          </p:cNvCxnSpPr>
          <p:nvPr/>
        </p:nvCxnSpPr>
        <p:spPr>
          <a:xfrm>
            <a:off x="9448801" y="2701635"/>
            <a:ext cx="10510" cy="997526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Прямоугольник 12"/>
          <p:cNvSpPr/>
          <p:nvPr/>
        </p:nvSpPr>
        <p:spPr>
          <a:xfrm>
            <a:off x="1413163" y="3699160"/>
            <a:ext cx="1995055" cy="9975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OfflineSelect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5" name="Прямая со стрелкой 14"/>
          <p:cNvCxnSpPr>
            <a:stCxn id="7" idx="2"/>
            <a:endCxn id="13" idx="0"/>
          </p:cNvCxnSpPr>
          <p:nvPr/>
        </p:nvCxnSpPr>
        <p:spPr>
          <a:xfrm>
            <a:off x="2410691" y="2701634"/>
            <a:ext cx="0" cy="997526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Прямоугольник 16"/>
          <p:cNvSpPr/>
          <p:nvPr/>
        </p:nvSpPr>
        <p:spPr>
          <a:xfrm>
            <a:off x="5098476" y="5375560"/>
            <a:ext cx="1995055" cy="9975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Select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8" name="Соединительная линия уступом 17"/>
          <p:cNvCxnSpPr>
            <a:stCxn id="13" idx="2"/>
            <a:endCxn id="17" idx="0"/>
          </p:cNvCxnSpPr>
          <p:nvPr/>
        </p:nvCxnSpPr>
        <p:spPr>
          <a:xfrm rot="16200000" flipH="1">
            <a:off x="3913911" y="3193466"/>
            <a:ext cx="678873" cy="3685313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Соединительная линия уступом 20"/>
          <p:cNvCxnSpPr>
            <a:stCxn id="11" idx="2"/>
            <a:endCxn id="17" idx="0"/>
          </p:cNvCxnSpPr>
          <p:nvPr/>
        </p:nvCxnSpPr>
        <p:spPr>
          <a:xfrm rot="5400000">
            <a:off x="7438222" y="3354471"/>
            <a:ext cx="678872" cy="3363307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6503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71626" y="214996"/>
            <a:ext cx="3648756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ПРОБЛЕМА</a:t>
            </a:r>
            <a:endParaRPr lang="ru-RU" sz="48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413163" y="1704107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Создание пользователя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8451273" y="1704108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Создание администратора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8409233" y="4794093"/>
            <a:ext cx="1995055" cy="9975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OnlineSelect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2" name="Прямая со стрелкой 11"/>
          <p:cNvCxnSpPr>
            <a:endCxn id="11" idx="0"/>
          </p:cNvCxnSpPr>
          <p:nvPr/>
        </p:nvCxnSpPr>
        <p:spPr>
          <a:xfrm>
            <a:off x="9385741" y="2701635"/>
            <a:ext cx="21020" cy="2092458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Прямоугольник 12"/>
          <p:cNvSpPr/>
          <p:nvPr/>
        </p:nvSpPr>
        <p:spPr>
          <a:xfrm>
            <a:off x="1413163" y="4794092"/>
            <a:ext cx="1995055" cy="9975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OfflineSelect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5" name="Прямая со стрелкой 14"/>
          <p:cNvCxnSpPr>
            <a:endCxn id="13" idx="0"/>
          </p:cNvCxnSpPr>
          <p:nvPr/>
        </p:nvCxnSpPr>
        <p:spPr>
          <a:xfrm>
            <a:off x="2389671" y="2701634"/>
            <a:ext cx="21020" cy="2092458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0055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152474" y="468854"/>
            <a:ext cx="1887055" cy="108504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Open Sans SemiBold"/>
                <a:ea typeface="Open Sans SemiBold"/>
                <a:cs typeface="Open Sans SemiBold"/>
              </a:rPr>
              <a:t>РОЛЬ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1689996" y="3051281"/>
            <a:ext cx="8812028" cy="108504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solidFill>
                  <a:srgbClr val="FF0000"/>
                </a:solidFill>
                <a:latin typeface="Open Sans SemiBold"/>
                <a:ea typeface="Open Sans SemiBold"/>
                <a:cs typeface="Open Sans SemiBold"/>
              </a:rPr>
              <a:t>Легко</a:t>
            </a:r>
            <a:r>
              <a:rPr lang="ru-RU" sz="4800" dirty="0" smtClean="0">
                <a:latin typeface="Open Sans SemiBold"/>
                <a:ea typeface="Open Sans SemiBold"/>
                <a:cs typeface="Open Sans SemiBold"/>
              </a:rPr>
              <a:t> изменить и </a:t>
            </a:r>
            <a:r>
              <a:rPr lang="ru-RU" sz="4800" dirty="0" smtClean="0">
                <a:solidFill>
                  <a:srgbClr val="FF0000"/>
                </a:solidFill>
                <a:latin typeface="Open Sans SemiBold"/>
                <a:ea typeface="Open Sans SemiBold"/>
                <a:cs typeface="Open Sans SemiBold"/>
              </a:rPr>
              <a:t>ускорить</a:t>
            </a:r>
            <a:endParaRPr lang="ru-RU" sz="4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9150526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29899" y="2887858"/>
            <a:ext cx="8932252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solidFill>
                  <a:srgbClr val="FF0000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ИСТИННОЕ</a:t>
            </a:r>
            <a:r>
              <a:rPr lang="ru-RU" sz="48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 ДУБЛИРОВАНИЕ</a:t>
            </a:r>
            <a:endParaRPr lang="ru-RU" sz="48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7914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8058" y="1789386"/>
            <a:ext cx="3731501" cy="3731501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0834" y="1789386"/>
            <a:ext cx="3828722" cy="3828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323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74210" y="2887858"/>
            <a:ext cx="6043642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ПРОЕКТИРОВАНИЕ</a:t>
            </a:r>
            <a:endParaRPr lang="ru-RU" sz="48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9285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74210" y="2887858"/>
            <a:ext cx="6043642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ПРОЕКТИРОВАНИЕ</a:t>
            </a:r>
            <a:endParaRPr lang="ru-RU" sz="48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127" y="3970141"/>
            <a:ext cx="2402083" cy="2402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521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74210" y="2887858"/>
            <a:ext cx="6043642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ПРОЕКТИРОВАНИЕ</a:t>
            </a:r>
            <a:endParaRPr lang="ru-RU" sz="48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127" y="3970141"/>
            <a:ext cx="2402083" cy="2402083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3554" y="3970141"/>
            <a:ext cx="2402083" cy="2402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17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74210" y="2887858"/>
            <a:ext cx="6043642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ПРОЕКТИРОВАНИЕ</a:t>
            </a:r>
            <a:endParaRPr lang="ru-RU" sz="48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127" y="3970141"/>
            <a:ext cx="2402083" cy="2402083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3554" y="3970141"/>
            <a:ext cx="2402083" cy="2402083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4981" y="3970140"/>
            <a:ext cx="2402083" cy="2402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790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27260" y="3802258"/>
            <a:ext cx="4453463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АРХИТЕКТУРА</a:t>
            </a:r>
            <a:endParaRPr lang="ru-RU" sz="48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32170" y="1321816"/>
            <a:ext cx="6043642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ПРОЕКТИРОВАНИЕ</a:t>
            </a:r>
            <a:endParaRPr lang="ru-RU" sz="48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5471234" y="2636744"/>
            <a:ext cx="1165514" cy="1165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26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36832" y="1321816"/>
            <a:ext cx="3634328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ПРИЗНАКИ</a:t>
            </a:r>
            <a:endParaRPr lang="ru-RU" sz="48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5148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54531" y="3802258"/>
            <a:ext cx="7798930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ПРОИЗВОДИТЕЛЬНОСТЬ</a:t>
            </a:r>
            <a:endParaRPr lang="ru-RU" sz="48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236832" y="1321816"/>
            <a:ext cx="3634328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ПРИЗНАКИ</a:t>
            </a:r>
            <a:endParaRPr lang="ru-RU" sz="48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5471239" y="2636744"/>
            <a:ext cx="1165514" cy="1165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335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54531" y="2887858"/>
            <a:ext cx="7798930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ПРОИЗВОДИТЕЛЬНОСТЬ</a:t>
            </a:r>
            <a:endParaRPr lang="ru-RU" sz="48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170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09464" y="3734569"/>
            <a:ext cx="4453463" cy="108504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Open Sans SemiBold"/>
                <a:ea typeface="Open Sans SemiBold"/>
                <a:cs typeface="Open Sans SemiBold"/>
              </a:rPr>
              <a:t>АРХИТЕКТУРА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4159533" y="1194010"/>
            <a:ext cx="3953326" cy="108504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Open Sans SemiBold"/>
                <a:ea typeface="Open Sans SemiBold"/>
                <a:cs typeface="Open Sans SemiBold"/>
              </a:rPr>
              <a:t>ПОВЕДЕНИЕ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4400" y="2642689"/>
            <a:ext cx="1003589" cy="1003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544602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54531" y="2887858"/>
            <a:ext cx="7798930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ПРОИЗВОДИТЕЛЬНОСТЬ</a:t>
            </a:r>
            <a:endParaRPr lang="ru-RU" sz="48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7331" y="641131"/>
            <a:ext cx="3177080" cy="3177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63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37923" y="2887858"/>
            <a:ext cx="5032147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800" dirty="0" smtClean="0">
                <a:solidFill>
                  <a:srgbClr val="FF0000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LEGACY</a:t>
            </a:r>
            <a:r>
              <a:rPr lang="en-US" sz="48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 </a:t>
            </a:r>
            <a:r>
              <a:rPr lang="ru-RU" sz="48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ПРОЕКТ</a:t>
            </a:r>
            <a:endParaRPr lang="ru-RU" sz="48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5333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54531" y="2887858"/>
            <a:ext cx="7798930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ПРОИЗВОДИТЕЛЬНОСТЬ</a:t>
            </a:r>
            <a:endParaRPr lang="ru-RU" sz="48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7331" y="641131"/>
            <a:ext cx="3177080" cy="3177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618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28594" y="1763252"/>
            <a:ext cx="6450805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РОЛЬ АРХИТЕКТУРЫ</a:t>
            </a:r>
            <a:endParaRPr lang="ru-RU" sz="48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4028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28594" y="1763252"/>
            <a:ext cx="6450805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РОЛЬ АРХИТЕКТУРЫ</a:t>
            </a:r>
            <a:endParaRPr lang="ru-RU" sz="48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54531" y="4474920"/>
            <a:ext cx="7798930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ПРОИЗВОДИТЕЛЬНОСТЬ</a:t>
            </a:r>
            <a:endParaRPr lang="ru-RU" sz="48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5471239" y="3148886"/>
            <a:ext cx="1165514" cy="1165514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9551276" y="3588814"/>
            <a:ext cx="1968390" cy="1968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40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72869" y="1763252"/>
            <a:ext cx="6162264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УСЛОВИЯ ПРОЕКТА</a:t>
            </a:r>
            <a:endParaRPr lang="ru-RU" sz="48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3673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72869" y="1763252"/>
            <a:ext cx="6162264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УСЛОВИЯ ПРОЕКТА</a:t>
            </a:r>
            <a:endParaRPr lang="ru-RU" sz="48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398917" y="4038931"/>
            <a:ext cx="1932074" cy="1932074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777011" y="3917591"/>
            <a:ext cx="1932074" cy="193207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087964" y="4038931"/>
            <a:ext cx="1932074" cy="1932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623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72869" y="1763252"/>
            <a:ext cx="6162264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УСЛОВИЯ ПРОЕКТА</a:t>
            </a:r>
            <a:endParaRPr lang="ru-RU" sz="48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32178" y="4474920"/>
            <a:ext cx="6043642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ПРОЕКТИРОВАНИЕ</a:t>
            </a:r>
            <a:endParaRPr lang="ru-RU" sz="48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5471239" y="3148886"/>
            <a:ext cx="1165514" cy="1165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672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20992" y="2887858"/>
            <a:ext cx="3466013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ПАТТЕРНЫ</a:t>
            </a:r>
            <a:endParaRPr lang="ru-RU" sz="48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1572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86002" y="2887858"/>
            <a:ext cx="10936007" cy="1200329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ПРОЕКТИРОВАНИЕ ЭТО </a:t>
            </a:r>
            <a:r>
              <a:rPr lang="ru-RU" sz="4800" dirty="0" smtClean="0">
                <a:solidFill>
                  <a:srgbClr val="FF0000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НЕПРОСТО</a:t>
            </a:r>
            <a:endParaRPr lang="ru-RU" sz="4800" dirty="0">
              <a:solidFill>
                <a:srgbClr val="FF0000"/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1300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1591</TotalTime>
  <Words>1053</Words>
  <Application>Microsoft Office PowerPoint</Application>
  <PresentationFormat>Широкоэкранный</PresentationFormat>
  <Paragraphs>551</Paragraphs>
  <Slides>100</Slides>
  <Notes>99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100</vt:i4>
      </vt:variant>
    </vt:vector>
  </HeadingPairs>
  <TitlesOfParts>
    <vt:vector size="107" baseType="lpstr">
      <vt:lpstr>Arial</vt:lpstr>
      <vt:lpstr>Calibri</vt:lpstr>
      <vt:lpstr>Calibri Light</vt:lpstr>
      <vt:lpstr>JetBrains Mono</vt:lpstr>
      <vt:lpstr>Open Sans SemiBold</vt:lpstr>
      <vt:lpstr>Тема Office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Khaimov Roman</dc:creator>
  <cp:lastModifiedBy>Khaimov Roman</cp:lastModifiedBy>
  <cp:revision>184</cp:revision>
  <dcterms:created xsi:type="dcterms:W3CDTF">2022-08-22T07:30:33Z</dcterms:created>
  <dcterms:modified xsi:type="dcterms:W3CDTF">2022-08-25T05:44:07Z</dcterms:modified>
</cp:coreProperties>
</file>