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75" r:id="rId2"/>
    <p:sldId id="258" r:id="rId3"/>
    <p:sldId id="376" r:id="rId4"/>
    <p:sldId id="377" r:id="rId5"/>
    <p:sldId id="378" r:id="rId6"/>
    <p:sldId id="272" r:id="rId7"/>
    <p:sldId id="274" r:id="rId8"/>
    <p:sldId id="275" r:id="rId9"/>
    <p:sldId id="379" r:id="rId10"/>
    <p:sldId id="380" r:id="rId11"/>
    <p:sldId id="392" r:id="rId12"/>
    <p:sldId id="393" r:id="rId13"/>
    <p:sldId id="273" r:id="rId14"/>
    <p:sldId id="276" r:id="rId15"/>
    <p:sldId id="277" r:id="rId16"/>
    <p:sldId id="278" r:id="rId17"/>
    <p:sldId id="279" r:id="rId18"/>
    <p:sldId id="394" r:id="rId19"/>
    <p:sldId id="281" r:id="rId20"/>
    <p:sldId id="282" r:id="rId21"/>
    <p:sldId id="398" r:id="rId22"/>
    <p:sldId id="397" r:id="rId23"/>
    <p:sldId id="396" r:id="rId24"/>
    <p:sldId id="384" r:id="rId25"/>
    <p:sldId id="385" r:id="rId26"/>
    <p:sldId id="388" r:id="rId27"/>
    <p:sldId id="389" r:id="rId28"/>
    <p:sldId id="399" r:id="rId29"/>
    <p:sldId id="386" r:id="rId30"/>
    <p:sldId id="390" r:id="rId31"/>
    <p:sldId id="400" r:id="rId32"/>
    <p:sldId id="391" r:id="rId33"/>
    <p:sldId id="401" r:id="rId34"/>
    <p:sldId id="402" r:id="rId35"/>
    <p:sldId id="403" r:id="rId36"/>
    <p:sldId id="404" r:id="rId37"/>
    <p:sldId id="406" r:id="rId38"/>
    <p:sldId id="407" r:id="rId39"/>
    <p:sldId id="408" r:id="rId40"/>
    <p:sldId id="409" r:id="rId41"/>
    <p:sldId id="405" r:id="rId42"/>
    <p:sldId id="383" r:id="rId43"/>
    <p:sldId id="31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0" autoAdjust="0"/>
    <p:restoredTop sz="84919" autoAdjust="0"/>
  </p:normalViewPr>
  <p:slideViewPr>
    <p:cSldViewPr snapToGrid="0">
      <p:cViewPr>
        <p:scale>
          <a:sx n="66" d="100"/>
          <a:sy n="66" d="100"/>
        </p:scale>
        <p:origin x="24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875DBB85-D788-41AB-9EA9-46E819F72DBE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158157BE-13C9-4B69-8B03-B7B56862D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2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5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квалифицированных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66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cs typeface="Calibri"/>
              </a:rPr>
              <a:t>Для того чтобы выглядеть более убедительным, представлюсь. Меня зовут Роман, работаю я в компании </a:t>
            </a:r>
            <a:r>
              <a:rPr lang="ru-RU" dirty="0" err="1" smtClean="0">
                <a:cs typeface="Calibri"/>
              </a:rPr>
              <a:t>рексофт</a:t>
            </a:r>
            <a:r>
              <a:rPr lang="ru-RU" dirty="0" smtClean="0">
                <a:cs typeface="Calibri"/>
              </a:rPr>
              <a:t> уже 6 лет. Большую часть из которых мне приходится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baseline="0" dirty="0" err="1" smtClean="0">
                <a:cs typeface="Calibri"/>
              </a:rPr>
              <a:t>заниматсья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созданием, контролем и поддержкой архитектуры проекта. Но как понять что у меня это получается? Как оценить качество архитектуры?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Большинство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продуктов призваны увеличивать производительность труда. Дать определение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9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surface this leads for stakeholders to make more money, thus expanding their business allowing for more projects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evolve and increasing demand for programmers.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34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High demand and low experience turns out to be bad mixture.</a:t>
            </a:r>
            <a:endParaRPr lang="ru-RU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Высокий спрос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не всегда получается удовлетворить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законы спроса и предложения по всей видимости работают не очень хорошо.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Привести пример банковского проекта. Дурные деньги.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2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Низкая квалификация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 простота языковой технологии порождают огромное кол-во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фреймворков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 библиотек с не самой лучшей структурой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 примерах воспитывая разработчика в неверном русле.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Each, solve completely different tasks because the environment and purposes are different.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24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Server, solves other problems. For example by being stable and reliable. By providing different data constraints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maintaining integrity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4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Usually, there are more clients than servers, so different scaling strategies might be used,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which again, bring complexities in to the game.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41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требует построение распределенных систем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дополнительной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аркестрации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 общего управления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балансировки нагрузки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импелементации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стратегий разрешения сбоев как на аппаратном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 и на программных уровнях. Построения процессов непрерывной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сборки и поставки артефактов сборки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профилирования нагрузки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88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Client applications should provide smooth, responsive and adaptive experience. Often time restricted by hardware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capabilities (hard to update, low on recourses, battery restrictions)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In 1960 nobody knew what a programmer was. How many programmers were? A few thousand. What about 1950? A few hundred.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And when was there just one? 1946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17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Мы не имеем контроля над аппаратным обеспечением. Приходится работать 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разрезе широкой выборки устройств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застравляет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более грамотно проектировать распределение нагрузки в системе. Не блокировать основной поток для предоставления гладкого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динамичного интерфейса. Адаптивность (разные форматы отображения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 только размер экрана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и форма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цветопередача и плотность пикселей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разные парадигмы поведения в зависимости от выбранной платформы). Доступность.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Web 3.0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интеграции с различными сенсорами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оффлайн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режим. Оптимизация загрузки приложения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SEO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оптимизации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аналитика. 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66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two major groups of apps: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Native applications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Web applications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a lot of platforms around us and we as developers must create software which is able to run on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most if not on all of them fluently. But it is usually hard to separately develop programs for each and every case.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177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For that, cross-platform technologies are used.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21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49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15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928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92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a lot of languages. But historically, the most popular one's have similar C-like syntax, so it is not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important. What is important is the type system.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62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1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Static - types are determined on the phase of writing a program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Dynamic - types are determined on runtime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Weak - values of unrelated types can be substituted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Strong - only values of compatible types can be substituted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of course other subgroups like (nominal or structural types, type variance support, soundness, algebraic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support etc.)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3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Alan Turing. He is a first programmer to program an electronic computer. He had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program to manipulate numbers, it was integers. And he wrote a program for floating point numbers. Where he needed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 to call some bits of his program and receive a result. Architecture did not allow for this, so he invented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concept of the stack.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Тяжело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было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мужику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частности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из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за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этого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появились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другие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разработчики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Think about it, there was a moment in time when there was only one programmer in the world. But how many there 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today?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90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For a lot of purposes the most popular ones are languages with static strong type system. It provides the highest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protection against bugs and allows to model behavior in most precise way.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21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Можно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сложность таких проектов минимальна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как и оплата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вследствии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 Компании обычно пытаются таким образом сэкономить на разработчике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7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 Подавляющие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кол-во времени придется работать именно с таким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87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а не 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Как вакцина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Think about it, there was a moment in time when there was only one programmer in the world. But how many there 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today?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log_a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(2).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Увеличивается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3~5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лет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 If that is true, every five years the amount of under experienced developers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doubles.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Core direction of developers activity is increasing labor performance. The reason behind this is constantly increasing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demand. As a side effect - it also increasing the amount of technologies around as. There are many devices.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Computers are now cheap (in majority) and so they are everywhere.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6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Every software system provides two different values to the stakeholders: behavior and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 Software developers are responsible for ensuring that both those values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remain high. Unfortunately, they often focus on one to the exclusion of the other. Even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more unfortunately, they often focus on the lesser of the two values, leaving the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system eventually valueless.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first value of software is its behavior. Programmers are hired to make machines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behave in a way that makes or saves money for the stakeholders. We do this by helping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stakeholders develop a functional specification, or requirements document. Then we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 the code that causes the stakeholder’s machines to satisfy those requirements.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When the machine violates those requirements, programmers get their debuggers out and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fix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smtClean="0"/>
              <a:t>отклонение </a:t>
            </a:r>
            <a:r>
              <a:rPr lang="ru-RU" baseline="0" dirty="0" smtClean="0"/>
              <a:t>от заданного курса приводит к нарушению указанной </a:t>
            </a:r>
            <a:r>
              <a:rPr lang="ru-RU" baseline="0" dirty="0" smtClean="0"/>
              <a:t>ценности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smtClean="0"/>
              <a:t>структур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Programmers should not (and can not) continually verify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of a system. For that, automatic program verifiers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should be used (they are called tests).</a:t>
            </a:r>
            <a:endParaRPr lang="ru-RU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Many programmers believe that is the entirety of their job. They believe their job is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make the machine implement the requirements and to fix any bugs. They are sadly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mistaken.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2FFB779-270B-4192-84BA-A697F48306DC}" type="datetimeFigureOut">
              <a:rPr lang="ru-RU" smtClean="0"/>
              <a:pPr/>
              <a:t>26.04.2023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Разработчик ПО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2707" y="2887858"/>
            <a:ext cx="334258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2707" y="2515325"/>
            <a:ext cx="334258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122" y="3592543"/>
            <a:ext cx="35397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HARDWARE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5494" y="2515325"/>
            <a:ext cx="335700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1373" y="3592543"/>
            <a:ext cx="348524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HARD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814" y="786859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868" y="2717818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8703" y="3051281"/>
            <a:ext cx="7654660" cy="108228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Расширяемость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 системы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999" y="3051281"/>
            <a:ext cx="81820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труда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8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426" y="786859"/>
            <a:ext cx="7927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5238" y="3051281"/>
            <a:ext cx="8781571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Ускорять и не противоречить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76" y="1158764"/>
            <a:ext cx="3941591" cy="3941591"/>
          </a:xfrm>
          <a:prstGeom prst="ellipse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842981" y="2099502"/>
            <a:ext cx="5400167" cy="206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DemiBold" panose="02000503030000020004" pitchFamily="2" charset="0"/>
                <a:sym typeface="TTTravels-Regular"/>
              </a:rPr>
              <a:t>6 лет работы </a:t>
            </a:r>
            <a:r>
              <a:rPr lang="ru-RU" kern="0" noProof="0" dirty="0" smtClean="0">
                <a:latin typeface="TTTravels-DemiBold" panose="02000503030000020004" pitchFamily="2" charset="0"/>
              </a:rPr>
              <a:t>в </a:t>
            </a:r>
            <a:r>
              <a:rPr lang="ru-RU" kern="0" noProof="0" dirty="0" err="1" smtClean="0">
                <a:latin typeface="TTTravels-DemiBold" panose="02000503030000020004" pitchFamily="2" charset="0"/>
              </a:rPr>
              <a:t>Рексофт</a:t>
            </a:r>
            <a:endParaRPr kumimoji="0" lang="ru-RU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DemiBold" panose="02000503030000020004" pitchFamily="2" charset="0"/>
              <a:sym typeface="TTTravel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/>
              <a:t>Ведущий инженер разработчик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091" y="786859"/>
            <a:ext cx="87158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386" y="3051281"/>
            <a:ext cx="7773282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Замедлять и блокировать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4976" y="1490857"/>
            <a:ext cx="81820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Производительность труда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04976" y="1490857"/>
            <a:ext cx="8182048" cy="2479285"/>
            <a:chOff x="2005002" y="1325754"/>
            <a:chExt cx="8182048" cy="2479285"/>
          </a:xfrm>
        </p:grpSpPr>
        <p:sp>
          <p:nvSpPr>
            <p:cNvPr id="3" name="TextBox 2"/>
            <p:cNvSpPr txBox="1"/>
            <p:nvPr/>
          </p:nvSpPr>
          <p:spPr>
            <a:xfrm>
              <a:off x="3745863" y="2722755"/>
              <a:ext cx="4700326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Высокий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спрос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5002" y="1325754"/>
              <a:ext cx="8182048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Производительность труда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7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04976" y="1490857"/>
            <a:ext cx="8182048" cy="3876286"/>
            <a:chOff x="2005002" y="1325754"/>
            <a:chExt cx="8182048" cy="3876286"/>
          </a:xfrm>
        </p:grpSpPr>
        <p:sp>
          <p:nvSpPr>
            <p:cNvPr id="3" name="TextBox 2"/>
            <p:cNvSpPr txBox="1"/>
            <p:nvPr/>
          </p:nvSpPr>
          <p:spPr>
            <a:xfrm>
              <a:off x="3745863" y="2722755"/>
              <a:ext cx="4700326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Высокий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спрос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5002" y="1325754"/>
              <a:ext cx="8182048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Производительность труда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71851" y="4119756"/>
              <a:ext cx="6848350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Низкая квалификация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3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0700" y="2887858"/>
            <a:ext cx="423064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ТЕХНОЛОГИИ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b="25625"/>
          <a:stretch/>
        </p:blipFill>
        <p:spPr>
          <a:xfrm>
            <a:off x="1677962" y="1164946"/>
            <a:ext cx="8836076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1686" b="25625"/>
          <a:stretch/>
        </p:blipFill>
        <p:spPr>
          <a:xfrm>
            <a:off x="4474636" y="1164946"/>
            <a:ext cx="3242729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1686" b="25625"/>
          <a:stretch/>
        </p:blipFill>
        <p:spPr>
          <a:xfrm>
            <a:off x="4474636" y="1164946"/>
            <a:ext cx="3242729" cy="4528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661149" y="2507755"/>
            <a:ext cx="1540726" cy="1842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2093709" y="4771810"/>
            <a:ext cx="1540726" cy="18424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2093709" y="110809"/>
            <a:ext cx="1540726" cy="18424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9575939" y="2507755"/>
            <a:ext cx="1540726" cy="18424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8557566" y="4771810"/>
            <a:ext cx="1540726" cy="18424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8557566" y="110809"/>
            <a:ext cx="1540726" cy="18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igherlogicdownload.s3.amazonaws.com/IMWUC/UploadedImages/nVLnEqbbROK3MYpE6Q2i_Sample%20Open-source%20software%20for%20IBM%20Z%20and%20LinuxONE%20ecosystem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/>
          <a:stretch/>
        </p:blipFill>
        <p:spPr bwMode="auto">
          <a:xfrm>
            <a:off x="-265338" y="116114"/>
            <a:ext cx="12762678" cy="65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011" b="25625"/>
          <a:stretch/>
        </p:blipFill>
        <p:spPr>
          <a:xfrm>
            <a:off x="4177151" y="1164946"/>
            <a:ext cx="3837699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91" y="2887858"/>
            <a:ext cx="156966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1960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5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-3251200" y="0"/>
            <a:ext cx="15938355" cy="6858000"/>
            <a:chOff x="0" y="0"/>
            <a:chExt cx="15938355" cy="68580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56"/>
            <a:stretch/>
          </p:blipFill>
          <p:spPr>
            <a:xfrm>
              <a:off x="0" y="0"/>
              <a:ext cx="8032955" cy="6858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/>
            <a:stretch/>
          </p:blipFill>
          <p:spPr>
            <a:xfrm>
              <a:off x="8032955" y="0"/>
              <a:ext cx="79054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48430" y="2828836"/>
            <a:ext cx="4495141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WEB vs NATIVE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cleancommit.io/blog/2022/12/cross-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70038"/>
            <a:ext cx="8026400" cy="63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432" y="2100402"/>
            <a:ext cx="993252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 web framework/library</a:t>
            </a:r>
          </a:p>
        </p:txBody>
      </p:sp>
    </p:spTree>
    <p:extLst>
      <p:ext uri="{BB962C8B-B14F-4D97-AF65-F5344CB8AC3E}">
        <p14:creationId xmlns:p14="http://schemas.microsoft.com/office/powerpoint/2010/main" val="35695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432" y="2100402"/>
            <a:ext cx="10479151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 web framework/library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 native framework/library</a:t>
            </a:r>
          </a:p>
        </p:txBody>
      </p:sp>
    </p:spTree>
    <p:extLst>
      <p:ext uri="{BB962C8B-B14F-4D97-AF65-F5344CB8AC3E}">
        <p14:creationId xmlns:p14="http://schemas.microsoft.com/office/powerpoint/2010/main" val="26226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432" y="2100402"/>
            <a:ext cx="104791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 web framework/library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 native framework/library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Server-side framework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568" y="2828836"/>
            <a:ext cx="563487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LANGUAGE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/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ЯЗЫК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vcssl.org/en-us/image/c_like_6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2"/>
          <a:stretch/>
        </p:blipFill>
        <p:spPr bwMode="auto">
          <a:xfrm>
            <a:off x="3996644" y="857598"/>
            <a:ext cx="4198712" cy="51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.stack.imgur.com/Ipb9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59" y="480324"/>
            <a:ext cx="8436883" cy="5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23360" y="803240"/>
            <a:ext cx="3345281" cy="5631756"/>
            <a:chOff x="4423360" y="1151731"/>
            <a:chExt cx="3345281" cy="5631756"/>
          </a:xfrm>
        </p:grpSpPr>
        <p:pic>
          <p:nvPicPr>
            <p:cNvPr id="1026" name="Picture 2" descr="Alan Turing Aged 1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360" y="1151731"/>
              <a:ext cx="3345281" cy="455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39937" y="5706269"/>
              <a:ext cx="3312125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Alan Turing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2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579" y="2333860"/>
            <a:ext cx="4762842" cy="2190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STRONG STATIC</a:t>
            </a:r>
          </a:p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type system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247" y="2887858"/>
            <a:ext cx="362150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FULL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-STACK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8173" y="2887858"/>
            <a:ext cx="39116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-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КОД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91" y="2887858"/>
            <a:ext cx="156966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1960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747712"/>
            <a:ext cx="8391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9641" y="2887858"/>
            <a:ext cx="4932762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ТЕСТИРОВАНИЕ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10403</TotalTime>
  <Words>928</Words>
  <Application>Microsoft Office PowerPoint</Application>
  <PresentationFormat>Широкоэкранный</PresentationFormat>
  <Paragraphs>160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Open Sans SemiBold</vt:lpstr>
      <vt:lpstr>Roboto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257</cp:revision>
  <dcterms:created xsi:type="dcterms:W3CDTF">2022-08-22T07:30:33Z</dcterms:created>
  <dcterms:modified xsi:type="dcterms:W3CDTF">2023-04-26T13:02:46Z</dcterms:modified>
</cp:coreProperties>
</file>