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49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66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67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414" r:id="rId3"/>
    <p:sldId id="288" r:id="rId4"/>
    <p:sldId id="290" r:id="rId5"/>
    <p:sldId id="289" r:id="rId6"/>
    <p:sldId id="291" r:id="rId7"/>
    <p:sldId id="292" r:id="rId8"/>
    <p:sldId id="404" r:id="rId9"/>
    <p:sldId id="382" r:id="rId10"/>
    <p:sldId id="389" r:id="rId11"/>
    <p:sldId id="381" r:id="rId12"/>
    <p:sldId id="405" r:id="rId13"/>
    <p:sldId id="378" r:id="rId14"/>
    <p:sldId id="302" r:id="rId15"/>
    <p:sldId id="303" r:id="rId16"/>
    <p:sldId id="383" r:id="rId17"/>
    <p:sldId id="304" r:id="rId18"/>
    <p:sldId id="390" r:id="rId19"/>
    <p:sldId id="298" r:id="rId20"/>
    <p:sldId id="305" r:id="rId21"/>
    <p:sldId id="306" r:id="rId22"/>
    <p:sldId id="370" r:id="rId23"/>
    <p:sldId id="371" r:id="rId24"/>
    <p:sldId id="309" r:id="rId25"/>
    <p:sldId id="392" r:id="rId26"/>
    <p:sldId id="393" r:id="rId27"/>
    <p:sldId id="307" r:id="rId28"/>
    <p:sldId id="310" r:id="rId29"/>
    <p:sldId id="395" r:id="rId30"/>
    <p:sldId id="311" r:id="rId31"/>
    <p:sldId id="312" r:id="rId32"/>
    <p:sldId id="314" r:id="rId33"/>
    <p:sldId id="323" r:id="rId34"/>
    <p:sldId id="325" r:id="rId35"/>
    <p:sldId id="396" r:id="rId36"/>
    <p:sldId id="313" r:id="rId37"/>
    <p:sldId id="322" r:id="rId38"/>
    <p:sldId id="372" r:id="rId39"/>
    <p:sldId id="317" r:id="rId40"/>
    <p:sldId id="318" r:id="rId41"/>
    <p:sldId id="319" r:id="rId42"/>
    <p:sldId id="315" r:id="rId43"/>
    <p:sldId id="326" r:id="rId44"/>
    <p:sldId id="327" r:id="rId45"/>
    <p:sldId id="328" r:id="rId46"/>
    <p:sldId id="330" r:id="rId47"/>
    <p:sldId id="332" r:id="rId48"/>
    <p:sldId id="331" r:id="rId49"/>
    <p:sldId id="333" r:id="rId50"/>
    <p:sldId id="329" r:id="rId51"/>
    <p:sldId id="334" r:id="rId52"/>
    <p:sldId id="338" r:id="rId53"/>
    <p:sldId id="340" r:id="rId54"/>
    <p:sldId id="339" r:id="rId55"/>
    <p:sldId id="341" r:id="rId56"/>
    <p:sldId id="344" r:id="rId57"/>
    <p:sldId id="403" r:id="rId58"/>
    <p:sldId id="397" r:id="rId59"/>
    <p:sldId id="346" r:id="rId60"/>
    <p:sldId id="348" r:id="rId61"/>
    <p:sldId id="349" r:id="rId62"/>
    <p:sldId id="350" r:id="rId63"/>
    <p:sldId id="375" r:id="rId64"/>
    <p:sldId id="351" r:id="rId65"/>
    <p:sldId id="352" r:id="rId66"/>
    <p:sldId id="376" r:id="rId67"/>
    <p:sldId id="353" r:id="rId68"/>
    <p:sldId id="410" r:id="rId69"/>
    <p:sldId id="406" r:id="rId70"/>
    <p:sldId id="407" r:id="rId71"/>
    <p:sldId id="408" r:id="rId72"/>
    <p:sldId id="409" r:id="rId73"/>
    <p:sldId id="399" r:id="rId74"/>
    <p:sldId id="412" r:id="rId75"/>
    <p:sldId id="413" r:id="rId76"/>
    <p:sldId id="401" r:id="rId77"/>
    <p:sldId id="411" r:id="rId78"/>
    <p:sldId id="355" r:id="rId79"/>
    <p:sldId id="415" r:id="rId80"/>
    <p:sldId id="416" r:id="rId81"/>
    <p:sldId id="417" r:id="rId82"/>
    <p:sldId id="418" r:id="rId83"/>
    <p:sldId id="419" r:id="rId84"/>
    <p:sldId id="420" r:id="rId85"/>
    <p:sldId id="421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7CAFDE"/>
    <a:srgbClr val="FF7575"/>
    <a:srgbClr val="2E75B6"/>
    <a:srgbClr val="F4B183"/>
    <a:srgbClr val="EE6E6E"/>
    <a:srgbClr val="FF7979"/>
    <a:srgbClr val="FF5050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0742" autoAdjust="0"/>
  </p:normalViewPr>
  <p:slideViewPr>
    <p:cSldViewPr snapToGrid="0">
      <p:cViewPr varScale="1">
        <p:scale>
          <a:sx n="132" d="100"/>
          <a:sy n="132" d="100"/>
        </p:scale>
        <p:origin x="3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 smtClean="0"/>
          </a:p>
          <a:p>
            <a:r>
              <a:rPr lang="ru-RU" dirty="0" smtClean="0"/>
              <a:t>Всем знакомы такие вещи</a:t>
            </a:r>
            <a:r>
              <a:rPr lang="ru-RU" baseline="0" dirty="0" smtClean="0"/>
              <a:t> как тесты и архитектура. Но не все осознают что между ними есть прямая взаимосвязь. Более того специалисты не всегда понимают величину той роли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которую эта парочка занимает в разработке программного обеспечения.</a:t>
            </a:r>
            <a:r>
              <a:rPr lang="en-US" baseline="0" dirty="0" smtClean="0"/>
              <a:t> </a:t>
            </a:r>
            <a:r>
              <a:rPr lang="ru-RU" baseline="0" dirty="0" smtClean="0"/>
              <a:t>Но обо всем по порядку.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предоставляют максимальную защиту от регресса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Давайте поймем почему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тестировании может быть наличие так называемого сайд эффекта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 вами выделили негативные стороны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медлительность и низкая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опустим 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таком виде они нам не подходят. Зная причины этих проблем мы можем сказать следующее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Тесты это программа которая проверяет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свойства другой программы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29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изменяющихся аргументов) или содержит сайд эффекты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он называется как источники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Далее мы можем сказать 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данный слой не тестируется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прямолинейным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его от любой нетривиальной логики и управляющих конструкций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поломать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для них можно выделить следующие свойства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функция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обязана реализовывать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одного интерфейса можем быть много разных реализаций. В нашем случае например можно сформировать две группы методов получения данных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eriod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Реальные источники – все то что должно использоваться в бою в целевом окружении (те самые неудобные функции)</a:t>
            </a:r>
          </a:p>
          <a:p>
            <a:pPr marL="228600" indent="-228600">
              <a:buAutoNum type="arabicPeriod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Источники подделки – методы заглушки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специально будут сделаны таким образом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исключить те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негативные свойства которые мы обсуждали ранее</a:t>
            </a:r>
          </a:p>
          <a:p>
            <a:pPr marL="228600" indent="-228600">
              <a:buAutoNum type="arabicPeriod"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проведем небольшой обзор такой схемы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9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программу клиент неизбежно будет зависеть от её внешнего конкретного интерфейса.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например мы зависим от аргументов тех функций которые пытаемся вызвать.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7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с конкретными источниками данных ситуация немного иная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у клиента появляется выбор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в случае тестов мы можем использовать подделки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0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этого можно сделать вывод что программа и интерфейс источников данных всегда используются вместе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281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Отметим то что единственная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причина существования интерфейса – это его клиент. В данном случае это сама программа.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7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свойство это сопротивляемость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то что мы с вами используем для того чтобы сделать программу проще. Для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наши расходы на технический долг сильно вырастят что только ускорит устаревание и гниение проекта.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3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Закрывая глаза на детали реализации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основной целью тестирования должна быть проверка наблюдаемого поведения. Регресс является одной из главных причин которые делают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непростым в применении инструментом. Роль тестирования заключается в исправлении данной ситуации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34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зависимостей (Таким образом мы можем обойтись небольшими быстрыми тестами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выросшей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132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К сожалению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доклада мы не успеем качественно раскрыть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чем ответственность является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я все равно обязан это упомянуть чтобы каждый из вас при возникновении подобной задачи вспомнил что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что-то там такое было там было ответственность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изучил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 итоге спроектировал более качественную структуру.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Сейчас достаточно знать 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у нас вышло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уже частично данному принципу удовлетворяет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увеличена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Почему именно такая архитектура появилась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итоге? Кажется что это просто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субъективщина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меня получилось такое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у другого получится нечто совершено иное. Но на самом деле здесь присутствует некоторая закономерность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лучше всего заметна в сравнении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723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дольше проходят тесты, тем реже они запускаются.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632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к портам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важно отметить и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Отсутствие сайд-эффектов в центре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расширяемости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Возвращаясь к сравнению нельзя не отметить очевидного – чистая архитектура содержит гораздо больше компонентов. Их существование с точки зрения предложенного подхода нельзя объяснить необходимостью тестирования.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740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изменять в направлении упрощения программы в целях оптимизации производственного процесса.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 любой программы со временем растет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67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возьмем более конкретный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известные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объяснить коротко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являться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растут издержки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62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деталей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9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Достичь этого нельзя не имея при этом качественных тестов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регресса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открывающих возможности для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рефактиринга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не сильно затрудняющих общий процесс разработки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810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соответсвующей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5828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последней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появляется четкая, измеряемая причина для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существования.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3741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не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понимания данной взаимосвязи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её следствий. Специалист должен уметь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обосновать технические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предупредить риски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41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4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0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494" y="3013502"/>
            <a:ext cx="1098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2" name="Диаграмма 11"/>
          <p:cNvGraphicFramePr/>
          <p:nvPr>
            <p:extLst/>
          </p:nvPr>
        </p:nvGraphicFramePr>
        <p:xfrm>
          <a:off x="2436762" y="1554315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2" name="Диаграмма 11"/>
          <p:cNvGraphicFramePr/>
          <p:nvPr>
            <p:extLst/>
          </p:nvPr>
        </p:nvGraphicFramePr>
        <p:xfrm>
          <a:off x="2436762" y="1554315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500188"/>
            <a:ext cx="38576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2436762" y="1554315"/>
            <a:ext cx="7318477" cy="4878985"/>
            <a:chOff x="2436762" y="1554315"/>
            <a:chExt cx="7318477" cy="4878985"/>
          </a:xfrm>
        </p:grpSpPr>
        <p:graphicFrame>
          <p:nvGraphicFramePr>
            <p:cNvPr id="12" name="Диаграмма 11"/>
            <p:cNvGraphicFramePr/>
            <p:nvPr>
              <p:extLst>
                <p:ext uri="{D42A27DB-BD31-4B8C-83A1-F6EECF244321}">
                  <p14:modId xmlns:p14="http://schemas.microsoft.com/office/powerpoint/2010/main" val="2207010360"/>
                </p:ext>
              </p:extLst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794" y="2733367"/>
              <a:ext cx="1944021" cy="1944021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157" y="3705377"/>
              <a:ext cx="2202426" cy="2202426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141" y="1922339"/>
              <a:ext cx="811028" cy="811028"/>
            </a:xfrm>
            <a:prstGeom prst="rect">
              <a:avLst/>
            </a:prstGeom>
          </p:spPr>
        </p:pic>
        <p:grpSp>
          <p:nvGrpSpPr>
            <p:cNvPr id="22" name="Группа 21"/>
            <p:cNvGrpSpPr/>
            <p:nvPr/>
          </p:nvGrpSpPr>
          <p:grpSpPr>
            <a:xfrm>
              <a:off x="4326575" y="2418736"/>
              <a:ext cx="1149881" cy="912043"/>
              <a:chOff x="2504209" y="1854199"/>
              <a:chExt cx="5952403" cy="4721225"/>
            </a:xfrm>
          </p:grpSpPr>
          <p:pic>
            <p:nvPicPr>
              <p:cNvPr id="23" name="Рисунок 2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7" y="1854199"/>
                <a:ext cx="4721225" cy="4721225"/>
              </a:xfrm>
              <a:prstGeom prst="rect">
                <a:avLst/>
              </a:prstGeom>
            </p:spPr>
          </p:pic>
          <p:pic>
            <p:nvPicPr>
              <p:cNvPr id="24" name="Рисунок 23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10858063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494" y="3013502"/>
            <a:ext cx="1098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ТЕСТЫ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0"/>
            <a:ext cx="5800724" cy="68563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6343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0"/>
            <a:ext cx="5800724" cy="68563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909955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63434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0"/>
            <a:ext cx="5800724" cy="68563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644737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63434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Соединительная линия уступом 3"/>
          <p:cNvCxnSpPr>
            <a:stCxn id="7" idx="2"/>
            <a:endCxn id="6" idx="0"/>
          </p:cNvCxnSpPr>
          <p:nvPr/>
        </p:nvCxnSpPr>
        <p:spPr>
          <a:xfrm rot="5400000">
            <a:off x="5797012" y="2857367"/>
            <a:ext cx="59798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098472" y="1560850"/>
            <a:ext cx="1995057" cy="4188543"/>
            <a:chOff x="5216458" y="1560850"/>
            <a:chExt cx="1995057" cy="418854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216460" y="156085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216458" y="475186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Источники данных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216459" y="315635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9" name="Соединительная линия уступом 8"/>
            <p:cNvCxnSpPr>
              <a:stCxn id="8" idx="0"/>
              <a:endCxn id="6" idx="2"/>
            </p:cNvCxnSpPr>
            <p:nvPr/>
          </p:nvCxnSpPr>
          <p:spPr>
            <a:xfrm rot="5400000" flipH="1" flipV="1">
              <a:off x="5914996" y="4452876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283990" y="1494175"/>
            <a:ext cx="7624020" cy="4302374"/>
            <a:chOff x="2401976" y="1494175"/>
            <a:chExt cx="7624020" cy="4302374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5216459" y="1494175"/>
              <a:ext cx="1995056" cy="2593035"/>
              <a:chOff x="5216459" y="152275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227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192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182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. данных</a:t>
                </a:r>
              </a:p>
            </p:txBody>
          </p:sp>
          <p:cxnSp>
            <p:nvCxnSpPr>
              <p:cNvPr id="15" name="Соединительная линия уступом 14"/>
              <p:cNvCxnSpPr>
                <a:stCxn id="14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5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7" name="Соединительная линия уступом 16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105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Клиент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84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980384"/>
            <a:ext cx="4669990" cy="523517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05699" y="598369"/>
            <a:ext cx="4659715" cy="523517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39697" y="4117790"/>
            <a:ext cx="2053831" cy="275472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731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139899002"/>
              </p:ext>
            </p:extLst>
          </p:nvPr>
        </p:nvGraphicFramePr>
        <p:xfrm>
          <a:off x="-867548" y="1498660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376147987"/>
              </p:ext>
            </p:extLst>
          </p:nvPr>
        </p:nvGraphicFramePr>
        <p:xfrm>
          <a:off x="5709902" y="1502355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10" y="2348493"/>
              <a:ext cx="1412818" cy="1412818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>
                <p:ext uri="{D42A27DB-BD31-4B8C-83A1-F6EECF244321}">
                  <p14:modId xmlns:p14="http://schemas.microsoft.com/office/powerpoint/2010/main" val="1244223748"/>
                </p:ext>
              </p:extLst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141" y="1922339"/>
              <a:ext cx="811028" cy="8110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461" y="4333008"/>
              <a:ext cx="1793003" cy="1793003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157" y="3705377"/>
              <a:ext cx="2202426" cy="220242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963" y="2348493"/>
              <a:ext cx="1782643" cy="1782643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794" y="2733367"/>
              <a:ext cx="1944021" cy="194402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867548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7" name="Группа 16"/>
            <p:cNvGrpSpPr/>
            <p:nvPr/>
          </p:nvGrpSpPr>
          <p:grpSpPr>
            <a:xfrm>
              <a:off x="4287375" y="4110353"/>
              <a:ext cx="1005189" cy="797279"/>
              <a:chOff x="2504209" y="1854199"/>
              <a:chExt cx="5952399" cy="4721225"/>
            </a:xfrm>
          </p:grpSpPr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4" y="1854199"/>
                <a:ext cx="4721224" cy="4721225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grpSp>
        <p:nvGrpSpPr>
          <p:cNvPr id="12" name="Группа 11"/>
          <p:cNvGrpSpPr/>
          <p:nvPr/>
        </p:nvGrpSpPr>
        <p:grpSpPr>
          <a:xfrm>
            <a:off x="5709902" y="1502355"/>
            <a:ext cx="7318477" cy="4878985"/>
            <a:chOff x="2436762" y="1554315"/>
            <a:chExt cx="7318477" cy="4878985"/>
          </a:xfrm>
        </p:grpSpPr>
        <p:graphicFrame>
          <p:nvGraphicFramePr>
            <p:cNvPr id="13" name="Диаграмма 12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23" name="Группа 22"/>
            <p:cNvGrpSpPr/>
            <p:nvPr/>
          </p:nvGrpSpPr>
          <p:grpSpPr>
            <a:xfrm>
              <a:off x="4326575" y="2418736"/>
              <a:ext cx="1149881" cy="912043"/>
              <a:chOff x="2504209" y="1854199"/>
              <a:chExt cx="5952403" cy="4721225"/>
            </a:xfrm>
          </p:grpSpPr>
          <p:pic>
            <p:nvPicPr>
              <p:cNvPr id="24" name="Рисунок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7" y="1854199"/>
                <a:ext cx="4721225" cy="4721225"/>
              </a:xfrm>
              <a:prstGeom prst="rect">
                <a:avLst/>
              </a:prstGeom>
            </p:spPr>
          </p:pic>
          <p:pic>
            <p:nvPicPr>
              <p:cNvPr id="25" name="Рисунок 2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66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395253" y="1320352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3013502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89709" y="686543"/>
            <a:ext cx="10318173" cy="61714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655978" y="4405968"/>
            <a:ext cx="5451904" cy="24728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546683" y="4383039"/>
            <a:ext cx="4092117" cy="226356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40697" y="4398710"/>
            <a:ext cx="5105591" cy="232275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546683" y="4383039"/>
            <a:ext cx="4092117" cy="226356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563943377"/>
              </p:ext>
            </p:extLst>
          </p:nvPr>
        </p:nvGraphicFramePr>
        <p:xfrm>
          <a:off x="5637161" y="1498660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Диаграмма 29"/>
          <p:cNvGraphicFramePr/>
          <p:nvPr>
            <p:extLst>
              <p:ext uri="{D42A27DB-BD31-4B8C-83A1-F6EECF244321}">
                <p14:modId xmlns:p14="http://schemas.microsoft.com/office/powerpoint/2010/main" val="1655737584"/>
              </p:ext>
            </p:extLst>
          </p:nvPr>
        </p:nvGraphicFramePr>
        <p:xfrm>
          <a:off x="-881403" y="150558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637161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7" name="Группа 16"/>
            <p:cNvGrpSpPr/>
            <p:nvPr/>
          </p:nvGrpSpPr>
          <p:grpSpPr>
            <a:xfrm>
              <a:off x="4287375" y="4110353"/>
              <a:ext cx="1005189" cy="797279"/>
              <a:chOff x="2504209" y="1854199"/>
              <a:chExt cx="5952399" cy="4721225"/>
            </a:xfrm>
          </p:grpSpPr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5384" y="1854199"/>
                <a:ext cx="4721224" cy="4721225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2514648" y="2356788"/>
                <a:ext cx="2441479" cy="2462358"/>
              </a:xfrm>
              <a:prstGeom prst="rect">
                <a:avLst/>
              </a:prstGeom>
            </p:spPr>
          </p:pic>
        </p:grpSp>
      </p:grpSp>
      <p:grpSp>
        <p:nvGrpSpPr>
          <p:cNvPr id="29" name="Группа 28"/>
          <p:cNvGrpSpPr/>
          <p:nvPr/>
        </p:nvGrpSpPr>
        <p:grpSpPr>
          <a:xfrm>
            <a:off x="-881403" y="1505587"/>
            <a:ext cx="7318477" cy="4878985"/>
            <a:chOff x="2436762" y="1554315"/>
            <a:chExt cx="7318477" cy="4878985"/>
          </a:xfrm>
        </p:grpSpPr>
        <p:graphicFrame>
          <p:nvGraphicFramePr>
            <p:cNvPr id="30" name="Диаграмма 29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34" name="Группа 33"/>
            <p:cNvGrpSpPr/>
            <p:nvPr/>
          </p:nvGrpSpPr>
          <p:grpSpPr>
            <a:xfrm>
              <a:off x="4143921" y="4103424"/>
              <a:ext cx="1542342" cy="1273650"/>
              <a:chOff x="1654726" y="1813174"/>
              <a:chExt cx="9133239" cy="7542148"/>
            </a:xfrm>
          </p:grpSpPr>
          <p:pic>
            <p:nvPicPr>
              <p:cNvPr id="35" name="Рисунок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45825" y="1813174"/>
                <a:ext cx="7542140" cy="7542148"/>
              </a:xfrm>
              <a:prstGeom prst="rect">
                <a:avLst/>
              </a:prstGeom>
            </p:spPr>
          </p:pic>
          <p:pic>
            <p:nvPicPr>
              <p:cNvPr id="36" name="Рисунок 3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2" b="28032"/>
              <a:stretch/>
            </p:blipFill>
            <p:spPr>
              <a:xfrm rot="13500000">
                <a:off x="1671396" y="2228248"/>
                <a:ext cx="3900266" cy="3933606"/>
              </a:xfrm>
              <a:prstGeom prst="rect">
                <a:avLst/>
              </a:prstGeom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637161" y="1498660"/>
            <a:ext cx="7318477" cy="4878985"/>
            <a:chOff x="2436762" y="1554315"/>
            <a:chExt cx="7318477" cy="4878985"/>
          </a:xfrm>
        </p:grpSpPr>
        <p:graphicFrame>
          <p:nvGraphicFramePr>
            <p:cNvPr id="8" name="Диаграмма 7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461" y="4233978"/>
              <a:ext cx="2006333" cy="2006333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7413999" y="28096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014" y="270574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-881403" y="1505587"/>
            <a:ext cx="7318477" cy="4878985"/>
            <a:chOff x="2436762" y="1554315"/>
            <a:chExt cx="7318477" cy="4878985"/>
          </a:xfrm>
        </p:grpSpPr>
        <p:graphicFrame>
          <p:nvGraphicFramePr>
            <p:cNvPr id="30" name="Диаграмма 29"/>
            <p:cNvGraphicFramePr/>
            <p:nvPr>
              <p:extLst/>
            </p:nvPr>
          </p:nvGraphicFramePr>
          <p:xfrm>
            <a:off x="2436762" y="1554315"/>
            <a:ext cx="7318477" cy="4878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183" y="4389693"/>
              <a:ext cx="1681048" cy="168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0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366538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367662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407687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608151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05734"/>
            <a:ext cx="5202190" cy="25005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700"/>
            <a:ext cx="9156886" cy="23388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755641"/>
            <a:ext cx="5032049" cy="36304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27503" y="3684697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27503" y="5063224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39226" y="333499"/>
            <a:ext cx="9860704" cy="6481296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 y="2092086"/>
            <a:ext cx="1602262" cy="160226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34" y="1978484"/>
            <a:ext cx="1526848" cy="152684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745720" y="4414746"/>
            <a:ext cx="2474217" cy="24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2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3" y="2501625"/>
            <a:ext cx="1854751" cy="18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77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663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18" y="268444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23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2" name="Диаграмма 11"/>
          <p:cNvGraphicFramePr/>
          <p:nvPr>
            <p:extLst/>
          </p:nvPr>
        </p:nvGraphicFramePr>
        <p:xfrm>
          <a:off x="2436762" y="1554315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3229</Words>
  <Application>Microsoft Office PowerPoint</Application>
  <PresentationFormat>Широкоэкранный</PresentationFormat>
  <Paragraphs>554</Paragraphs>
  <Slides>85</Slides>
  <Notes>85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1206</cp:revision>
  <dcterms:created xsi:type="dcterms:W3CDTF">2023-02-24T06:10:12Z</dcterms:created>
  <dcterms:modified xsi:type="dcterms:W3CDTF">2023-09-04T07:52:48Z</dcterms:modified>
</cp:coreProperties>
</file>