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0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1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62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79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80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256" r:id="rId2"/>
    <p:sldId id="263" r:id="rId3"/>
    <p:sldId id="265" r:id="rId4"/>
    <p:sldId id="267" r:id="rId5"/>
    <p:sldId id="268" r:id="rId6"/>
    <p:sldId id="269" r:id="rId7"/>
    <p:sldId id="274" r:id="rId8"/>
    <p:sldId id="270" r:id="rId9"/>
    <p:sldId id="276" r:id="rId10"/>
    <p:sldId id="386" r:id="rId11"/>
    <p:sldId id="388" r:id="rId12"/>
    <p:sldId id="282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404" r:id="rId22"/>
    <p:sldId id="382" r:id="rId23"/>
    <p:sldId id="389" r:id="rId24"/>
    <p:sldId id="381" r:id="rId25"/>
    <p:sldId id="405" r:id="rId26"/>
    <p:sldId id="378" r:id="rId27"/>
    <p:sldId id="298" r:id="rId28"/>
    <p:sldId id="302" r:id="rId29"/>
    <p:sldId id="303" r:id="rId30"/>
    <p:sldId id="383" r:id="rId31"/>
    <p:sldId id="304" r:id="rId32"/>
    <p:sldId id="390" r:id="rId33"/>
    <p:sldId id="305" r:id="rId34"/>
    <p:sldId id="306" r:id="rId35"/>
    <p:sldId id="370" r:id="rId36"/>
    <p:sldId id="371" r:id="rId37"/>
    <p:sldId id="309" r:id="rId38"/>
    <p:sldId id="392" r:id="rId39"/>
    <p:sldId id="393" r:id="rId40"/>
    <p:sldId id="307" r:id="rId41"/>
    <p:sldId id="310" r:id="rId42"/>
    <p:sldId id="395" r:id="rId43"/>
    <p:sldId id="311" r:id="rId44"/>
    <p:sldId id="312" r:id="rId45"/>
    <p:sldId id="314" r:id="rId46"/>
    <p:sldId id="323" r:id="rId47"/>
    <p:sldId id="325" r:id="rId48"/>
    <p:sldId id="396" r:id="rId49"/>
    <p:sldId id="313" r:id="rId50"/>
    <p:sldId id="322" r:id="rId51"/>
    <p:sldId id="372" r:id="rId52"/>
    <p:sldId id="317" r:id="rId53"/>
    <p:sldId id="318" r:id="rId54"/>
    <p:sldId id="319" r:id="rId55"/>
    <p:sldId id="315" r:id="rId56"/>
    <p:sldId id="326" r:id="rId57"/>
    <p:sldId id="327" r:id="rId58"/>
    <p:sldId id="328" r:id="rId59"/>
    <p:sldId id="330" r:id="rId60"/>
    <p:sldId id="332" r:id="rId61"/>
    <p:sldId id="331" r:id="rId62"/>
    <p:sldId id="333" r:id="rId63"/>
    <p:sldId id="329" r:id="rId64"/>
    <p:sldId id="334" r:id="rId65"/>
    <p:sldId id="338" r:id="rId66"/>
    <p:sldId id="340" r:id="rId67"/>
    <p:sldId id="339" r:id="rId68"/>
    <p:sldId id="341" r:id="rId69"/>
    <p:sldId id="344" r:id="rId70"/>
    <p:sldId id="403" r:id="rId71"/>
    <p:sldId id="397" r:id="rId72"/>
    <p:sldId id="346" r:id="rId73"/>
    <p:sldId id="348" r:id="rId74"/>
    <p:sldId id="349" r:id="rId75"/>
    <p:sldId id="350" r:id="rId76"/>
    <p:sldId id="375" r:id="rId77"/>
    <p:sldId id="351" r:id="rId78"/>
    <p:sldId id="352" r:id="rId79"/>
    <p:sldId id="376" r:id="rId80"/>
    <p:sldId id="353" r:id="rId81"/>
    <p:sldId id="410" r:id="rId82"/>
    <p:sldId id="406" r:id="rId83"/>
    <p:sldId id="407" r:id="rId84"/>
    <p:sldId id="408" r:id="rId85"/>
    <p:sldId id="409" r:id="rId86"/>
    <p:sldId id="399" r:id="rId87"/>
    <p:sldId id="412" r:id="rId88"/>
    <p:sldId id="413" r:id="rId89"/>
    <p:sldId id="401" r:id="rId90"/>
    <p:sldId id="411" r:id="rId91"/>
    <p:sldId id="355" r:id="rId92"/>
    <p:sldId id="360" r:id="rId93"/>
    <p:sldId id="361" r:id="rId94"/>
    <p:sldId id="362" r:id="rId95"/>
    <p:sldId id="363" r:id="rId96"/>
    <p:sldId id="364" r:id="rId97"/>
    <p:sldId id="365" r:id="rId98"/>
    <p:sldId id="366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B1"/>
    <a:srgbClr val="7CAFDE"/>
    <a:srgbClr val="FF7575"/>
    <a:srgbClr val="2E75B6"/>
    <a:srgbClr val="F4B183"/>
    <a:srgbClr val="EE6E6E"/>
    <a:srgbClr val="FF7979"/>
    <a:srgbClr val="FF5050"/>
    <a:srgbClr val="FF7C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0742" autoAdjust="0"/>
  </p:normalViewPr>
  <p:slideViewPr>
    <p:cSldViewPr snapToGrid="0">
      <p:cViewPr varScale="1">
        <p:scale>
          <a:sx n="132" d="100"/>
          <a:sy n="132" d="100"/>
        </p:scale>
        <p:origin x="26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79-45AF-983B-64786809A1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79-45AF-983B-64786809A1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79-45AF-983B-64786809A1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79-45AF-983B-64786809A13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79-45AF-983B-64786809A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FB-4455-80A4-C712113A6C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FB-4455-80A4-C712113A6C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FB-4455-80A4-C712113A6C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FB-4455-80A4-C712113A6C0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FB-4455-80A4-C712113A6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FB-4455-80A4-C712113A6C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FB-4455-80A4-C712113A6C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FB-4455-80A4-C712113A6C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FB-4455-80A4-C712113A6C0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FB-4455-80A4-C712113A6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79-45AF-983B-64786809A1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79-45AF-983B-64786809A1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79-45AF-983B-64786809A1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79-45AF-983B-64786809A13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79-45AF-983B-64786809A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FB-4455-80A4-C712113A6C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FB-4455-80A4-C712113A6C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FB-4455-80A4-C712113A6C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FB-4455-80A4-C712113A6C0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FB-4455-80A4-C712113A6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79-45AF-983B-64786809A1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79-45AF-983B-64786809A1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79-45AF-983B-64786809A1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79-45AF-983B-64786809A13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79-45AF-983B-64786809A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79-45AF-983B-64786809A1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79-45AF-983B-64786809A1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79-45AF-983B-64786809A1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79-45AF-983B-64786809A13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79-45AF-983B-64786809A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9F6D-4C0A-4D32-A6E0-938378AE652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09A1-088C-44D9-A8D7-99583A7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ТЕСТИРУЕМАЯ АРХИТЕКТУРА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 smtClean="0"/>
          </a:p>
          <a:p>
            <a:r>
              <a:rPr lang="ru-RU" dirty="0" smtClean="0"/>
              <a:t>Всем знакомы такие вещи</a:t>
            </a:r>
            <a:r>
              <a:rPr lang="ru-RU" baseline="0" dirty="0" smtClean="0"/>
              <a:t> как тесты и архитектура. Но не все осознают что между ними есть прямая взаимосвязь. Более того специалисты не всегда понимают величину той роли</a:t>
            </a:r>
            <a:r>
              <a:rPr lang="en-US" baseline="0" dirty="0" smtClean="0"/>
              <a:t>, </a:t>
            </a:r>
            <a:r>
              <a:rPr lang="ru-RU" baseline="0" dirty="0" smtClean="0"/>
              <a:t>которую эта парочка занимает в разработке программного обеспечения. Для того чтобы разобраться в этих вопросах нам нужно начать с самых основ</a:t>
            </a:r>
            <a:r>
              <a:rPr lang="en-US" baseline="0" dirty="0" smtClean="0"/>
              <a:t>, </a:t>
            </a:r>
            <a:r>
              <a:rPr lang="ru-RU" baseline="0" dirty="0" smtClean="0"/>
              <a:t>а именно с достаточно очевидного факта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4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Зависимость искусственной сложности от структуры</a:t>
            </a:r>
            <a:r>
              <a:rPr lang="ru-RU" baseline="0" dirty="0" smtClean="0"/>
              <a:t> как бы намекает нам на то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единственным способом упрощения программы является изменение данного аспекта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38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Но при этом</a:t>
            </a:r>
            <a:r>
              <a:rPr lang="en-US" dirty="0" smtClean="0"/>
              <a:t>, </a:t>
            </a:r>
            <a:r>
              <a:rPr lang="ru-RU" dirty="0" smtClean="0"/>
              <a:t>изменяя структуру</a:t>
            </a:r>
            <a:r>
              <a:rPr lang="ru-RU" baseline="0" dirty="0" smtClean="0"/>
              <a:t> мы должны ухитриться не изменить наблюдаемого поведения которое эта структура и формирует. Иначе мы рискуем сломать то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работало до этого (вызывать регресс иными словами). Для этого даже есть специальное название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88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/>
              <a:t>Рефакторинг</a:t>
            </a:r>
            <a:r>
              <a:rPr lang="ru-RU" dirty="0" smtClean="0"/>
              <a:t>.</a:t>
            </a:r>
            <a:r>
              <a:rPr lang="ru-RU" baseline="0" dirty="0" smtClean="0"/>
              <a:t> </a:t>
            </a:r>
            <a:r>
              <a:rPr lang="ru-RU" dirty="0" smtClean="0"/>
              <a:t>Это основное</a:t>
            </a:r>
            <a:r>
              <a:rPr lang="en-US" dirty="0" smtClean="0"/>
              <a:t> </a:t>
            </a:r>
            <a:r>
              <a:rPr lang="ru-RU" dirty="0" smtClean="0"/>
              <a:t>и в большинстве случаев </a:t>
            </a:r>
            <a:r>
              <a:rPr lang="ru-RU" dirty="0" smtClean="0"/>
              <a:t>единственное</a:t>
            </a:r>
            <a:r>
              <a:rPr lang="ru-RU" baseline="0" dirty="0" smtClean="0"/>
              <a:t> оружие для борьбы </a:t>
            </a:r>
            <a:r>
              <a:rPr lang="ru-RU" baseline="0" dirty="0" smtClean="0"/>
              <a:t>с растущей сложностью в программе. </a:t>
            </a:r>
            <a:r>
              <a:rPr lang="ru-RU" baseline="0" dirty="0" smtClean="0"/>
              <a:t>Но регресс делает его крайне редким гостем в проектах что и приводит к ситуациям показанным ранее.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66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Давайте представим</a:t>
            </a:r>
            <a:r>
              <a:rPr lang="ru-RU" baseline="0" dirty="0" smtClean="0"/>
              <a:t> </a:t>
            </a:r>
            <a:r>
              <a:rPr lang="ru-RU" baseline="0" dirty="0" smtClean="0"/>
              <a:t>что у нас есть волшебная программа помощник с одной единственной кнопкой</a:t>
            </a:r>
            <a:r>
              <a:rPr lang="en-US" baseline="0" dirty="0" smtClean="0"/>
              <a:t> check. </a:t>
            </a:r>
            <a:r>
              <a:rPr lang="ru-RU" baseline="0" dirty="0" smtClean="0"/>
              <a:t>Нажав на неё у нас может быть один из двух результатов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8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Первый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будет </a:t>
            </a:r>
            <a:r>
              <a:rPr lang="ru-RU" baseline="0" dirty="0" smtClean="0"/>
              <a:t>означать что наблюдаемое поведение нашей программы не </a:t>
            </a:r>
            <a:r>
              <a:rPr lang="ru-RU" baseline="0" dirty="0" smtClean="0"/>
              <a:t>изменилось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1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Второй</a:t>
            </a:r>
            <a:r>
              <a:rPr lang="en-US" dirty="0" smtClean="0"/>
              <a:t>, </a:t>
            </a:r>
            <a:r>
              <a:rPr lang="ru-RU" dirty="0" smtClean="0"/>
              <a:t>будет означать</a:t>
            </a:r>
            <a:r>
              <a:rPr lang="ru-RU" baseline="0" dirty="0" smtClean="0"/>
              <a:t> обратное – а именно присутствие того самого регресса. Имея такого помощника под рукой </a:t>
            </a:r>
            <a:r>
              <a:rPr lang="ru-RU" baseline="0" dirty="0" err="1" smtClean="0"/>
              <a:t>рефакторинг</a:t>
            </a:r>
            <a:r>
              <a:rPr lang="ru-RU" baseline="0" dirty="0" smtClean="0"/>
              <a:t> стал бы гораздо легче. Я </a:t>
            </a:r>
            <a:r>
              <a:rPr lang="ru-RU" baseline="0" dirty="0" smtClean="0"/>
              <a:t>думаю </a:t>
            </a:r>
            <a:r>
              <a:rPr lang="ru-RU" baseline="0" dirty="0" smtClean="0"/>
              <a:t>многие </a:t>
            </a:r>
            <a:r>
              <a:rPr lang="ru-RU" baseline="0" dirty="0" smtClean="0"/>
              <a:t>догадались что наш помощник – это тесты. Соответственно тесты это просто программа которая проверяет другую программу.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 попробуем понять какими качествами они должны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обладать относительно решаемой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7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естественно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защита от регресса. Именно она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избавляет нас от страха случайно изменить поведение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33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Вторым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качеством является сопротивляемость к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должны реагировать на изменения структуры (в нашем случае падать).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тестов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для обычного пользователя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должен быть незаметным.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противном случае они только усложнят борьбу с растущей сложностью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вместо одной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править придётся уже две.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83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Третьим качеством является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Если тесты будут требовать больших ресурсов на свое написание и изменение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они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станут балластом для разработки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 одной причиной возросшей сложности программы и проще будет избавиться от них вовсе чем оставлять на проекте в том виде который есть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1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</a:t>
            </a:r>
            <a:r>
              <a:rPr lang="ru-RU" baseline="0" dirty="0" smtClean="0"/>
              <a:t>ложность </a:t>
            </a:r>
            <a:r>
              <a:rPr lang="ru-RU" baseline="0" dirty="0" smtClean="0"/>
              <a:t>проектов со временем растет. Каждый это замечал на своём </a:t>
            </a:r>
            <a:r>
              <a:rPr lang="ru-RU" baseline="0" dirty="0" smtClean="0"/>
              <a:t>опыте</a:t>
            </a:r>
            <a:r>
              <a:rPr lang="en-US" baseline="0" dirty="0" smtClean="0"/>
              <a:t>, </a:t>
            </a:r>
            <a:r>
              <a:rPr lang="ru-RU" baseline="0" dirty="0" smtClean="0"/>
              <a:t>становится все тяжелее разобраться в коде</a:t>
            </a:r>
            <a:r>
              <a:rPr lang="en-US" baseline="0" dirty="0" smtClean="0"/>
              <a:t>, </a:t>
            </a:r>
            <a:r>
              <a:rPr lang="ru-RU" baseline="0" dirty="0" smtClean="0"/>
              <a:t>больше багов</a:t>
            </a:r>
            <a:r>
              <a:rPr lang="en-US" baseline="0" dirty="0" smtClean="0"/>
              <a:t>, </a:t>
            </a:r>
            <a:r>
              <a:rPr lang="ru-RU" baseline="0" dirty="0" smtClean="0"/>
              <a:t>легче ошибиться</a:t>
            </a:r>
            <a:r>
              <a:rPr lang="en-US" baseline="0" dirty="0" smtClean="0"/>
              <a:t>, </a:t>
            </a:r>
            <a:r>
              <a:rPr lang="ru-RU" baseline="0" dirty="0" smtClean="0"/>
              <a:t>на задачи уходит больше времени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Большинство попыток исправить положение либо приводит к тому что все откатывается назад иначе не дай бог сломаю</a:t>
            </a:r>
            <a:r>
              <a:rPr lang="en-US" baseline="0" dirty="0" smtClean="0"/>
              <a:t>, </a:t>
            </a:r>
            <a:r>
              <a:rPr lang="ru-RU" baseline="0" dirty="0" smtClean="0"/>
              <a:t>или становится только хуже чем было.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9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Последним качеством является быстродействие.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выполнения тестов очевидно влияет на время выполнения задачи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самым оказывая воздействие на производительность труда.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если требуется например срочно выдать релиз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ждать пол часа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 пока пройдут проверки может захотеть далеко не каждый. В этом плане они могут и вовсе игнорироваться сводя все усилия на нет.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общем случае - чем дольше проходят тесты, тем реже они запускаются.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реже запуск, тем больше пространства для дефекта к появлению и тем сложней его потом отыскать как следствие.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6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Попробуем примерить эти метрики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всем известные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объяснить коротко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представьте что ваших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специалистов заменили на робота. И вот сценарий работы такого робота и будет называться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тестом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2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Метрики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будут представлены на круговой диаграмме чтобы выделить соотношение показателей между собой.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11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первых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такие тесты предоставляют максимальную защиту от регресса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проверяют всю систему целиком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конца до конца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38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вторых они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дают высокую сопротивляемость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рассматривают программу с точки зрения конечного пользователя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5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как черный ящик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полностью игнорируя структуру ПО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02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взамен они требуют высокую цену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ввиде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низкой скорости выполнения и большой стоимостью разработки и поддержки. Хорошо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зафиксируем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 программы растет со временем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основным инструментом борьбы с ней является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делать проще когда у нас есть тесты. Тесты подойдут не любые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 только те у которых хорошие показатели по приведенным метрикам.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0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Допустим мы с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вами считаем что в таком виде тесты нам не подходят.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нужно изменить для того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проверки выполнялись быстрее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требовали меньше ресурсов на разработку? Рассмотрим возможные причины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605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сценарий тестирования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при обычной эксплуатации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зависит от какого то источника данных (это может быть БД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localStorage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глобальный объект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возвращающая тек дату и так далее)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40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точки зрения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зависимость скрыта. Т. Е. тесты её не контролируют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усложняет процесс верификации поведения. Как проверить например сценарий отображения списка пользователей если в нашей системе время от времени регистрируются новые.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Со временем это приводит к постепенному устареванию и загниванию кодовой базы. Проблема встречается </a:t>
            </a:r>
            <a:r>
              <a:rPr lang="ru-RU" baseline="0" dirty="0" smtClean="0"/>
              <a:t>настолько часто но обсуждается так редко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может показаться что </a:t>
            </a:r>
            <a:r>
              <a:rPr lang="ru-RU" baseline="0" dirty="0" err="1" smtClean="0"/>
              <a:t>легаси</a:t>
            </a:r>
            <a:r>
              <a:rPr lang="ru-RU" baseline="0" dirty="0" smtClean="0"/>
              <a:t> это вполне нормально и является естественной частью жизни любого проекта.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584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Обратным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здесь являются сценарии (или функции) которые являются идемпотентными. Т. е. такими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которых полностью предсказывается её внешними аргументами. Например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сложения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двух чисел или отображение какой то статичной информации на форме.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вернемся к нему позднее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437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проблемой при тестировании может быть наличие так называемого сайд эффекта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один сценарий может оказать влияние на результат другого. Возьмем два кейса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добавления пользователя и отображения списка пользователей. Результат будет разным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взавимисти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порядка выполнения этих тестов.</a:t>
            </a:r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Сайд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эффект в общем случае это любой наблюдаемый результат работы функции существующий за пределами её возвращаемого значения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840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логирующая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функция – она вернула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 тоже время вывела значение в консоль.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508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образом мы выделяем два важных для нас свойства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несоблюдение которых усложняет процесс тестирования. И можем установить следующее правило - 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сли функция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является идемпотентной (зависит от скрытых аргументов) или содержит сайд эффекты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мы её просто не тестируем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выразить физически? Не на словах?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718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Проще всего это сделать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выделив для таких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грязных функций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отдельный 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лой (название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источников данных). Далее мы можем сказать что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то, что находится в этой области структуры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должно покрываться тестами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Блок сверху (обозначен зеленым) обозначает область программы которая тестируется. Обратите внимание на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теперь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сравнению с изначальной версией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проверяется меньше кода. Это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неизбежно приводит нас к пониженной защите от регресса.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32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данный слой не тестируется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нас выгодно делать его максимально прямолинейным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избавляя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его от любой нетривиальной логики и управляющих конструкций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самым снижая вероятность что-нибудь там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поломать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впринципе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20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Разделить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то – это половина работы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этого необходимо решить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какую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сторону должны быть направлены зависимости между ними?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36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простой 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есть компонент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отображающий список пользователей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3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 список он получает из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ассинхроного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источника данных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она имеет скрытую зависимость от БД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является нетестируемой в нашей терминологии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64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то что компонент напрямую ссылается на конкретную функцию. Другими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захотим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переиспользовать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функцией источником данных (более удобной для тестирования)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у нас ничего не получится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5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Сложность</a:t>
            </a:r>
            <a:r>
              <a:rPr lang="ru-RU" baseline="0" dirty="0" smtClean="0"/>
              <a:t> не появляется сама по себе</a:t>
            </a:r>
            <a:r>
              <a:rPr lang="en-US" baseline="0" dirty="0" smtClean="0"/>
              <a:t>, </a:t>
            </a:r>
            <a:r>
              <a:rPr lang="ru-RU" baseline="0" dirty="0" smtClean="0"/>
              <a:t>для этого у неё есть предпосылки</a:t>
            </a:r>
            <a:r>
              <a:rPr lang="en-US" baseline="0" dirty="0" smtClean="0"/>
              <a:t>, </a:t>
            </a:r>
            <a:r>
              <a:rPr lang="ru-RU" baseline="0" dirty="0" smtClean="0"/>
              <a:t>определить которые мы можем только поняв то из чего состоит любая программа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516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такая прямая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связь отображается следующим образом.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Обратите внимание на направление стрелочки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503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Посмотрим на другой пример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 у нас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остался без изменений кроме одной маленькой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очень важной детали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5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берется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напрямую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через внешнюю зависимость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 которой описывается через соответствующий тип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 данных превращается в простой внешний аргумент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неизвестную переменную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которую мы как разработчики теперь можем спокойно контролировать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передавая туда то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для нас выгодно в конкретном случае.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025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ничего сильно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меняется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 что между программой и источниками данных появляется промежуточный элемент – интерфейс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функция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обязана реализовывать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иначе мы просто не сможем передать её в качестве аргумента компоненту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683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одного интерфейса можем быть много разных реализаций. В нашем случае например можно сформировать две группы методов получения данных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228600" indent="-228600">
              <a:buAutoNum type="arabicPeriod"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Реальные источники – все то что должно использоваться в бою в целевом окружении (те самые неудобные функции)</a:t>
            </a:r>
          </a:p>
          <a:p>
            <a:pPr marL="228600" indent="-228600">
              <a:buAutoNum type="arabicPeriod"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Источники подделки – методы заглушки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специально будут сделаны таким образом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исключить те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негативные свойства которые мы обсуждали ранее</a:t>
            </a:r>
          </a:p>
          <a:p>
            <a:pPr marL="228600" indent="-228600">
              <a:buAutoNum type="arabicPeriod"/>
            </a:pP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проведем небольшой обзор такой схемы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894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Используя программу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неизбежно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 зависеть от её внешнего конкретного интерфейса.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например мы зависим от аргументов тех функций которые пытаемся вызвать.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272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с конкретными источниками данных ситуация немного иная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Тут у клиента появляется выбор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в случае тестов мы можем использовать подделки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507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будем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930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этого можно сделать вывод что программа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интерфейс источников данных всегда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используются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вместе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281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Отметим то что единственная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причина существования интерфейса – это его клиент. В данном случае это сама программа.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5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 код можно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разбить на две составляющие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116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Другими словами - изменения в программе…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88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имеют тенденцию вызывать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в её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интерфейсах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247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уже изменения в интерфейсах в свою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очередь будут вынуждать модифицировать всех его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имплементаторов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коих обычно гораздо больше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682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сказать что 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анная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пара образует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с высокой ответственностью, изменение которого вызовет многочисленные модификации в зависимых от него компонентах.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значит что мы должны иметь возможность изменять поведение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изменяя или как можно реже модифицируя её внешние интерфейсы.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 она должна быть расширяемой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824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часть этой сложной задачи уже была решена нами в рамках организации тестирования!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Программу можно использовать с разными источниками данных при этом не трогая ничего лишнего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74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сказанного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423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 ядра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тестируемый компонент с высокой ответственностью.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256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слой источников данных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нетестируемых компонентов. Единственное требование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элементам данной секции – это простота. Они должны быть тривиальными иначе итоговая защита от регресса будет небольшой.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39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проведем сравнительный анализ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наших новый тестов по сравнению с имеющимся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637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 на что стоит обратит внимание так это на 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таких тестов гораздо выше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теперь мы способны избавиться от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трудно тестируемых элементов системы. Легко подменять данные и организовывать окружение.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4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наблюдаемое поведение,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за что прежде всего платит заказчик, то на что заводят дефекты тестирование и требует к реализации аналитика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Пользуясь например календарем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 не важно с каким стеком он реализован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какие алгоритмы используются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внутри.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 волнует другое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ли ставить отметки на день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рождения и смотреть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даты определено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месяца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034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всего есть своя цена. В нашем случае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тесты теперь зависимы от двух-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архитектуры. Можно сказать что они теперь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тестируют не только поведение программы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и часть её структуры. В то же время, внутреннее устройство самих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слоев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прежнему остается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скрытым тем самым сохраняя большие возможности для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815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Хоть проверки по прежнему проходят от лица пользователя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например путем визуальной верификации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экранов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защиты от регресса естественно стало меньше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игнорируется некоторая часть системы.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Данный показатель следует дополнительно поддерживать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путем максимального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упрощения нетестируемого слоя источников данных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3965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выполнения естественно вырастит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при тестировании не используются реальные источники данных что и открываются новые возможности для оптимизации. Тесты можно выполнять параллельно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любом порядке.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можем ли мы пойти еще дальше и сделать их еще быстрее и проще в поддержке? И самое главное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для этого нам потребуется изменить?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Рассмотрим следующий пример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999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Реализовать форму регистрации с двумя полями: имя пользователя и пароль.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полного тестирования потребуется покрыть не только позитивный сценарий, но и также различные альтернативные ветви – например ошибки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23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быть такое что самих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правил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окажется достаточно много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каждое мы будем пытаться проверять через средства визуальной верификации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время выполнения тестов увеличиться ощутимым образом.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 очевидно что сами правила имеют мало чего общего с представлением. Каким образом это можно использовать?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816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Обратимся к нашей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текущей структуре и 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емного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сдвинем слой ядра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понадобится дополнительное место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5475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решения возникшей проблемы попробуем разделить программу по очень простому правилу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одну сторону мы положим функции использующие компоненты представления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 другую те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от них не зависят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123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Итогом у нас является новый слой -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684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его качественным отличием будет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зависимость от средств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интерфейса (компонентов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стилей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анимаций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сущностей рендеринга и тому подобное. Т. е. все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мы проверяем визуально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6202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новообразовавшееся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оведение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свою очередь не имеет таких зависимостей (Таким образом мы можем обойтись небольшими быстрыми тестами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прибегать к тяжелой артиллерии в виде визуальной верификации или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эмуляциии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32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себе поведение является источником естественной (или её еще называют доменной) сложности программы. Например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сли наша задача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сделать программу моделирующую самолеты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тут никуда не отвертишься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домен сам по себе (естественным образом) будет повышать планку для уровня экспертизы программиста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018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 отметить и направление зависимости 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зависит от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наоборот. В противном случае наше поведение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транизитвно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импортировало бы тяжелые элементы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сделало бы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изолированое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тестирование невозможным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5626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вспомним с чего мы начинали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программа была обычным монолитом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неделимыми единым блоком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5898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чего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шагом мы методично разделяли единое целое на составные компоненты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слои архитектуры. Так вот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разработчик пытается разделить какой то блок – будь то одна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маленькая функция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целая программа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должен руководствоваться их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отвественностями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получившихся частей.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7521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должны иметь разными. К сожалению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рамках доклада мы не успеем качественно раскрыть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чем ответственность является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я все равно обязан это упомянуть чтобы каждый из вас при возникновении подобной задачи вспомнил что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что-то там такое было там было ответственность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изучил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в итоге спроектировал более качественную структуру.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4622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Сейчас достаточно знать что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у нас вышло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уже частично данному принципу удовлетворяет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289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Каким образом можно организовать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процесс тестирования в получившейся программе?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3005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решить покрывать сквозные сценарии тестами с большей защитой от регресса (визуальные тесты) (они будут включать слои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View, Core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заглушки)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94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Остальные не визуальные альтернативные сценарии закрыть с помощью тестов в более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изолированном окружении.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примере с формой регистрации это выражается в небольшой группе визуальных тестов на саму форму регистрации и изолированных тестов функции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982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Оценим новое решение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053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прохождения тестов безусловно будет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увеличина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ядро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зависит ни от чего конкретного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6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Вторая часть программы это структура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те самые детали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реализации, паттерны,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далее. Можно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сказать что это все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скрыто от конечного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2260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взамен, пришлось смириться с тестами, больше завязанными на структурную часть программы. От этого мы получаем меньше сопротивляемости 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Но у этого есть и положительные следствия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805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Почему именно такая архитектура появилась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итоге? Кажется что это просто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субъективщина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меня получилось такое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у другого получится нечто совершено иное. Но на самом деле здесь присутствует некоторая закономерность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которая лучше всего заметна в сравнении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7233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теперь упростим нашу схему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убрав лишние элементы но сохранив зависимости.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Сравним его с другим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популярным решением которое называется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Чистая архитектура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145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 разница сразу бросается в глаза. Но давайте все же попытаемся отыскать схожие черты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0092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ближе компонент находится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вводу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выводу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больше конкретных зависимостей от инфраструктуры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он имеет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дальше он находится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центра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бы вылезая на границы всей системы.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важно отметить и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зависимости между компонентами всегда направлены в сторону повышения абстрактности. Итогом чего у нас получается картина при которой все стрелки направлены в сторону ядра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9438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делает само ядро достаточно ответственным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заставляя нас как инженеров предпринимать дополнительные меры по обеспечению его расширяемости. И тесты на самом деле сделали за нас часть этой работы!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6836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спокойно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пере-использовать одни и те же поведения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представлениями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источниками данных даже с разными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приложений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Отсутствие сайд-эффектов в центре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открывает дополнительные возможности для расширения через композицию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19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Дело не заканчивается на этом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ы также можем с вами спокойно изменять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реализуя кэширование данных и при этом исходный код представления и поведения не будет затронут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4990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не является исключением и может быть использовано с разными внешними источниками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бывает полезно например при работе в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сторибук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где окружение обычно изолировано.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217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эти преимущества мы получили как бы в подарок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 обеспечивая простоту тестирования приложения.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Такой положительный эффект объясняется простым фактом – тестирование есть нечто иное как процесс повторного использования того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тестируется. Соответственно если программу легко тестировать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 что её компоненты легко использовать повторного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и заставляет нас реализовывать расширяемые структуры. 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поэтому структуры тестируемых программ обладают качествами расширяемости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2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особенно в нашей области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гораздо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более частой причиной быстрого роста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комплексности программного решения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называемая и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скусственная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сложность. Она как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следствие вызвана ошибочными решениями в например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ыбранных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библиотеках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алгоритмов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методологий разработки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список можно продолжать долго. Именно она является доминирующей. Именно на неё мы обратим с вами свое внимание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2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Возвращаясь к сравнению нельзя не отметить очевидного – чистая архитектура содержит гораздо больше компонентов. Их существование с точки зрения предложенного подхода нельзя объяснить необходимостью тестирования.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0740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 что они сами в том числе и составляют те самые детали реализации от которых тесты не должны зависеть вовсе. Это то самое что мы можем и должны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направлении упрощения программы в целях оптимизации производственного процесса.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510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начали с вами с простого факта - 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каждым реализованным требованием, с каждым исправленным дефектом, сложность системы неуклонно растет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1433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выражается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возрастающем времени выполнения задач – время можно легко например перевести в деньги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7392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Единственный способ борьбы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 сложностью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постоянная корректировка структуры в направлении упрощения поддержки и развития ПО. Это делается не один раз, не раз в неделю, а непрерывно на протяжении всего цикла разработки.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9143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Достичь этого нельзя не имея при этом качественных тестов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защищающих от регресса и не сильно затрудняя процесс труда.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1740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в свою очередь, требуют использования подходящих структурных парадигм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паттернов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5588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 у последних появляется четкая, измеряемая причина для существования - деньги.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более важно, эта причина понятна не только разработчикам, но и менеджерам, заказчикам и руководителям, тем, перед кем и требуется чаще всего обосновывать данные работы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7267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не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говорят напрямую, но от инженера ожидают умения обосновать технические работы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предупредить риски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конце концов обеспечить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 на всем периоде её существования.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chart" Target="../charts/chart4.xm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0.xml"/><Relationship Id="rId4" Type="http://schemas.openxmlformats.org/officeDocument/2006/relationships/image" Target="../media/image2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2.xml"/><Relationship Id="rId4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0.xml"/><Relationship Id="rId4" Type="http://schemas.openxmlformats.org/officeDocument/2006/relationships/image" Target="../media/image27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22.png"/><Relationship Id="rId4" Type="http://schemas.openxmlformats.org/officeDocument/2006/relationships/image" Target="../media/image41.png"/><Relationship Id="rId9" Type="http://schemas.openxmlformats.org/officeDocument/2006/relationships/image" Target="../media/image23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9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494" y="3013502"/>
            <a:ext cx="10983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ТЕСТИРУЕМАЯ АРХИТЕКТУРА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3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74523" y="2644170"/>
            <a:ext cx="12308402" cy="1569660"/>
            <a:chOff x="674523" y="2725874"/>
            <a:chExt cx="12308402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674523" y="3095207"/>
              <a:ext cx="3882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СТРУКТУРА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1111" y="2725874"/>
              <a:ext cx="78718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Искусственная</a:t>
              </a:r>
            </a:p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сложность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4957056" y="2866117"/>
              <a:ext cx="1289175" cy="12891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66464" y="4266136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01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74523" y="2644170"/>
            <a:ext cx="12308402" cy="1569660"/>
            <a:chOff x="674523" y="2725874"/>
            <a:chExt cx="12308402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674523" y="3095207"/>
              <a:ext cx="3882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СТРУКТУРА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1111" y="2725874"/>
              <a:ext cx="78718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Искусственная</a:t>
              </a:r>
            </a:p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сложность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4957056" y="2866117"/>
              <a:ext cx="1289175" cy="12891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66464" y="4266136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54" y="3995373"/>
            <a:ext cx="1372522" cy="137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3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65575" y="3013502"/>
            <a:ext cx="4660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3152775" y="485775"/>
            <a:ext cx="5886450" cy="5886450"/>
            <a:chOff x="3152775" y="485775"/>
            <a:chExt cx="5886450" cy="588645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3152775" y="485775"/>
              <a:ext cx="5886450" cy="5886450"/>
              <a:chOff x="3152775" y="485775"/>
              <a:chExt cx="5886450" cy="5886450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2775" y="485775"/>
                <a:ext cx="5886450" cy="5886450"/>
              </a:xfrm>
              <a:prstGeom prst="rect">
                <a:avLst/>
              </a:prstGeom>
            </p:spPr>
          </p:pic>
          <p:sp>
            <p:nvSpPr>
              <p:cNvPr id="4" name="Прямоугольник 3"/>
              <p:cNvSpPr/>
              <p:nvPr/>
            </p:nvSpPr>
            <p:spPr>
              <a:xfrm>
                <a:off x="5245100" y="2438400"/>
                <a:ext cx="1676400" cy="1993900"/>
              </a:xfrm>
              <a:prstGeom prst="rect">
                <a:avLst/>
              </a:prstGeom>
              <a:solidFill>
                <a:srgbClr val="D0CF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994287" y="3013501"/>
              <a:ext cx="2203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CHECK</a:t>
              </a:r>
              <a:endParaRPr lang="en-US" sz="48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64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188" y="30135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СВОЙСТВА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тестов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Защита от регресса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3745027" y="2261540"/>
            <a:ext cx="4701945" cy="3310584"/>
            <a:chOff x="4564195" y="1956740"/>
            <a:chExt cx="4701945" cy="3310584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415115" y="1972832"/>
              <a:ext cx="1851025" cy="1851025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57468">
              <a:off x="6603734" y="3237107"/>
              <a:ext cx="1851025" cy="1851025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4195" y="1956740"/>
              <a:ext cx="3310584" cy="3310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668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690" y="455338"/>
            <a:ext cx="10902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Сопротивляемость </a:t>
            </a:r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рефакторингу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7" y="2778431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1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Поддерживаемость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81" y="1845135"/>
            <a:ext cx="4310237" cy="431023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59" b="70914"/>
          <a:stretch/>
        </p:blipFill>
        <p:spPr>
          <a:xfrm>
            <a:off x="3940881" y="1845135"/>
            <a:ext cx="2294819" cy="12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6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2735278" y="108055"/>
            <a:ext cx="6721444" cy="6641891"/>
            <a:chOff x="3004549" y="-109660"/>
            <a:chExt cx="6721444" cy="6641891"/>
          </a:xfrm>
        </p:grpSpPr>
        <p:grpSp>
          <p:nvGrpSpPr>
            <p:cNvPr id="5" name="Группа 4"/>
            <p:cNvGrpSpPr/>
            <p:nvPr/>
          </p:nvGrpSpPr>
          <p:grpSpPr>
            <a:xfrm flipH="1">
              <a:off x="3004549" y="645781"/>
              <a:ext cx="6182902" cy="5886450"/>
              <a:chOff x="2422689" y="382080"/>
              <a:chExt cx="6182902" cy="5886450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9141" y="382080"/>
                <a:ext cx="5886450" cy="5886450"/>
              </a:xfrm>
              <a:prstGeom prst="rect">
                <a:avLst/>
              </a:prstGeom>
            </p:spPr>
          </p:pic>
          <p:sp>
            <p:nvSpPr>
              <p:cNvPr id="4" name="Прямоугольник 3"/>
              <p:cNvSpPr/>
              <p:nvPr/>
            </p:nvSpPr>
            <p:spPr>
              <a:xfrm>
                <a:off x="2422689" y="886120"/>
                <a:ext cx="2601798" cy="25334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1508" y="-109660"/>
              <a:ext cx="1828800" cy="1828800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7193" y="4387927"/>
              <a:ext cx="1828800" cy="1828800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103" y="2768874"/>
              <a:ext cx="1828800" cy="1828800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6853" y="1332260"/>
              <a:ext cx="18288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55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Быстродействие 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504209" y="1854199"/>
            <a:ext cx="5952403" cy="4721225"/>
            <a:chOff x="2504209" y="1854199"/>
            <a:chExt cx="5952403" cy="472122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206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9188" y="2703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9188" y="2703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12" name="Диаграмма 11"/>
          <p:cNvGraphicFramePr/>
          <p:nvPr>
            <p:extLst/>
          </p:nvPr>
        </p:nvGraphicFramePr>
        <p:xfrm>
          <a:off x="2436762" y="1554315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45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9188" y="2703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12" name="Диаграмма 11"/>
          <p:cNvGraphicFramePr/>
          <p:nvPr>
            <p:extLst/>
          </p:nvPr>
        </p:nvGraphicFramePr>
        <p:xfrm>
          <a:off x="2436762" y="1554315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9188" y="2703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12" name="Диаграмма 11"/>
          <p:cNvGraphicFramePr/>
          <p:nvPr>
            <p:extLst/>
          </p:nvPr>
        </p:nvGraphicFramePr>
        <p:xfrm>
          <a:off x="2436762" y="1554315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7" y="3705377"/>
            <a:ext cx="2202426" cy="220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098472" y="293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9188" y="2703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9188" y="2703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2436762" y="1554315"/>
            <a:ext cx="7318477" cy="4878985"/>
            <a:chOff x="2436762" y="1554315"/>
            <a:chExt cx="7318477" cy="4878985"/>
          </a:xfrm>
        </p:grpSpPr>
        <p:graphicFrame>
          <p:nvGraphicFramePr>
            <p:cNvPr id="12" name="Диаграмма 11"/>
            <p:cNvGraphicFramePr/>
            <p:nvPr>
              <p:extLst>
                <p:ext uri="{D42A27DB-BD31-4B8C-83A1-F6EECF244321}">
                  <p14:modId xmlns:p14="http://schemas.microsoft.com/office/powerpoint/2010/main" val="2207010360"/>
                </p:ext>
              </p:extLst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9794" y="2733367"/>
              <a:ext cx="1944021" cy="1944021"/>
            </a:xfrm>
            <a:prstGeom prst="rect">
              <a:avLst/>
            </a:prstGeom>
          </p:spPr>
        </p:pic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7157" y="3705377"/>
              <a:ext cx="2202426" cy="2202426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5141" y="1922339"/>
              <a:ext cx="811028" cy="811028"/>
            </a:xfrm>
            <a:prstGeom prst="rect">
              <a:avLst/>
            </a:prstGeom>
          </p:spPr>
        </p:pic>
        <p:grpSp>
          <p:nvGrpSpPr>
            <p:cNvPr id="22" name="Группа 21"/>
            <p:cNvGrpSpPr/>
            <p:nvPr/>
          </p:nvGrpSpPr>
          <p:grpSpPr>
            <a:xfrm>
              <a:off x="4326575" y="2418736"/>
              <a:ext cx="1149881" cy="912043"/>
              <a:chOff x="2504209" y="1854199"/>
              <a:chExt cx="5952403" cy="4721225"/>
            </a:xfrm>
          </p:grpSpPr>
          <p:pic>
            <p:nvPicPr>
              <p:cNvPr id="23" name="Рисунок 2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35387" y="1854199"/>
                <a:ext cx="4721225" cy="4721225"/>
              </a:xfrm>
              <a:prstGeom prst="rect">
                <a:avLst/>
              </a:prstGeom>
            </p:spPr>
          </p:pic>
          <p:pic>
            <p:nvPicPr>
              <p:cNvPr id="24" name="Рисунок 23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42" b="28032"/>
              <a:stretch/>
            </p:blipFill>
            <p:spPr>
              <a:xfrm rot="13500000">
                <a:off x="2514648" y="2356788"/>
                <a:ext cx="2441479" cy="246235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241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01" y="2111603"/>
            <a:ext cx="2520000" cy="252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76" y="2111603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75" y="4989648"/>
            <a:ext cx="1526848" cy="1526848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2142099" y="586841"/>
            <a:ext cx="7907802" cy="3394941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2568575" y="2162402"/>
            <a:ext cx="7054850" cy="2533197"/>
            <a:chOff x="3409949" y="2634340"/>
            <a:chExt cx="7054850" cy="2533197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52117" y="2634340"/>
              <a:ext cx="2533197" cy="2533197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31602" y="2634340"/>
              <a:ext cx="2533197" cy="2533197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09949" y="3490229"/>
              <a:ext cx="1495880" cy="1495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296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2968" y="3013502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Идемпотентность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5" idx="2"/>
            <a:endCxn id="7" idx="2"/>
          </p:cNvCxnSpPr>
          <p:nvPr/>
        </p:nvCxnSpPr>
        <p:spPr>
          <a:xfrm rot="16200000" flipH="1">
            <a:off x="6096001" y="2033275"/>
            <a:ext cx="12700" cy="5912746"/>
          </a:xfrm>
          <a:prstGeom prst="bentConnector3">
            <a:avLst>
              <a:gd name="adj1" fmla="val 10858063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32968" y="3013502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console.</a:t>
            </a:r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532968" y="2342450"/>
            <a:ext cx="9126064" cy="2173100"/>
            <a:chOff x="1532968" y="1253527"/>
            <a:chExt cx="9126064" cy="2173100"/>
          </a:xfrm>
        </p:grpSpPr>
        <p:sp>
          <p:nvSpPr>
            <p:cNvPr id="4" name="TextBox 3"/>
            <p:cNvSpPr txBox="1"/>
            <p:nvPr/>
          </p:nvSpPr>
          <p:spPr>
            <a:xfrm>
              <a:off x="1532968" y="1253527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Идемпотентность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32968" y="2595630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Отсутствие сайд-эффектов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8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7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/>
          <a:stretch/>
        </p:blipFill>
        <p:spPr>
          <a:xfrm>
            <a:off x="5232822" y="3948413"/>
            <a:ext cx="331511" cy="65449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/>
          <a:stretch/>
        </p:blipFill>
        <p:spPr>
          <a:xfrm flipH="1">
            <a:off x="6880004" y="3948412"/>
            <a:ext cx="331511" cy="65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25" y="2748137"/>
            <a:ext cx="1000124" cy="10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0"/>
            <a:ext cx="5800724" cy="6856391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634346" y="924791"/>
            <a:ext cx="118456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0"/>
            <a:ext cx="5800724" cy="6856391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6909955" y="1381991"/>
            <a:ext cx="156902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634346" y="5462155"/>
            <a:ext cx="15794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0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0"/>
            <a:ext cx="5800724" cy="6856391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644737" y="924791"/>
            <a:ext cx="11222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634346" y="5462155"/>
            <a:ext cx="15794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5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7660" y="3013502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Строение </a:t>
            </a:r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4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4" name="Соединительная линия уступом 3"/>
          <p:cNvCxnSpPr>
            <a:stCxn id="7" idx="2"/>
            <a:endCxn id="8" idx="0"/>
          </p:cNvCxnSpPr>
          <p:nvPr/>
        </p:nvCxnSpPr>
        <p:spPr>
          <a:xfrm rot="16200000" flipH="1">
            <a:off x="5524166" y="3248198"/>
            <a:ext cx="1379645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3792683" y="1392381"/>
            <a:ext cx="157941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5732319" y="2334490"/>
            <a:ext cx="157941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Соединительная линия уступом 3"/>
          <p:cNvCxnSpPr>
            <a:stCxn id="7" idx="2"/>
            <a:endCxn id="6" idx="0"/>
          </p:cNvCxnSpPr>
          <p:nvPr/>
        </p:nvCxnSpPr>
        <p:spPr>
          <a:xfrm rot="5400000">
            <a:off x="5797012" y="2857367"/>
            <a:ext cx="59798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098472" y="1560850"/>
            <a:ext cx="1995057" cy="4188543"/>
            <a:chOff x="5216458" y="1560850"/>
            <a:chExt cx="1995057" cy="4188543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5216460" y="1560850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216458" y="475186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Источники данных</a:t>
              </a: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5216459" y="3156358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9" name="Соединительная линия уступом 8"/>
            <p:cNvCxnSpPr>
              <a:stCxn id="8" idx="0"/>
              <a:endCxn id="6" idx="2"/>
            </p:cNvCxnSpPr>
            <p:nvPr/>
          </p:nvCxnSpPr>
          <p:spPr>
            <a:xfrm rot="5400000" flipH="1" flipV="1">
              <a:off x="5914996" y="4452876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376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283990" y="1494175"/>
            <a:ext cx="7624020" cy="4302374"/>
            <a:chOff x="2401976" y="1494175"/>
            <a:chExt cx="7624020" cy="4302374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5216459" y="1494175"/>
              <a:ext cx="1995056" cy="2593035"/>
              <a:chOff x="5216459" y="152275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227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192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182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</p:grpSp>
        <p:grpSp>
          <p:nvGrpSpPr>
            <p:cNvPr id="13" name="Группа 12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4" name="Прямоугольник 13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</a:t>
                </a:r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. данных</a:t>
                </a:r>
              </a:p>
            </p:txBody>
          </p:sp>
          <p:cxnSp>
            <p:nvCxnSpPr>
              <p:cNvPr id="15" name="Соединительная линия уступом 14"/>
              <p:cNvCxnSpPr>
                <a:stCxn id="14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Прямоугольник 15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7" name="Соединительная линия уступом 16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105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Клиент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</a:t>
                </a:r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. данных</a:t>
                </a: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9848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</a:t>
                </a:r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3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26027" y="980384"/>
            <a:ext cx="4669990" cy="523517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7105699" y="598369"/>
            <a:ext cx="4659715" cy="523517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039697" y="4117790"/>
            <a:ext cx="2053831" cy="275472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1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731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17660" y="455338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ПРОГРАММА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45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79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127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rgbClr val="EE6E6E">
                  <a:alpha val="2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rgbClr val="EE6E6E">
                  <a:alpha val="2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318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4769427" y="1226126"/>
            <a:ext cx="2660074" cy="315905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Прямоугольник 16"/>
          <p:cNvSpPr/>
          <p:nvPr/>
        </p:nvSpPr>
        <p:spPr>
          <a:xfrm>
            <a:off x="1548581" y="4385188"/>
            <a:ext cx="9094839" cy="170388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64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70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2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139899002"/>
              </p:ext>
            </p:extLst>
          </p:nvPr>
        </p:nvGraphicFramePr>
        <p:xfrm>
          <a:off x="-867548" y="1498660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3376147987"/>
              </p:ext>
            </p:extLst>
          </p:nvPr>
        </p:nvGraphicFramePr>
        <p:xfrm>
          <a:off x="5709902" y="1502355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413999" y="28096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0014" y="27057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4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-867548" y="1498660"/>
            <a:ext cx="7318477" cy="4878985"/>
            <a:chOff x="2436762" y="1554315"/>
            <a:chExt cx="7318477" cy="4878985"/>
          </a:xfrm>
        </p:grpSpPr>
        <p:graphicFrame>
          <p:nvGraphicFramePr>
            <p:cNvPr id="8" name="Диаграмма 7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310" y="2348493"/>
              <a:ext cx="1412818" cy="1412818"/>
            </a:xfrm>
            <a:prstGeom prst="rect">
              <a:avLst/>
            </a:prstGeom>
          </p:spPr>
        </p:pic>
      </p:grpSp>
      <p:grpSp>
        <p:nvGrpSpPr>
          <p:cNvPr id="12" name="Группа 11"/>
          <p:cNvGrpSpPr/>
          <p:nvPr/>
        </p:nvGrpSpPr>
        <p:grpSpPr>
          <a:xfrm>
            <a:off x="5709902" y="1502355"/>
            <a:ext cx="7318477" cy="4878985"/>
            <a:chOff x="2436762" y="1554315"/>
            <a:chExt cx="7318477" cy="4878985"/>
          </a:xfrm>
        </p:grpSpPr>
        <p:graphicFrame>
          <p:nvGraphicFramePr>
            <p:cNvPr id="13" name="Диаграмма 12"/>
            <p:cNvGraphicFramePr/>
            <p:nvPr>
              <p:extLst>
                <p:ext uri="{D42A27DB-BD31-4B8C-83A1-F6EECF244321}">
                  <p14:modId xmlns:p14="http://schemas.microsoft.com/office/powerpoint/2010/main" val="1244223748"/>
                </p:ext>
              </p:extLst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5141" y="1922339"/>
              <a:ext cx="811028" cy="81102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7413999" y="28096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0014" y="27057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9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6040" y="1082644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06911" y="1913641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46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-867548" y="1498660"/>
            <a:ext cx="7318477" cy="4878985"/>
            <a:chOff x="2436762" y="1554315"/>
            <a:chExt cx="7318477" cy="4878985"/>
          </a:xfrm>
        </p:grpSpPr>
        <p:graphicFrame>
          <p:nvGraphicFramePr>
            <p:cNvPr id="8" name="Диаграмма 7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461" y="4333008"/>
              <a:ext cx="1793003" cy="1793003"/>
            </a:xfrm>
            <a:prstGeom prst="rect">
              <a:avLst/>
            </a:prstGeom>
          </p:spPr>
        </p:pic>
      </p:grpSp>
      <p:grpSp>
        <p:nvGrpSpPr>
          <p:cNvPr id="12" name="Группа 11"/>
          <p:cNvGrpSpPr/>
          <p:nvPr/>
        </p:nvGrpSpPr>
        <p:grpSpPr>
          <a:xfrm>
            <a:off x="5709902" y="1502355"/>
            <a:ext cx="7318477" cy="4878985"/>
            <a:chOff x="2436762" y="1554315"/>
            <a:chExt cx="7318477" cy="4878985"/>
          </a:xfrm>
        </p:grpSpPr>
        <p:graphicFrame>
          <p:nvGraphicFramePr>
            <p:cNvPr id="13" name="Диаграмма 12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7157" y="3705377"/>
              <a:ext cx="2202426" cy="220242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7413999" y="28096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0014" y="27057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-867548" y="1498660"/>
            <a:ext cx="7318477" cy="4878985"/>
            <a:chOff x="2436762" y="1554315"/>
            <a:chExt cx="7318477" cy="4878985"/>
          </a:xfrm>
        </p:grpSpPr>
        <p:graphicFrame>
          <p:nvGraphicFramePr>
            <p:cNvPr id="8" name="Диаграмма 7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1963" y="2348493"/>
              <a:ext cx="1782643" cy="1782643"/>
            </a:xfrm>
            <a:prstGeom prst="rect">
              <a:avLst/>
            </a:prstGeom>
          </p:spPr>
        </p:pic>
      </p:grpSp>
      <p:grpSp>
        <p:nvGrpSpPr>
          <p:cNvPr id="12" name="Группа 11"/>
          <p:cNvGrpSpPr/>
          <p:nvPr/>
        </p:nvGrpSpPr>
        <p:grpSpPr>
          <a:xfrm>
            <a:off x="5709902" y="1502355"/>
            <a:ext cx="7318477" cy="4878985"/>
            <a:chOff x="2436762" y="1554315"/>
            <a:chExt cx="7318477" cy="4878985"/>
          </a:xfrm>
        </p:grpSpPr>
        <p:graphicFrame>
          <p:nvGraphicFramePr>
            <p:cNvPr id="13" name="Диаграмма 12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9794" y="2733367"/>
              <a:ext cx="1944021" cy="1944021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7413999" y="28096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0014" y="27057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4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-867548" y="1498660"/>
            <a:ext cx="7318477" cy="4878985"/>
            <a:chOff x="2436762" y="1554315"/>
            <a:chExt cx="7318477" cy="4878985"/>
          </a:xfrm>
        </p:grpSpPr>
        <p:graphicFrame>
          <p:nvGraphicFramePr>
            <p:cNvPr id="8" name="Диаграмма 7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17" name="Группа 16"/>
            <p:cNvGrpSpPr/>
            <p:nvPr/>
          </p:nvGrpSpPr>
          <p:grpSpPr>
            <a:xfrm>
              <a:off x="4287375" y="4110353"/>
              <a:ext cx="1005189" cy="797279"/>
              <a:chOff x="2504209" y="1854199"/>
              <a:chExt cx="5952399" cy="4721225"/>
            </a:xfrm>
          </p:grpSpPr>
          <p:pic>
            <p:nvPicPr>
              <p:cNvPr id="18" name="Рисунок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35384" y="1854199"/>
                <a:ext cx="4721224" cy="4721225"/>
              </a:xfrm>
              <a:prstGeom prst="rect">
                <a:avLst/>
              </a:prstGeom>
            </p:spPr>
          </p:pic>
          <p:pic>
            <p:nvPicPr>
              <p:cNvPr id="19" name="Рисунок 1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42" b="28032"/>
              <a:stretch/>
            </p:blipFill>
            <p:spPr>
              <a:xfrm rot="13500000">
                <a:off x="2514648" y="2356788"/>
                <a:ext cx="2441479" cy="2462358"/>
              </a:xfrm>
              <a:prstGeom prst="rect">
                <a:avLst/>
              </a:prstGeom>
            </p:spPr>
          </p:pic>
        </p:grpSp>
      </p:grpSp>
      <p:grpSp>
        <p:nvGrpSpPr>
          <p:cNvPr id="12" name="Группа 11"/>
          <p:cNvGrpSpPr/>
          <p:nvPr/>
        </p:nvGrpSpPr>
        <p:grpSpPr>
          <a:xfrm>
            <a:off x="5709902" y="1502355"/>
            <a:ext cx="7318477" cy="4878985"/>
            <a:chOff x="2436762" y="1554315"/>
            <a:chExt cx="7318477" cy="4878985"/>
          </a:xfrm>
        </p:grpSpPr>
        <p:graphicFrame>
          <p:nvGraphicFramePr>
            <p:cNvPr id="13" name="Диаграмма 12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pSp>
          <p:nvGrpSpPr>
            <p:cNvPr id="23" name="Группа 22"/>
            <p:cNvGrpSpPr/>
            <p:nvPr/>
          </p:nvGrpSpPr>
          <p:grpSpPr>
            <a:xfrm>
              <a:off x="4326575" y="2418736"/>
              <a:ext cx="1149881" cy="912043"/>
              <a:chOff x="2504209" y="1854199"/>
              <a:chExt cx="5952403" cy="4721225"/>
            </a:xfrm>
          </p:grpSpPr>
          <p:pic>
            <p:nvPicPr>
              <p:cNvPr id="24" name="Рисунок 2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35387" y="1854199"/>
                <a:ext cx="4721225" cy="4721225"/>
              </a:xfrm>
              <a:prstGeom prst="rect">
                <a:avLst/>
              </a:prstGeom>
            </p:spPr>
          </p:pic>
          <p:pic>
            <p:nvPicPr>
              <p:cNvPr id="25" name="Рисунок 2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42" b="28032"/>
              <a:stretch/>
            </p:blipFill>
            <p:spPr>
              <a:xfrm rot="13500000">
                <a:off x="2514648" y="2356788"/>
                <a:ext cx="2441479" cy="2462358"/>
              </a:xfrm>
              <a:prstGeom prst="rect">
                <a:avLst/>
              </a:prstGeom>
            </p:spPr>
          </p:pic>
        </p:grpSp>
      </p:grpSp>
      <p:sp>
        <p:nvSpPr>
          <p:cNvPr id="14" name="TextBox 13"/>
          <p:cNvSpPr txBox="1"/>
          <p:nvPr/>
        </p:nvSpPr>
        <p:spPr>
          <a:xfrm>
            <a:off x="7413999" y="28096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0014" y="27057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338" y="119373"/>
            <a:ext cx="7807325" cy="66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2327"/>
          <a:stretch/>
        </p:blipFill>
        <p:spPr>
          <a:xfrm>
            <a:off x="2070100" y="165101"/>
            <a:ext cx="7820439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22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9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6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745850" y="2610835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6349023" y="993485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65695" y="455338"/>
            <a:ext cx="746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Естественная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395253" y="1320352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2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098473" y="293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</p:spTree>
    <p:extLst>
      <p:ext uri="{BB962C8B-B14F-4D97-AF65-F5344CB8AC3E}">
        <p14:creationId xmlns:p14="http://schemas.microsoft.com/office/powerpoint/2010/main" val="30411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8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7449" y="3013502"/>
            <a:ext cx="10637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РАЗНЫЕ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ответственности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3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789709" y="686543"/>
            <a:ext cx="10318173" cy="61714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5655978" y="4405968"/>
            <a:ext cx="5451904" cy="247281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546683" y="4383039"/>
            <a:ext cx="4092117" cy="226356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693898" y="969320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05175" flipH="1">
            <a:off x="6256735" y="2532432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16556" y="651799"/>
            <a:ext cx="4109627" cy="375416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40697" y="4398710"/>
            <a:ext cx="5105591" cy="232275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546683" y="4383039"/>
            <a:ext cx="4092117" cy="226356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563943377"/>
              </p:ext>
            </p:extLst>
          </p:nvPr>
        </p:nvGraphicFramePr>
        <p:xfrm>
          <a:off x="5637161" y="1498660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Диаграмма 29"/>
          <p:cNvGraphicFramePr/>
          <p:nvPr>
            <p:extLst>
              <p:ext uri="{D42A27DB-BD31-4B8C-83A1-F6EECF244321}">
                <p14:modId xmlns:p14="http://schemas.microsoft.com/office/powerpoint/2010/main" val="1655737584"/>
              </p:ext>
            </p:extLst>
          </p:nvPr>
        </p:nvGraphicFramePr>
        <p:xfrm>
          <a:off x="-881403" y="1505587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413999" y="28096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0014" y="27057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637161" y="1498660"/>
            <a:ext cx="7318477" cy="4878985"/>
            <a:chOff x="2436762" y="1554315"/>
            <a:chExt cx="7318477" cy="4878985"/>
          </a:xfrm>
        </p:grpSpPr>
        <p:graphicFrame>
          <p:nvGraphicFramePr>
            <p:cNvPr id="8" name="Диаграмма 7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17" name="Группа 16"/>
            <p:cNvGrpSpPr/>
            <p:nvPr/>
          </p:nvGrpSpPr>
          <p:grpSpPr>
            <a:xfrm>
              <a:off x="4287375" y="4110353"/>
              <a:ext cx="1005189" cy="797279"/>
              <a:chOff x="2504209" y="1854199"/>
              <a:chExt cx="5952399" cy="4721225"/>
            </a:xfrm>
          </p:grpSpPr>
          <p:pic>
            <p:nvPicPr>
              <p:cNvPr id="18" name="Рисунок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35384" y="1854199"/>
                <a:ext cx="4721224" cy="4721225"/>
              </a:xfrm>
              <a:prstGeom prst="rect">
                <a:avLst/>
              </a:prstGeom>
            </p:spPr>
          </p:pic>
          <p:pic>
            <p:nvPicPr>
              <p:cNvPr id="19" name="Рисунок 1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42" b="28032"/>
              <a:stretch/>
            </p:blipFill>
            <p:spPr>
              <a:xfrm rot="13500000">
                <a:off x="2514648" y="2356788"/>
                <a:ext cx="2441479" cy="2462358"/>
              </a:xfrm>
              <a:prstGeom prst="rect">
                <a:avLst/>
              </a:prstGeom>
            </p:spPr>
          </p:pic>
        </p:grpSp>
      </p:grpSp>
      <p:grpSp>
        <p:nvGrpSpPr>
          <p:cNvPr id="29" name="Группа 28"/>
          <p:cNvGrpSpPr/>
          <p:nvPr/>
        </p:nvGrpSpPr>
        <p:grpSpPr>
          <a:xfrm>
            <a:off x="-881403" y="1505587"/>
            <a:ext cx="7318477" cy="4878985"/>
            <a:chOff x="2436762" y="1554315"/>
            <a:chExt cx="7318477" cy="4878985"/>
          </a:xfrm>
        </p:grpSpPr>
        <p:graphicFrame>
          <p:nvGraphicFramePr>
            <p:cNvPr id="30" name="Диаграмма 29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pSp>
          <p:nvGrpSpPr>
            <p:cNvPr id="34" name="Группа 33"/>
            <p:cNvGrpSpPr/>
            <p:nvPr/>
          </p:nvGrpSpPr>
          <p:grpSpPr>
            <a:xfrm>
              <a:off x="4143921" y="4103424"/>
              <a:ext cx="1542342" cy="1273650"/>
              <a:chOff x="1654726" y="1813174"/>
              <a:chExt cx="9133239" cy="7542148"/>
            </a:xfrm>
          </p:grpSpPr>
          <p:pic>
            <p:nvPicPr>
              <p:cNvPr id="35" name="Рисунок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45825" y="1813174"/>
                <a:ext cx="7542140" cy="7542148"/>
              </a:xfrm>
              <a:prstGeom prst="rect">
                <a:avLst/>
              </a:prstGeom>
            </p:spPr>
          </p:pic>
          <p:pic>
            <p:nvPicPr>
              <p:cNvPr id="36" name="Рисунок 3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42" b="28032"/>
              <a:stretch/>
            </p:blipFill>
            <p:spPr>
              <a:xfrm rot="13500000">
                <a:off x="1671396" y="2228248"/>
                <a:ext cx="3900266" cy="3933606"/>
              </a:xfrm>
              <a:prstGeom prst="rect">
                <a:avLst/>
              </a:prstGeom>
            </p:spPr>
          </p:pic>
        </p:grpSp>
      </p:grpSp>
      <p:sp>
        <p:nvSpPr>
          <p:cNvPr id="14" name="TextBox 13"/>
          <p:cNvSpPr txBox="1"/>
          <p:nvPr/>
        </p:nvSpPr>
        <p:spPr>
          <a:xfrm>
            <a:off x="7413999" y="28096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0014" y="27057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838226" y="1952235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301991" y="1082644"/>
            <a:ext cx="396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СТРУКТУРА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637161" y="1498660"/>
            <a:ext cx="7318477" cy="4878985"/>
            <a:chOff x="2436762" y="1554315"/>
            <a:chExt cx="7318477" cy="4878985"/>
          </a:xfrm>
        </p:grpSpPr>
        <p:graphicFrame>
          <p:nvGraphicFramePr>
            <p:cNvPr id="8" name="Диаграмма 7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461" y="4233978"/>
              <a:ext cx="2006333" cy="2006333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7413999" y="28096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V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0014" y="27057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</a:t>
            </a:r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9" name="Группа 28"/>
          <p:cNvGrpSpPr/>
          <p:nvPr/>
        </p:nvGrpSpPr>
        <p:grpSpPr>
          <a:xfrm>
            <a:off x="-881403" y="1505587"/>
            <a:ext cx="7318477" cy="4878985"/>
            <a:chOff x="2436762" y="1554315"/>
            <a:chExt cx="7318477" cy="4878985"/>
          </a:xfrm>
        </p:grpSpPr>
        <p:graphicFrame>
          <p:nvGraphicFramePr>
            <p:cNvPr id="30" name="Диаграмма 29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pic>
          <p:nvPicPr>
            <p:cNvPr id="32" name="Рисунок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9183" y="4389693"/>
              <a:ext cx="1681048" cy="1681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742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6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800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9" idx="1"/>
            <a:endCxn id="51" idx="3"/>
          </p:cNvCxnSpPr>
          <p:nvPr/>
        </p:nvCxnSpPr>
        <p:spPr>
          <a:xfrm rot="10800000" flipV="1">
            <a:off x="7093527" y="4784825"/>
            <a:ext cx="1679413" cy="69272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/>
          <p:nvPr/>
        </p:nvCxnSpPr>
        <p:spPr>
          <a:xfrm>
            <a:off x="3419057" y="5477548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9" idx="1"/>
            <a:endCxn id="51" idx="3"/>
          </p:cNvCxnSpPr>
          <p:nvPr/>
        </p:nvCxnSpPr>
        <p:spPr>
          <a:xfrm rot="10800000" flipV="1">
            <a:off x="7093527" y="4784825"/>
            <a:ext cx="1679413" cy="69272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/>
          <p:nvPr/>
        </p:nvCxnSpPr>
        <p:spPr>
          <a:xfrm>
            <a:off x="3419057" y="5477548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007206" y="366538"/>
            <a:ext cx="828648" cy="82864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356142" y="367662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9" idx="1"/>
            <a:endCxn id="51" idx="3"/>
          </p:cNvCxnSpPr>
          <p:nvPr/>
        </p:nvCxnSpPr>
        <p:spPr>
          <a:xfrm rot="10800000" flipV="1">
            <a:off x="7093527" y="4784825"/>
            <a:ext cx="1679413" cy="69272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/>
          <p:nvPr/>
        </p:nvCxnSpPr>
        <p:spPr>
          <a:xfrm>
            <a:off x="3419057" y="5477548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681674" y="407687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1" y="651799"/>
            <a:ext cx="4094016" cy="608151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42915" y="4405734"/>
            <a:ext cx="5202190" cy="250052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8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0" y="712872"/>
            <a:ext cx="9215699" cy="36559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3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29152" y="4399700"/>
            <a:ext cx="9156886" cy="233882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661246" y="755641"/>
            <a:ext cx="5032049" cy="36304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32968" y="3013502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ТЕСТИРОВАНИЕ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13912" y="1483964"/>
            <a:ext cx="4850243" cy="49168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62" y="3101418"/>
            <a:ext cx="1602262" cy="16022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34" y="2253006"/>
            <a:ext cx="1526848" cy="15268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5738">
            <a:off x="4328930" y="3509416"/>
            <a:ext cx="2474217" cy="2474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0093" y="455338"/>
            <a:ext cx="7871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Искусственная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9" idx="1"/>
            <a:endCxn id="51" idx="3"/>
          </p:cNvCxnSpPr>
          <p:nvPr/>
        </p:nvCxnSpPr>
        <p:spPr>
          <a:xfrm rot="10800000" flipV="1">
            <a:off x="7093527" y="4784825"/>
            <a:ext cx="1679413" cy="69272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/>
          <p:nvPr/>
        </p:nvCxnSpPr>
        <p:spPr>
          <a:xfrm>
            <a:off x="3419057" y="5477548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27503" y="3684697"/>
            <a:ext cx="828648" cy="82864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27503" y="5063224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939226" y="333499"/>
            <a:ext cx="9860704" cy="6481296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83" y="2092086"/>
            <a:ext cx="1602262" cy="1602262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634" y="1978484"/>
            <a:ext cx="1526848" cy="1526848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5738">
            <a:off x="4745720" y="4414746"/>
            <a:ext cx="2474217" cy="247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6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3" y="2501625"/>
            <a:ext cx="1854751" cy="18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9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182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9218064" y="2827403"/>
            <a:ext cx="1534917" cy="1305162"/>
            <a:chOff x="9756748" y="187090"/>
            <a:chExt cx="5238835" cy="4454658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14" name="Группа 13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  <p:pic>
        <p:nvPicPr>
          <p:cNvPr id="29" name="Рисунок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  <p:pic>
        <p:nvPicPr>
          <p:cNvPr id="36" name="Рисунок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120957" y="3014676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2839849" cy="1800000"/>
            <a:chOff x="1192212" y="2501624"/>
            <a:chExt cx="2839849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</p:grpSp>
      <p:grpSp>
        <p:nvGrpSpPr>
          <p:cNvPr id="6" name="Группа 5"/>
          <p:cNvGrpSpPr/>
          <p:nvPr/>
        </p:nvGrpSpPr>
        <p:grpSpPr>
          <a:xfrm>
            <a:off x="6721525" y="2776419"/>
            <a:ext cx="1534917" cy="1305162"/>
            <a:chOff x="9756748" y="187090"/>
            <a:chExt cx="5238835" cy="4454658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9" name="Группа 8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430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2839849" cy="1800000"/>
            <a:chOff x="1192212" y="2501624"/>
            <a:chExt cx="2839849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18" y="268444"/>
            <a:ext cx="2233180" cy="2233180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6721525" y="2776419"/>
            <a:ext cx="1534917" cy="1305162"/>
            <a:chOff x="9756748" y="187090"/>
            <a:chExt cx="5238835" cy="445465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7" name="Рисунок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11" name="Группа 10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45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</TotalTime>
  <Words>3809</Words>
  <Application>Microsoft Office PowerPoint</Application>
  <PresentationFormat>Широкоэкранный</PresentationFormat>
  <Paragraphs>601</Paragraphs>
  <Slides>98</Slides>
  <Notes>98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98</vt:i4>
      </vt:variant>
    </vt:vector>
  </HeadingPairs>
  <TitlesOfParts>
    <vt:vector size="103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Khaimov</cp:lastModifiedBy>
  <cp:revision>1147</cp:revision>
  <dcterms:created xsi:type="dcterms:W3CDTF">2023-02-24T06:10:12Z</dcterms:created>
  <dcterms:modified xsi:type="dcterms:W3CDTF">2023-09-04T06:48:31Z</dcterms:modified>
</cp:coreProperties>
</file>