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7"/>
  </p:notesMasterIdLst>
  <p:sldIdLst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18B2C-8A1F-4ACA-AC35-E984C6953300}" v="185" dt="2022-08-22T07:47:3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86732" autoAdjust="0"/>
  </p:normalViewPr>
  <p:slideViewPr>
    <p:cSldViewPr snapToGrid="0">
      <p:cViewPr varScale="1">
        <p:scale>
          <a:sx n="76" d="100"/>
          <a:sy n="76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DBB85-D788-41AB-9EA9-46E819F72DBE}" type="datetimeFigureOut">
              <a:t>22.08.2022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157BE-13C9-4B69-8B03-B7B56862D10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9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Мистика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Специалисты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книги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57BE-13C9-4B69-8B03-B7B56862D10D}" type="slidenum"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89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Мало влияния на поведения. Существует</a:t>
            </a:r>
            <a:r>
              <a:rPr lang="ru-RU" baseline="0" dirty="0" smtClean="0"/>
              <a:t> много проектов с рабочей системой но плохой </a:t>
            </a:r>
            <a:r>
              <a:rPr lang="ru-RU" baseline="0" dirty="0" err="1" smtClean="0"/>
              <a:t>архитеткурой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882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Главная проблема таких проектов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760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ru-RU" dirty="0" err="1" smtClean="0"/>
              <a:t>арх</a:t>
            </a:r>
            <a:r>
              <a:rPr lang="ru-RU" dirty="0" smtClean="0"/>
              <a:t> влияет</a:t>
            </a:r>
            <a:r>
              <a:rPr lang="ru-RU" baseline="0" dirty="0" smtClean="0"/>
              <a:t> на </a:t>
            </a:r>
            <a:r>
              <a:rPr lang="ru-RU" baseline="0" dirty="0" err="1" smtClean="0"/>
              <a:t>произв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183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Две ценности</a:t>
            </a:r>
            <a:r>
              <a:rPr lang="en-US" dirty="0" smtClean="0"/>
              <a:t>, </a:t>
            </a:r>
            <a:r>
              <a:rPr lang="ru-RU" dirty="0" smtClean="0"/>
              <a:t>поведение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то за что платят</a:t>
            </a:r>
            <a:r>
              <a:rPr lang="en-US" baseline="0" dirty="0" smtClean="0"/>
              <a:t> (</a:t>
            </a:r>
            <a:r>
              <a:rPr lang="ru-RU" baseline="0" dirty="0" smtClean="0"/>
              <a:t>потреб ценность</a:t>
            </a:r>
            <a:r>
              <a:rPr lang="en-US" baseline="0" dirty="0" smtClean="0"/>
              <a:t>)</a:t>
            </a:r>
            <a:r>
              <a:rPr lang="ru-RU" baseline="0" dirty="0" smtClean="0"/>
              <a:t>. Причина существования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542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Наблюдаемое</a:t>
            </a:r>
            <a:r>
              <a:rPr lang="ru-RU" baseline="0" dirty="0" smtClean="0"/>
              <a:t> поведение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512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нарушено</a:t>
            </a:r>
            <a:r>
              <a:rPr lang="en-US" baseline="0" dirty="0" smtClean="0"/>
              <a:t>, </a:t>
            </a:r>
            <a:r>
              <a:rPr lang="ru-RU" baseline="0" dirty="0" smtClean="0"/>
              <a:t>то и вся ценность нарушена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997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любая программа обладающая поведением, также содержит в себе и структуру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717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может быть реализовано с использованием совершено разных структур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25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что заставляет инженеров отдавать предпочтения одному дизайну, игнорируя другие?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50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являясь неотъемлемой её частью оказывает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ru-RU" dirty="0" smtClean="0"/>
              <a:t>прямое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ru-RU" dirty="0" smtClean="0"/>
              <a:t>влияние на степень осуществимости самой идеи в целом.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93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форма, описывающая строение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59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всякая структура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ru-RU" dirty="0" smtClean="0"/>
              <a:t>постоянно стремится к усложнению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ru-RU" dirty="0" smtClean="0"/>
              <a:t>, т. е. к постоянному</a:t>
            </a:r>
            <a:br>
              <a:rPr lang="ru-RU" dirty="0" smtClean="0"/>
            </a:br>
            <a:r>
              <a:rPr lang="ru-RU" dirty="0" smtClean="0"/>
              <a:t>снижению эффективность труда. Это зачастую обусловлено человеческим фактором.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27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88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65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 чтобы разобраться, каким образом определять качество дизайна, необходимо рассмотреть признаки, через которые</a:t>
            </a:r>
            <a:br>
              <a:rPr lang="ru-RU" dirty="0" smtClean="0"/>
            </a:br>
            <a:r>
              <a:rPr lang="ru-RU" dirty="0" smtClean="0"/>
              <a:t>могут проявляться характеристики неэффективной архитектуры проекта.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4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набор ответственностей какие</a:t>
            </a:r>
            <a:r>
              <a:rPr lang="ru-RU" baseline="0" dirty="0" smtClean="0"/>
              <a:t> элементы содержать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25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отношение между компонентами системы</a:t>
            </a:r>
            <a:r>
              <a:rPr lang="en-US" dirty="0" smtClean="0"/>
              <a:t>, </a:t>
            </a:r>
            <a:r>
              <a:rPr lang="ru-RU" dirty="0" smtClean="0"/>
              <a:t>присутствие и отсутствие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3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694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архитектура, но на меньшем масштабе</a:t>
            </a:r>
          </a:p>
          <a:p>
            <a:r>
              <a:rPr lang="ru-RU" dirty="0" smtClean="0"/>
              <a:t>Высокоуровневые существуют благодаря низкоуровневым деталям.</a:t>
            </a:r>
            <a:r>
              <a:rPr lang="ru-RU" baseline="0" dirty="0" smtClean="0"/>
              <a:t> </a:t>
            </a:r>
            <a:r>
              <a:rPr lang="ru-RU" dirty="0" smtClean="0"/>
              <a:t>Верно и обратное</a:t>
            </a:r>
          </a:p>
          <a:p>
            <a:r>
              <a:rPr lang="ru-RU" dirty="0" smtClean="0"/>
              <a:t>Далее тождественно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81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Является</a:t>
            </a:r>
            <a:r>
              <a:rPr lang="ru-RU" baseline="0" dirty="0" smtClean="0"/>
              <a:t> формирование решений который трудно изменить в будущем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243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Обеспечение гибкости</a:t>
            </a:r>
            <a:r>
              <a:rPr lang="ru-RU" baseline="0" dirty="0" smtClean="0"/>
              <a:t> с сохранением высокой эффективности труда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42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Обеспечение</a:t>
            </a:r>
            <a:r>
              <a:rPr lang="ru-RU" baseline="0" dirty="0" smtClean="0"/>
              <a:t> поведения. Никто не исключает важности. Есть причина существования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72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144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37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304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0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33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245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8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3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648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0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5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D9CA-06A7-4D30-9DBC-838DE5B537A2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44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90486" y="2886326"/>
            <a:ext cx="441050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1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9464" y="3734569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159533" y="1194010"/>
            <a:ext cx="3953326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ПОВЕДЕНИЕ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92" y="2826285"/>
            <a:ext cx="669268" cy="6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8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6535" y="2886480"/>
            <a:ext cx="7798930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ПРОИЗВОДИТЕЛЬНОСТЬ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04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7018" y="3991799"/>
            <a:ext cx="7798930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ПРОИЗВОДИТЕЛЬНОСТЬ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69751" y="1513883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52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8733" y="2826285"/>
            <a:ext cx="463588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/>
                <a:ea typeface="Open Sans SemiBold"/>
                <a:cs typeface="Open Sans SemiBold"/>
              </a:rPr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18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9340" y="786859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02" y="3731194"/>
            <a:ext cx="2914130" cy="291413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35" y="2113675"/>
            <a:ext cx="2425065" cy="24250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40" y="2145383"/>
            <a:ext cx="2314392" cy="23143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44" y="3857104"/>
            <a:ext cx="2455187" cy="24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08" y="3517239"/>
            <a:ext cx="1598942" cy="1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8462" y="786859"/>
            <a:ext cx="361509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244210" y="2351115"/>
            <a:ext cx="5703580" cy="3804978"/>
            <a:chOff x="3244210" y="2351115"/>
            <a:chExt cx="5703580" cy="3804978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244210" y="2351115"/>
              <a:ext cx="5703580" cy="3804978"/>
              <a:chOff x="2986520" y="2351115"/>
              <a:chExt cx="5703580" cy="3804978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6520" y="4146664"/>
                <a:ext cx="2009429" cy="2009429"/>
              </a:xfrm>
              <a:prstGeom prst="rect">
                <a:avLst/>
              </a:prstGeom>
            </p:spPr>
          </p:pic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3596" y="2351115"/>
                <a:ext cx="2009428" cy="2009428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4387" y="4080380"/>
                <a:ext cx="2075713" cy="2075713"/>
              </a:xfrm>
              <a:prstGeom prst="rect">
                <a:avLst/>
              </a:prstGeom>
            </p:spPr>
          </p:pic>
        </p:grp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58235">
              <a:off x="4632177" y="3734679"/>
              <a:ext cx="918219" cy="9182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41765" flipH="1">
              <a:off x="6641605" y="3621271"/>
              <a:ext cx="918219" cy="918219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5662419" y="4891427"/>
              <a:ext cx="918219" cy="918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3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4516" y="2717818"/>
            <a:ext cx="361509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3152" y="2826285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5581" y="637809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5580" y="2717818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_1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5579" y="4797827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5581" y="637809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5580" y="2717818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_1</a:t>
            </a:r>
            <a:endParaRPr lang="ru-RU" sz="480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5579" y="4797827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9" y="468854"/>
            <a:ext cx="4453462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41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7387" y="3051281"/>
            <a:ext cx="9897261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Степень</a:t>
            </a: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 осуществимости идеи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3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4391" y="786859"/>
            <a:ext cx="4543231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УСЛОЖНЕНИЕ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83" y="2009669"/>
            <a:ext cx="4131443" cy="41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6741" y="786859"/>
            <a:ext cx="80185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ПРАВИЛЬНАЯ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525" y="3051281"/>
            <a:ext cx="9542997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Ускорять и не противоречить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6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4391" y="786859"/>
            <a:ext cx="8823249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НЕПРАВИЛЬНАЯ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6838" y="3051281"/>
            <a:ext cx="8358378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Замедлять и блокировать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50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4494" y="2887858"/>
            <a:ext cx="786305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ПРИЗНАКИ НАРУШЕНИЙ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8" y="468854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7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9" y="468854"/>
            <a:ext cx="4453462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0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9969" y="468854"/>
            <a:ext cx="2852064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ДИЗАЙН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54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9969" y="468854"/>
            <a:ext cx="2852064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ДИЗАЙН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3657192" y="1737710"/>
            <a:ext cx="4877618" cy="4877618"/>
            <a:chOff x="3657192" y="1839066"/>
            <a:chExt cx="4877618" cy="4877618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192" y="1839066"/>
              <a:ext cx="4877618" cy="4877618"/>
            </a:xfrm>
            <a:prstGeom prst="rect">
              <a:avLst/>
            </a:prstGeom>
          </p:spPr>
        </p:pic>
        <p:grpSp>
          <p:nvGrpSpPr>
            <p:cNvPr id="16" name="Группа 15"/>
            <p:cNvGrpSpPr/>
            <p:nvPr/>
          </p:nvGrpSpPr>
          <p:grpSpPr>
            <a:xfrm>
              <a:off x="4823633" y="3204769"/>
              <a:ext cx="2192309" cy="2244741"/>
              <a:chOff x="3875982" y="2485652"/>
              <a:chExt cx="3121949" cy="3196615"/>
            </a:xfrm>
          </p:grpSpPr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1277" y="2485652"/>
                <a:ext cx="968953" cy="968953"/>
              </a:xfrm>
              <a:prstGeom prst="rect">
                <a:avLst/>
              </a:prstGeom>
            </p:spPr>
          </p:pic>
          <p:pic>
            <p:nvPicPr>
              <p:cNvPr id="18" name="Рисунок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5982" y="3898666"/>
                <a:ext cx="968953" cy="968953"/>
              </a:xfrm>
              <a:prstGeom prst="rect">
                <a:avLst/>
              </a:prstGeom>
            </p:spPr>
          </p:pic>
          <p:pic>
            <p:nvPicPr>
              <p:cNvPr id="19" name="Рисунок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8978" y="4713314"/>
                <a:ext cx="968953" cy="968953"/>
              </a:xfrm>
              <a:prstGeom prst="rect">
                <a:avLst/>
              </a:prstGeom>
            </p:spPr>
          </p:pic>
          <p:pic>
            <p:nvPicPr>
              <p:cNvPr id="20" name="Рисунок 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00000">
                <a:off x="4802509" y="3123557"/>
                <a:ext cx="918219" cy="918219"/>
              </a:xfrm>
              <a:prstGeom prst="rect">
                <a:avLst/>
              </a:prstGeom>
            </p:spPr>
          </p:pic>
          <p:pic>
            <p:nvPicPr>
              <p:cNvPr id="21" name="Рисунок 2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200000">
                <a:off x="4935163" y="4346861"/>
                <a:ext cx="1003589" cy="1003589"/>
              </a:xfrm>
              <a:prstGeom prst="rect">
                <a:avLst/>
              </a:prstGeom>
            </p:spPr>
          </p:pic>
          <p:pic>
            <p:nvPicPr>
              <p:cNvPr id="22" name="Рисунок 2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8978" y="3624850"/>
                <a:ext cx="918219" cy="9182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7451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474" y="468854"/>
            <a:ext cx="188705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РОЛЬ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276163" y="3051281"/>
            <a:ext cx="563968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Трудно</a:t>
            </a: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 изменить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1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474" y="468854"/>
            <a:ext cx="188705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РОЛЬ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689996" y="3051281"/>
            <a:ext cx="8812028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Легко</a:t>
            </a: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 изменить и </a:t>
            </a: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ускорить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5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9464" y="3734569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159533" y="1194010"/>
            <a:ext cx="3953326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ПОВЕДЕНИЕ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00" y="2642689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446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279</Words>
  <Application>Microsoft Office PowerPoint</Application>
  <PresentationFormat>Широкоэкранный</PresentationFormat>
  <Paragraphs>85</Paragraphs>
  <Slides>24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Open Sans SemiBold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Khaimov Roman</cp:lastModifiedBy>
  <cp:revision>53</cp:revision>
  <dcterms:created xsi:type="dcterms:W3CDTF">2022-08-22T07:30:33Z</dcterms:created>
  <dcterms:modified xsi:type="dcterms:W3CDTF">2022-08-22T08:34:04Z</dcterms:modified>
</cp:coreProperties>
</file>