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94"/>
  </p:notesMasterIdLst>
  <p:sldIdLst>
    <p:sldId id="258" r:id="rId3"/>
    <p:sldId id="261" r:id="rId4"/>
    <p:sldId id="262" r:id="rId5"/>
    <p:sldId id="263" r:id="rId6"/>
    <p:sldId id="266" r:id="rId7"/>
    <p:sldId id="369" r:id="rId8"/>
    <p:sldId id="272" r:id="rId9"/>
    <p:sldId id="274" r:id="rId10"/>
    <p:sldId id="275" r:id="rId11"/>
    <p:sldId id="273" r:id="rId12"/>
    <p:sldId id="276" r:id="rId13"/>
    <p:sldId id="277" r:id="rId14"/>
    <p:sldId id="278" r:id="rId15"/>
    <p:sldId id="279" r:id="rId16"/>
    <p:sldId id="281" r:id="rId17"/>
    <p:sldId id="282" r:id="rId18"/>
    <p:sldId id="370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92" r:id="rId28"/>
    <p:sldId id="293" r:id="rId29"/>
    <p:sldId id="294" r:id="rId30"/>
    <p:sldId id="297" r:id="rId31"/>
    <p:sldId id="298" r:id="rId32"/>
    <p:sldId id="301" r:id="rId33"/>
    <p:sldId id="300" r:id="rId34"/>
    <p:sldId id="299" r:id="rId35"/>
    <p:sldId id="302" r:id="rId36"/>
    <p:sldId id="303" r:id="rId37"/>
    <p:sldId id="371" r:id="rId38"/>
    <p:sldId id="305" r:id="rId39"/>
    <p:sldId id="306" r:id="rId40"/>
    <p:sldId id="307" r:id="rId41"/>
    <p:sldId id="372" r:id="rId42"/>
    <p:sldId id="308" r:id="rId43"/>
    <p:sldId id="309" r:id="rId44"/>
    <p:sldId id="310" r:id="rId45"/>
    <p:sldId id="311" r:id="rId46"/>
    <p:sldId id="312" r:id="rId47"/>
    <p:sldId id="314" r:id="rId48"/>
    <p:sldId id="316" r:id="rId49"/>
    <p:sldId id="317" r:id="rId50"/>
    <p:sldId id="318" r:id="rId51"/>
    <p:sldId id="320" r:id="rId52"/>
    <p:sldId id="319" r:id="rId53"/>
    <p:sldId id="321" r:id="rId54"/>
    <p:sldId id="323" r:id="rId55"/>
    <p:sldId id="324" r:id="rId56"/>
    <p:sldId id="325" r:id="rId57"/>
    <p:sldId id="327" r:id="rId58"/>
    <p:sldId id="329" r:id="rId59"/>
    <p:sldId id="330" r:id="rId60"/>
    <p:sldId id="332" r:id="rId61"/>
    <p:sldId id="333" r:id="rId62"/>
    <p:sldId id="334" r:id="rId63"/>
    <p:sldId id="335" r:id="rId64"/>
    <p:sldId id="336" r:id="rId65"/>
    <p:sldId id="338" r:id="rId66"/>
    <p:sldId id="339" r:id="rId67"/>
    <p:sldId id="340" r:id="rId68"/>
    <p:sldId id="341" r:id="rId69"/>
    <p:sldId id="342" r:id="rId70"/>
    <p:sldId id="343" r:id="rId71"/>
    <p:sldId id="344" r:id="rId72"/>
    <p:sldId id="345" r:id="rId73"/>
    <p:sldId id="346" r:id="rId74"/>
    <p:sldId id="347" r:id="rId75"/>
    <p:sldId id="348" r:id="rId76"/>
    <p:sldId id="349" r:id="rId77"/>
    <p:sldId id="351" r:id="rId78"/>
    <p:sldId id="374" r:id="rId79"/>
    <p:sldId id="352" r:id="rId80"/>
    <p:sldId id="353" r:id="rId81"/>
    <p:sldId id="373" r:id="rId82"/>
    <p:sldId id="354" r:id="rId83"/>
    <p:sldId id="355" r:id="rId84"/>
    <p:sldId id="356" r:id="rId85"/>
    <p:sldId id="361" r:id="rId86"/>
    <p:sldId id="359" r:id="rId87"/>
    <p:sldId id="363" r:id="rId88"/>
    <p:sldId id="365" r:id="rId89"/>
    <p:sldId id="364" r:id="rId90"/>
    <p:sldId id="368" r:id="rId91"/>
    <p:sldId id="366" r:id="rId92"/>
    <p:sldId id="367" r:id="rId9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EAE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18B2C-8A1F-4ACA-AC35-E984C6953300}" v="185" dt="2022-08-22T07:47:30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82924" autoAdjust="0"/>
  </p:normalViewPr>
  <p:slideViewPr>
    <p:cSldViewPr snapToGrid="0">
      <p:cViewPr varScale="1">
        <p:scale>
          <a:sx n="73" d="100"/>
          <a:sy n="73" d="100"/>
        </p:scale>
        <p:origin x="97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8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DBB85-D788-41AB-9EA9-46E819F72DBE}" type="datetimeFigureOut">
              <a:t>29.08.2022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157BE-13C9-4B69-8B03-B7B56862D10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99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Мистика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Специалисты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книги</a:t>
            </a:r>
            <a:r>
              <a:rPr lang="en-US" dirty="0">
                <a:cs typeface="Calibri"/>
              </a:rPr>
              <a:t>, </a:t>
            </a:r>
            <a:r>
              <a:rPr lang="en-US" dirty="0" err="1" smtClean="0">
                <a:cs typeface="Calibri"/>
              </a:rPr>
              <a:t>библиотеки</a:t>
            </a:r>
            <a:endParaRPr lang="en-US" dirty="0" smtClean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 является неотъемлемой частью процесса разработки ПО. Окутанная мистикой, она часто представляется чем то темным, недосягаемым обычному разработчику.</a:t>
            </a:r>
            <a:endParaRPr lang="en-US" dirty="0" err="1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157BE-13C9-4B69-8B03-B7B56862D10D}" type="slidenum"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89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69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любая программа обладающая поведением, также содержит в себе и структуру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717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может быть реализовано с использованием совершено разных структур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625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что </a:t>
            </a:r>
            <a:r>
              <a:rPr lang="ru-RU" dirty="0" smtClean="0"/>
              <a:t>заставляет квалифицированных </a:t>
            </a:r>
            <a:r>
              <a:rPr lang="ru-RU" dirty="0" smtClean="0"/>
              <a:t>инженеров отдавать предпочтения одному дизайну, игнорируя другие?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150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Эффект</a:t>
            </a:r>
            <a:r>
              <a:rPr lang="ru-RU" baseline="0" dirty="0" smtClean="0"/>
              <a:t> структуры</a:t>
            </a:r>
            <a:r>
              <a:rPr lang="en-US" baseline="0" dirty="0" smtClean="0"/>
              <a:t>, </a:t>
            </a:r>
            <a:r>
              <a:rPr lang="ru-RU" baseline="0" dirty="0" smtClean="0"/>
              <a:t>архитектуры или дизайна прямое влияние на производительность труда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933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поведения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588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Разщработку</a:t>
            </a:r>
            <a:r>
              <a:rPr lang="ru-RU" dirty="0" smtClean="0"/>
              <a:t> и новые требования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465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ru-RU" dirty="0" err="1" smtClean="0"/>
              <a:t>арх</a:t>
            </a:r>
            <a:r>
              <a:rPr lang="ru-RU" dirty="0" smtClean="0"/>
              <a:t> влияет</a:t>
            </a:r>
            <a:r>
              <a:rPr lang="ru-RU" baseline="0" dirty="0" smtClean="0"/>
              <a:t> на </a:t>
            </a:r>
            <a:r>
              <a:rPr lang="ru-RU" baseline="0" dirty="0" err="1" smtClean="0"/>
              <a:t>произв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197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успешной борьбы с врагом</a:t>
            </a:r>
            <a:r>
              <a:rPr lang="en-US" dirty="0" smtClean="0"/>
              <a:t>, </a:t>
            </a:r>
            <a:r>
              <a:rPr lang="ru-RU" dirty="0" smtClean="0"/>
              <a:t>нужно знать его в лицо</a:t>
            </a:r>
            <a:r>
              <a:rPr lang="en-US" dirty="0" smtClean="0"/>
              <a:t>, </a:t>
            </a:r>
            <a:r>
              <a:rPr lang="ru-RU" dirty="0" smtClean="0"/>
              <a:t>знать его приметы</a:t>
            </a:r>
          </a:p>
          <a:p>
            <a:endParaRPr lang="ru-RU" dirty="0" smtClean="0"/>
          </a:p>
          <a:p>
            <a:r>
              <a:rPr lang="ru-RU" dirty="0" smtClean="0"/>
              <a:t>Таковыми являются </a:t>
            </a:r>
            <a:r>
              <a:rPr lang="ru-RU" baseline="0" dirty="0" smtClean="0"/>
              <a:t>признаки</a:t>
            </a:r>
            <a:r>
              <a:rPr lang="ru-RU" dirty="0" smtClean="0"/>
              <a:t>, </a:t>
            </a:r>
            <a:r>
              <a:rPr lang="ru-RU" dirty="0" smtClean="0"/>
              <a:t>через которые</a:t>
            </a:r>
            <a:br>
              <a:rPr lang="ru-RU" dirty="0" smtClean="0"/>
            </a:br>
            <a:r>
              <a:rPr lang="ru-RU" dirty="0" smtClean="0"/>
              <a:t>могут проявляться </a:t>
            </a:r>
            <a:r>
              <a:rPr lang="ru-RU" dirty="0" smtClean="0"/>
              <a:t>неправильные</a:t>
            </a:r>
            <a:r>
              <a:rPr lang="ru-RU" baseline="0" dirty="0" smtClean="0"/>
              <a:t> и </a:t>
            </a:r>
            <a:r>
              <a:rPr lang="ru-RU" dirty="0" smtClean="0"/>
              <a:t>неэффективной </a:t>
            </a:r>
            <a:r>
              <a:rPr lang="ru-RU" dirty="0" smtClean="0"/>
              <a:t>архитектуры проекта.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41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31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форма, описывающая строение </a:t>
            </a:r>
            <a:r>
              <a:rPr lang="ru-RU" dirty="0" smtClean="0"/>
              <a:t>программы</a:t>
            </a:r>
            <a:endParaRPr lang="en-US" dirty="0" smtClean="0"/>
          </a:p>
          <a:p>
            <a:endParaRPr lang="en-US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 - это форма, описывающая строение программы в виде её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составных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компонентов (слоев), связанных друг с другом некоторыми отношениями, называемыми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зависимостями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59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Имеется три разные страницы, на которых используется один и тот же компонент -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399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кнопка удаления должна быть доступна сотрудникам с ролью Администратор.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441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712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Обязательный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атрибут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228600" indent="-228600">
              <a:buAutoNum type="arabicPeriod"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Нарушит обратную совместимость</a:t>
            </a:r>
          </a:p>
          <a:p>
            <a:pPr marL="228600" indent="-228600">
              <a:buAutoNum type="arabicPeriod"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связанные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guard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повлекут изменения в модулях где не используется</a:t>
            </a:r>
          </a:p>
          <a:p>
            <a:pPr marL="228600" indent="-228600">
              <a:buAutoNum type="arabicPeriod"/>
            </a:pP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работы при купировании сайд эффектов (тестирование)</a:t>
            </a:r>
            <a:endParaRPr lang="ru-RU" dirty="0" smtClean="0"/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общем случае, указанные проблемы ведут за собой изменения во всех зависимых от </a:t>
            </a:r>
            <a:r>
              <a:rPr lang="ru-RU" dirty="0" err="1" smtClean="0"/>
              <a:t>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страницах, хотя требование касалось исключительно страницы редактирования.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/>
              <a:t>Программа называется жесткой,</a:t>
            </a:r>
            <a:br>
              <a:rPr lang="ru-RU" dirty="0" smtClean="0"/>
            </a:br>
            <a:r>
              <a:rPr lang="ru-RU" dirty="0" smtClean="0"/>
              <a:t>если одно изменение в модуле вызывает за собой каскад изменений в других модулях.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362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 код оригинального компонента не будет изменен и все новые эффекты будут изолированы в рамках страницы редактирования.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7328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Эффект изолирован на конкретный сценарий использования. Но исходный код оригинального компонента будет подвержен модификации, что незамедлительно вызовет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хрупкость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5217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программа называется хрупкой в двух случаях: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дефекты легко допустить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дефекты легко пропустить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233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Кажется, что зависимые от </a:t>
            </a:r>
            <a:r>
              <a:rPr lang="ru-RU" dirty="0" err="1" smtClean="0"/>
              <a:t>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элементы остались нетронутыми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7902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 самом деле, ввиду модификации внутренней реализация компонента, была изменена реализация (не исходный код)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зависимых от </a:t>
            </a:r>
            <a:r>
              <a:rPr lang="ru-RU" dirty="0" err="1" smtClean="0"/>
              <a:t>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страниц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Любое изменение в деталях реализации поведения, имеет все шансы оказать на него негативный эффект. То что работало раньше, может сломаться после казалось бы, не относящихся напрямую модификаций.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5405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Затрагивается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много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комопнентов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Эффекты зачастую неочевидны. Человек не будет проверять все каждый раз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128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набор ответственностей какие</a:t>
            </a:r>
            <a:r>
              <a:rPr lang="ru-RU" baseline="0" dirty="0" smtClean="0"/>
              <a:t> элементы содержать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2573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Поведение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усложнилось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будет меняться чаще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тяжело изменять перепроверок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тяжело изменять усложнения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4817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0859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Добавить тесты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обоих вариантов должен быть подвижным или расширяемым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595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 является неподвижным в случае если его элементы, полезные в других модулях или поведениях, тяжело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переиспользовать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 примера с </a:t>
            </a:r>
            <a:r>
              <a:rPr lang="ru-RU" dirty="0" err="1" smtClean="0"/>
              <a:t>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ясно, что недостаточная подвижность элемента может выразиться в дальнейшем в большей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жесткости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хрупкости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системы.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497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реализовать модуль, контролирующий работу проигрывателя. При этом сказано, что только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один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плеер может присутствовать на странице во взятый момент времени.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 боли известный паттерн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9128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 нужно отображать не один плеер, а все, которые открыл пользователь.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5589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1801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Каким образом можно преобразовать на подвижный?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103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абстрагирования данной детали реализации от клиентов </a:t>
            </a:r>
            <a:r>
              <a:rPr lang="ru-RU" dirty="0" err="1" smtClean="0"/>
              <a:t>Player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0579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Помогло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защититься от жесткости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Хрупкость остается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Даст нам защиту от подобных изменений в будущем.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11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отношение между компонентами системы</a:t>
            </a:r>
            <a:r>
              <a:rPr lang="en-US" dirty="0" smtClean="0"/>
              <a:t>, </a:t>
            </a:r>
            <a:r>
              <a:rPr lang="ru-RU" dirty="0" smtClean="0"/>
              <a:t>присутствие и отсутствие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352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Помогло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защититься от жесткости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Хрупкость остается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Даст нам защиту от подобных изменений в будущем.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8921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Безусловно. В таком случае, изменение заняло бы гораздо меньше сил, ввиду отсутствия некоторого зависимого функционала.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6623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 быть стоит сокрыть и другие подробности, добавить новые промежуточные элементы в виде интерфейсов, типов и абстрактных классов.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приводит нас к следующему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признаку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9434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 называется избыточно сложным, если в нем присутствуют надстройки, не имеющие оправданий как со стороны поведения, так и со стороны других признаков.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7205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абстрагирования в начале проекта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Безусловно оправдано если будет изменение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что если его не будет?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усложнять понимание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Делать непрозрачной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9016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Подходящей стратегией является поддержка системы в не избыточном состоянии, т. е. представляя что никакие требования изменены не будут.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Обмани один раз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329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Существуют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методики, с помощью которых можно дополнительно стимулировать такие изменения на более ранних этапах проекта (что добавит им оправданности и упростит их внедрение).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5789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Частые показы заказчику. Это требует построения итеративного плана разработки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приоритизации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сторону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не инфраструктуры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1944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Программа называется непрозрачной если разработчику требуются существенные когнитивные усилия, чтобы вывести поведенческую ценность исходя из исходного кода модуля.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3979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Пазл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воедино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686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r>
              <a:rPr lang="ru-RU" baseline="0" dirty="0" smtClean="0"/>
              <a:t> не утверждает напрямую роль понятия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2434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мозгу приходится хранить больше информации о структуре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такие цепочки могут разрастаться в десятки, если не сотни промежуточных элементов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7122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 себе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субъективный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фактор, а именно - опыт инженера.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2289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Вязкость в общем случае, наблюдается тогда, когда целевой в проекте дизайн трудно соблюсти.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9836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популярных решений для управления состоянием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простой список пользователей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7862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 этого, специалисту потребуется разбить требуемый функционал на все указанные компоненты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3816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прямая реализация проще (т. е. займет меньше времени)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Сжатых сроков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Лень и некомпетентность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Отсутствие обоснований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8159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 решения одних и тех же задач используются разные средства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 самом изменении ничего плохого нет, проблема в его вектор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Увеличивает непрозрачность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7648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 избыточным, т. е. существуют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объективные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причины её существования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Донести до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специалиста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Написать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тесты (стат. дин. анализ)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0190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Причины надуманны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избыточная сложность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1500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/>
              <a:t>Избавить</a:t>
            </a:r>
            <a:r>
              <a:rPr lang="ru-RU" baseline="0" dirty="0" smtClean="0"/>
              <a:t> от лишних </a:t>
            </a:r>
            <a:r>
              <a:rPr lang="ru-RU" baseline="0" dirty="0" err="1" smtClean="0"/>
              <a:t>надтсроек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186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Является</a:t>
            </a:r>
            <a:r>
              <a:rPr lang="ru-RU" baseline="0" dirty="0" smtClean="0"/>
              <a:t> формирование решений который трудно изменить в </a:t>
            </a:r>
            <a:r>
              <a:rPr lang="ru-RU" baseline="0" dirty="0" smtClean="0"/>
              <a:t>будущем</a:t>
            </a:r>
          </a:p>
          <a:p>
            <a:endParaRPr lang="ru-RU" baseline="0" dirty="0" smtClean="0"/>
          </a:p>
          <a:p>
            <a:r>
              <a:rPr lang="ru-RU" baseline="0" dirty="0" smtClean="0"/>
              <a:t>Это лишь часть правды</a:t>
            </a:r>
            <a:r>
              <a:rPr lang="en-US" baseline="0" dirty="0" smtClean="0"/>
              <a:t>, </a:t>
            </a:r>
            <a:r>
              <a:rPr lang="ru-RU" baseline="0" dirty="0" smtClean="0"/>
              <a:t>её частный случай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76997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 глобальное хранилище и действие как объект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2122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проекте реализуется распределенная разработка путем использования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микросервисов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изменение в стороннем модуле проходит через долгую процедуру проверок, тестов, сборки,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версионирования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развертывания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25865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 сервиса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списка вызов формы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Приходит требование по выводу фамилии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59077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Придется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изменить форму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 это отдельная зависимость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Ситуация дополнительно усложняется срочностью требования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5715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Была нарушена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инкапсуляция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Хрупкость - в случае изменения деталей (в данном случае верстки), поведение будет нарушено.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Жесткость - как следствие хрупкости, изменение в детали, потребует за собой последующих изменений в </a:t>
            </a:r>
            <a:r>
              <a:rPr lang="ru-RU" dirty="0" err="1" smtClean="0"/>
              <a:t>onClose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обработчике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Вязкость -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независимое изменение становится зависимым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69323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Неподвижность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сервиса с формой пользователя, которая выразилась в необходимости прямых модификаций для достижения целевого поведения и сохранения дизайна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7449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Разделение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ответственностей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вполне возможно, что деление списка пользователей и формы изначально было неверным, ввиду простого факта - сервисы обладают единой ответственностью, т. е. меняются в одно и то же время и по одним и тем же причинам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Привело к вязкости (к слабому месту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распр.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77889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Казалось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 такая простая вещь как эта не нуждается в определении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69406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Представим две страницы/формы на которых требуется реализовать выпадающий список с офлайн поиском.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/>
              <a:t>Идентичный</a:t>
            </a:r>
            <a:r>
              <a:rPr lang="ru-RU" baseline="0" dirty="0" smtClean="0"/>
              <a:t> код. Догма </a:t>
            </a:r>
            <a:r>
              <a:rPr lang="en-US" baseline="0" dirty="0" smtClean="0"/>
              <a:t>DRY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20250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Казалось бы, все соответствует непреложным принципам и дублирование устранено. Но, тут приходит новое требование - на странице администратора, список должен быть онлайн, с ленивой загрузкой, с серверным поиском и специальным отображением опций (например чтобы рядом пунктом списка красовалась иконка).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737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Два</a:t>
            </a:r>
            <a:r>
              <a:rPr lang="ru-RU" baseline="0" dirty="0" smtClean="0"/>
              <a:t> компонента</a:t>
            </a:r>
            <a:r>
              <a:rPr lang="en-US" dirty="0" smtClean="0"/>
              <a:t>, </a:t>
            </a:r>
            <a:r>
              <a:rPr lang="ru-RU" dirty="0" smtClean="0"/>
              <a:t>поведение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то за что платят</a:t>
            </a:r>
            <a:r>
              <a:rPr lang="en-US" baseline="0" dirty="0" smtClean="0"/>
              <a:t> (</a:t>
            </a:r>
            <a:r>
              <a:rPr lang="ru-RU" baseline="0" dirty="0" smtClean="0"/>
              <a:t>потреб ценность</a:t>
            </a:r>
            <a:r>
              <a:rPr lang="en-US" baseline="0" dirty="0" smtClean="0"/>
              <a:t>)</a:t>
            </a:r>
            <a:r>
              <a:rPr lang="ru-RU" baseline="0" dirty="0" smtClean="0"/>
              <a:t>. Причина существования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54218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Модификация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исходного компонента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Приводит ситуацию к ранее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расммотренной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Ролью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27787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Жесткость и хрупкость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54673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Конечно, можно поступить похожим образом и выделить общую часть </a:t>
            </a:r>
            <a:r>
              <a:rPr lang="ru-RU" dirty="0" err="1" smtClean="0"/>
              <a:t>Select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создать над ним обертки </a:t>
            </a:r>
            <a:r>
              <a:rPr lang="ru-RU" dirty="0" err="1" smtClean="0"/>
              <a:t>OfflineSelect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dirty="0" err="1" smtClean="0"/>
              <a:t>OnlineSelect</a:t>
            </a:r>
            <a:endParaRPr lang="en-US" dirty="0" smtClean="0"/>
          </a:p>
          <a:p>
            <a:r>
              <a:rPr lang="ru-RU" dirty="0" smtClean="0"/>
              <a:t>Решит</a:t>
            </a:r>
            <a:r>
              <a:rPr lang="ru-RU" baseline="0" dirty="0" smtClean="0"/>
              <a:t> проблемы относительно подобных изменений в будущем</a:t>
            </a:r>
          </a:p>
          <a:p>
            <a:r>
              <a:rPr lang="ru-RU" baseline="0" dirty="0" smtClean="0"/>
              <a:t>Потребует подвижности от </a:t>
            </a:r>
            <a:r>
              <a:rPr lang="en-US" baseline="0" dirty="0" smtClean="0"/>
              <a:t>Select </a:t>
            </a:r>
            <a:r>
              <a:rPr lang="ru-RU" baseline="0" dirty="0" smtClean="0"/>
              <a:t>что увеличит его непрозрачность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30975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Иногда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лучше вернуться к исходному дублированию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наличие разных ответственностей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решается жесткость и хрупкость но есть шанс истинного дублирования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66174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 обладающий одинаковым наблюдаемым поведением, изменяющийся по одним и тем же причинам и в одно и то же время является дублирующим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должен быть идентичным для того чтобы быть дублирующим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02989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Кнопка должна иметь везде одинаковое поведение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размер и т. п. (если поменяется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поменяется везде)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Палитра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цветов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03887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4288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53011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78010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293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Наблюдаемое</a:t>
            </a:r>
            <a:r>
              <a:rPr lang="ru-RU" baseline="0" dirty="0" smtClean="0"/>
              <a:t> </a:t>
            </a:r>
            <a:r>
              <a:rPr lang="ru-RU" baseline="0" dirty="0" smtClean="0"/>
              <a:t>поведение</a:t>
            </a:r>
          </a:p>
          <a:p>
            <a:r>
              <a:rPr lang="ru-RU" baseline="0" dirty="0" smtClean="0"/>
              <a:t>Не важно каким образом оно реализовано (парадигма</a:t>
            </a:r>
            <a:r>
              <a:rPr lang="en-US" baseline="0" dirty="0" smtClean="0"/>
              <a:t>, </a:t>
            </a:r>
            <a:r>
              <a:rPr lang="ru-RU" baseline="0" dirty="0" smtClean="0"/>
              <a:t>стек или язык)</a:t>
            </a:r>
          </a:p>
          <a:p>
            <a:r>
              <a:rPr lang="ru-RU" baseline="0" dirty="0" smtClean="0"/>
              <a:t>Приносит ли оно деньги</a:t>
            </a:r>
            <a:r>
              <a:rPr lang="en-US" baseline="0" dirty="0" smtClean="0"/>
              <a:t>, </a:t>
            </a:r>
            <a:r>
              <a:rPr lang="ru-RU" baseline="0" dirty="0" smtClean="0"/>
              <a:t>доставляет ли оно ценность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5121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 одним важным свойством проектирования является то, что процесс затрагивает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только структуру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ничего более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85691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Дизайн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есть результат проектирования, качество которой выражается в определенном состоянии данных признаков.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Признаки в данном случае выполняют роль параметров, с помощью которых можно измерить применимость того или иного дизайна в рамках конкретного случая.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13649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 не являются дефектами или недоработками в прямом смысле.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44722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Вместо этого, каждый из них, при нарушении будет замедлять процесс разработки за счет его усложнения. Т. е. снижать производительность труда.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84522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оказывает непосредственное влияние на производительность труда.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производительность труда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деньги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главный интерес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рынка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Ролью архитектуры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является обеспечение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высокой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достаточной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производительности труда.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51213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 проект с низкой производительностью труда, где она вызвана эффектами исходящими от плохой структуры ПО.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95483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Дело в том, что каждый из признаков не образуется сам по себе. В этом ему помогают различные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условия проекта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19944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Компетенция разработки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Частота показов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Стабильность требований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низкой компетенцией отдаваться решениям с высокой прозрачностью в жертву дублирования. Меньше абстракций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25704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Проектирование, должно учитывать не только сам признак, но и условия проекта, т. к. именно они являются причиной появления проблемы в первую очередь и они же, будут являться причинами появления многих других в будущем.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Необходимо подобрать такое решение, которое взамен на избавление или ослабление признака, предоставит архитектуру, учитывающую тенденции в будущем и настоящем.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68230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проектов могут обладать одинаковыми условиями и признаками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Такие универсальные рецепты называются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паттернами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(или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принципами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 более широком смысле)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 их грамотного применения необходима способность к идентификации решаемых паттерном проблем, требуемых им условий и его недостатков. В противном случае велик риск только ухудшить имеющуюся структуру в сторону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избыточной сложности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непрозрачности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762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Отсюда</a:t>
            </a:r>
            <a:r>
              <a:rPr lang="ru-RU" baseline="0" dirty="0" smtClean="0"/>
              <a:t> следует что любое </a:t>
            </a:r>
            <a:r>
              <a:rPr lang="ru-RU" baseline="0" dirty="0" err="1" smtClean="0"/>
              <a:t>отклоненние</a:t>
            </a:r>
            <a:r>
              <a:rPr lang="ru-RU" baseline="0" dirty="0" smtClean="0"/>
              <a:t> от заданного курса приводит к нарушению указанной </a:t>
            </a:r>
            <a:r>
              <a:rPr lang="ru-RU" baseline="0" dirty="0" err="1" smtClean="0"/>
              <a:t>цености</a:t>
            </a:r>
            <a:endParaRPr lang="ru-RU" baseline="0" dirty="0" smtClean="0"/>
          </a:p>
          <a:p>
            <a:r>
              <a:rPr lang="ru-RU" baseline="0" dirty="0" smtClean="0"/>
              <a:t>Из за этого заводятся задачи со специальным типом (баги) и специалисты </a:t>
            </a:r>
            <a:r>
              <a:rPr lang="en-US" baseline="0" dirty="0" smtClean="0"/>
              <a:t>QA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Часто забывают про вторую сторону ПО – </a:t>
            </a:r>
            <a:r>
              <a:rPr lang="ru-RU" baseline="0" dirty="0" err="1" smtClean="0"/>
              <a:t>структру</a:t>
            </a:r>
            <a:r>
              <a:rPr lang="en-US" baseline="0" dirty="0" smtClean="0"/>
              <a:t>, </a:t>
            </a:r>
            <a:r>
              <a:rPr lang="ru-RU" baseline="0" dirty="0" smtClean="0"/>
              <a:t>она же архитектура</a:t>
            </a:r>
            <a:r>
              <a:rPr lang="en-US" baseline="0" dirty="0" smtClean="0"/>
              <a:t>, </a:t>
            </a:r>
            <a:r>
              <a:rPr lang="ru-RU" baseline="0" dirty="0" smtClean="0"/>
              <a:t>она же дизайн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99798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 должна</a:t>
            </a:r>
            <a:r>
              <a:rPr lang="ru-RU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учитывать тек. Признаки и условия проекта</a:t>
            </a:r>
            <a:endParaRPr lang="ru-RU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также должна предугадывать и возможные векторы развития условий проекта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построения адаптивной архитектуры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21423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Опыт - для предупреждения признаков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Внимательность - для своевременного обнаружения признаков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Знание - для подбора подходящего инструмента решения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Ответственность - для обеспечения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непрерывного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процесса поддержки/улучшения структуры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60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144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237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304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0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833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245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8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37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648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0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5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44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90486" y="2886326"/>
            <a:ext cx="441050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9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8462" y="786859"/>
            <a:ext cx="361509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3244210" y="2351115"/>
            <a:ext cx="5703580" cy="3804978"/>
            <a:chOff x="3244210" y="2351115"/>
            <a:chExt cx="5703580" cy="3804978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3244210" y="2351115"/>
              <a:ext cx="5703580" cy="3804978"/>
              <a:chOff x="2986520" y="2351115"/>
              <a:chExt cx="5703580" cy="3804978"/>
            </a:xfrm>
          </p:grpSpPr>
          <p:pic>
            <p:nvPicPr>
              <p:cNvPr id="2" name="Рисунок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6520" y="4146664"/>
                <a:ext cx="2009429" cy="2009429"/>
              </a:xfrm>
              <a:prstGeom prst="rect">
                <a:avLst/>
              </a:prstGeom>
            </p:spPr>
          </p:pic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3596" y="2351115"/>
                <a:ext cx="2009428" cy="2009428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4387" y="4080380"/>
                <a:ext cx="2075713" cy="2075713"/>
              </a:xfrm>
              <a:prstGeom prst="rect">
                <a:avLst/>
              </a:prstGeom>
            </p:spPr>
          </p:pic>
        </p:grp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58235">
              <a:off x="4632177" y="3734679"/>
              <a:ext cx="918219" cy="91821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41765" flipH="1">
              <a:off x="6641605" y="3621271"/>
              <a:ext cx="918219" cy="918219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5662419" y="4891427"/>
              <a:ext cx="918219" cy="918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3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4516" y="2717818"/>
            <a:ext cx="361509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3152" y="2826285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8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5581" y="637809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_0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4471" y="2826285"/>
            <a:ext cx="1165514" cy="1165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5580" y="2717818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_1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5579" y="4797827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_2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5384471" y="1653373"/>
            <a:ext cx="1165514" cy="11655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5384470" y="4122771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5581" y="637809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_0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4471" y="2826285"/>
            <a:ext cx="1165514" cy="1165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5580" y="2717818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_1</a:t>
            </a:r>
            <a:endParaRPr lang="ru-RU" sz="4800" dirty="0">
              <a:solidFill>
                <a:srgbClr val="FF000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5579" y="4797827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_2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5384471" y="1653373"/>
            <a:ext cx="1165514" cy="11655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5384470" y="4122771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3634" y="3051281"/>
            <a:ext cx="8784777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/>
                <a:ea typeface="Open Sans SemiBold"/>
                <a:cs typeface="Open Sans SemiBold"/>
              </a:rPr>
              <a:t>Производительность </a:t>
            </a: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труда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3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6741" y="786859"/>
            <a:ext cx="801854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ПРАВИЛЬНАЯ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СТРУКТУРА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4525" y="3051281"/>
            <a:ext cx="9542997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Ускорять и не противоречить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6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4391" y="786859"/>
            <a:ext cx="8823249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НЕПРАВИЛЬНАЯ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СТРУКТУРА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6838" y="3051281"/>
            <a:ext cx="8358378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Замедлять и блокировать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50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97018" y="3991799"/>
            <a:ext cx="7798930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ПРОИЗВОДИТЕЛЬНОСТЬ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69751" y="1513883"/>
            <a:ext cx="445346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152" y="2826285"/>
            <a:ext cx="1165514" cy="1165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8733" y="2826285"/>
            <a:ext cx="463588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/>
                <a:ea typeface="Open Sans SemiBold"/>
                <a:cs typeface="Open Sans SemiBold"/>
              </a:rPr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39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4494" y="2887858"/>
            <a:ext cx="786305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ПРИЗНАКИ НАРУШЕНИЙ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2655" y="2887858"/>
            <a:ext cx="382669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ЖЕСТКОСТЬ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48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9269" y="468854"/>
            <a:ext cx="4453462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2060894"/>
            <a:ext cx="968953" cy="9689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19" y="3532098"/>
            <a:ext cx="968953" cy="9689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39" y="3532098"/>
            <a:ext cx="968953" cy="96895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0000">
            <a:off x="4725811" y="2753220"/>
            <a:ext cx="1003589" cy="10035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6145099" y="2753219"/>
            <a:ext cx="1003589" cy="10035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166" y="5003302"/>
            <a:ext cx="968953" cy="9689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9" y="5013951"/>
            <a:ext cx="968953" cy="96895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5003302"/>
            <a:ext cx="968953" cy="9689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6984">
            <a:off x="3531690" y="4176736"/>
            <a:ext cx="1003589" cy="10035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7326231" y="4172508"/>
            <a:ext cx="1003589" cy="10035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4915287" y="4172506"/>
            <a:ext cx="1003589" cy="10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4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5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79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2" y="214996"/>
            <a:ext cx="364875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1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2" y="214996"/>
            <a:ext cx="364875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guard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54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2" y="214996"/>
            <a:ext cx="364875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guard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35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RoleGuardButton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7" idx="2"/>
            <a:endCxn id="11" idx="0"/>
          </p:cNvCxnSpPr>
          <p:nvPr/>
        </p:nvCxnSpPr>
        <p:spPr>
          <a:xfrm>
            <a:off x="2410691" y="2701634"/>
            <a:ext cx="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1" idx="3"/>
            <a:endCxn id="10" idx="1"/>
          </p:cNvCxnSpPr>
          <p:nvPr/>
        </p:nvCxnSpPr>
        <p:spPr>
          <a:xfrm>
            <a:off x="3408218" y="5292856"/>
            <a:ext cx="1524000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2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3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uard</a:t>
            </a:r>
            <a:r>
              <a:rPr lang="ru-RU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95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3878" y="2887858"/>
            <a:ext cx="380424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ХРУПКОСТЬ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66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uard</a:t>
            </a:r>
            <a:r>
              <a:rPr lang="ru-RU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82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uard</a:t>
            </a:r>
            <a:r>
              <a:rPr lang="ru-RU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67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0780" y="2887858"/>
            <a:ext cx="786946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ЧЕЛОВЕЧЕСКИЙ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ФАКТОР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17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9268" y="468854"/>
            <a:ext cx="445346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2060894"/>
            <a:ext cx="968953" cy="9689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19" y="3532098"/>
            <a:ext cx="968953" cy="9689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39" y="3532098"/>
            <a:ext cx="968953" cy="96895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0000">
            <a:off x="4725811" y="2753220"/>
            <a:ext cx="1003589" cy="10035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6145099" y="2753219"/>
            <a:ext cx="1003589" cy="10035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166" y="5003302"/>
            <a:ext cx="968953" cy="9689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9" y="5013951"/>
            <a:ext cx="968953" cy="96895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5003302"/>
            <a:ext cx="968953" cy="9689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6984">
            <a:off x="3531690" y="4176736"/>
            <a:ext cx="1003589" cy="10035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7326231" y="4172508"/>
            <a:ext cx="1003589" cy="10035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4915287" y="4172506"/>
            <a:ext cx="1003589" cy="10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7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4230" y="2887858"/>
            <a:ext cx="846257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НОВАЯ 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ОТВЕТСТВЕННОСТЬ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3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RoleGuardButton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7" idx="2"/>
            <a:endCxn id="11" idx="0"/>
          </p:cNvCxnSpPr>
          <p:nvPr/>
        </p:nvCxnSpPr>
        <p:spPr>
          <a:xfrm>
            <a:off x="2410691" y="2701634"/>
            <a:ext cx="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1" idx="3"/>
            <a:endCxn id="10" idx="1"/>
          </p:cNvCxnSpPr>
          <p:nvPr/>
        </p:nvCxnSpPr>
        <p:spPr>
          <a:xfrm>
            <a:off x="3408218" y="5292856"/>
            <a:ext cx="1524000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3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7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UI </a:t>
            </a:r>
            <a:r>
              <a:rPr lang="ru-RU" dirty="0" smtClean="0">
                <a:solidFill>
                  <a:schemeClr val="tx1"/>
                </a:solidFill>
              </a:rPr>
              <a:t>тесты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4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8724" y="2887858"/>
            <a:ext cx="589456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НЕПОДВИЖНОСТЬ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79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18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7" idx="2"/>
            <a:endCxn id="10" idx="0"/>
          </p:cNvCxnSpPr>
          <p:nvPr/>
        </p:nvCxnSpPr>
        <p:spPr>
          <a:xfrm rot="16200000" flipH="1">
            <a:off x="3123989" y="1988335"/>
            <a:ext cx="2092459" cy="351905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9" idx="2"/>
            <a:endCxn id="10" idx="0"/>
          </p:cNvCxnSpPr>
          <p:nvPr/>
        </p:nvCxnSpPr>
        <p:spPr>
          <a:xfrm rot="5400000">
            <a:off x="6643045" y="1988337"/>
            <a:ext cx="2092458" cy="351905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5084618" y="49464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237018" y="50988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389418" y="52512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7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7" idx="2"/>
            <a:endCxn id="10" idx="0"/>
          </p:cNvCxnSpPr>
          <p:nvPr/>
        </p:nvCxnSpPr>
        <p:spPr>
          <a:xfrm rot="16200000" flipH="1">
            <a:off x="3123989" y="1988335"/>
            <a:ext cx="2092459" cy="351905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9" idx="2"/>
            <a:endCxn id="10" idx="0"/>
          </p:cNvCxnSpPr>
          <p:nvPr/>
        </p:nvCxnSpPr>
        <p:spPr>
          <a:xfrm rot="5400000">
            <a:off x="6643045" y="1988337"/>
            <a:ext cx="2092458" cy="351905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5084618" y="4946493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237018" y="5098893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389418" y="5251293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47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4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32217" y="169863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932217" y="529832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4794093"/>
            <a:ext cx="1" cy="504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17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32217" y="169863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932217" y="5298325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Player_1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4794093"/>
            <a:ext cx="1" cy="504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438399" y="5298324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426035" y="5298324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Player_2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Соединительная линия уступом 15"/>
          <p:cNvCxnSpPr>
            <a:stCxn id="10" idx="2"/>
            <a:endCxn id="13" idx="0"/>
          </p:cNvCxnSpPr>
          <p:nvPr/>
        </p:nvCxnSpPr>
        <p:spPr>
          <a:xfrm rot="5400000">
            <a:off x="4430722" y="3799299"/>
            <a:ext cx="504231" cy="249381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2"/>
            <a:endCxn id="15" idx="0"/>
          </p:cNvCxnSpPr>
          <p:nvPr/>
        </p:nvCxnSpPr>
        <p:spPr>
          <a:xfrm rot="16200000" flipH="1">
            <a:off x="6924539" y="3799299"/>
            <a:ext cx="504231" cy="24938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47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9269" y="468854"/>
            <a:ext cx="4453462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2060894"/>
            <a:ext cx="968953" cy="9689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19" y="3532098"/>
            <a:ext cx="968953" cy="9689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39" y="3532098"/>
            <a:ext cx="968953" cy="96895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0000">
            <a:off x="4725811" y="2753220"/>
            <a:ext cx="1003589" cy="10035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6145099" y="2753219"/>
            <a:ext cx="1003589" cy="10035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166" y="5003302"/>
            <a:ext cx="968953" cy="9689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9" y="5013951"/>
            <a:ext cx="968953" cy="96895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5003302"/>
            <a:ext cx="968953" cy="9689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6984">
            <a:off x="3531690" y="4176736"/>
            <a:ext cx="1003589" cy="10035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7326231" y="4172508"/>
            <a:ext cx="1003589" cy="10035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4915287" y="4172506"/>
            <a:ext cx="1003589" cy="10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32217" y="1698637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932217" y="5298325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Player_1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4794093"/>
            <a:ext cx="1" cy="504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438399" y="5298324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426035" y="5298324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Player_2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Соединительная линия уступом 15"/>
          <p:cNvCxnSpPr>
            <a:stCxn id="10" idx="2"/>
            <a:endCxn id="13" idx="0"/>
          </p:cNvCxnSpPr>
          <p:nvPr/>
        </p:nvCxnSpPr>
        <p:spPr>
          <a:xfrm rot="5400000">
            <a:off x="4430722" y="3799299"/>
            <a:ext cx="504231" cy="249381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2"/>
            <a:endCxn id="15" idx="0"/>
          </p:cNvCxnSpPr>
          <p:nvPr/>
        </p:nvCxnSpPr>
        <p:spPr>
          <a:xfrm rot="16200000" flipH="1">
            <a:off x="6924539" y="3799299"/>
            <a:ext cx="504231" cy="24938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37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9229" y="2887858"/>
            <a:ext cx="621356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ПОЧЕМУ НЕ </a:t>
            </a: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СРАЗУ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0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2385" y="2887858"/>
            <a:ext cx="5407249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ПОЧЕМУ НЕ </a:t>
            </a: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ВСЁ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41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4575" y="2887858"/>
            <a:ext cx="862287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ИЗБЫТОЧНАЯ СЛОЖНОСТЬ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3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32217" y="169863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932217" y="529832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4794093"/>
            <a:ext cx="1" cy="504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11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60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Соединительная линия уступом 17"/>
          <p:cNvCxnSpPr>
            <a:stCxn id="13" idx="2"/>
            <a:endCxn id="17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5" idx="2"/>
            <a:endCxn id="17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16" idx="2"/>
            <a:endCxn id="17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06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60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Соединительная линия уступом 17"/>
          <p:cNvCxnSpPr>
            <a:stCxn id="13" idx="2"/>
            <a:endCxn id="17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36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4478" y="2887858"/>
            <a:ext cx="190308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AGILE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81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3848" y="2887858"/>
            <a:ext cx="5984331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НЕПРОЗРАЧНОСТЬ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5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089870" y="413949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89871" y="534441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089870" y="52473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fn_0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075058" y="172965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075059" y="293457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41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2474" y="468854"/>
            <a:ext cx="1887055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РОЛЬ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81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089870" y="413949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89871" y="534441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089870" y="52473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fn_0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075058" y="172965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075059" y="293457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313"/>
            <a:ext cx="4552053" cy="455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089870" y="413949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89871" y="534441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089870" y="524735"/>
            <a:ext cx="1995055" cy="9975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fn_0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075058" y="1729656"/>
            <a:ext cx="1995055" cy="9975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075059" y="293457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313"/>
            <a:ext cx="4552053" cy="455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4687" y="2887858"/>
            <a:ext cx="338265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ВЯЗКОСТЬ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6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18029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73454" y="144062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Middleware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28880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618030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28880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128881" y="565567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Selector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1" idx="2"/>
            <a:endCxn id="13" idx="0"/>
          </p:cNvCxnSpPr>
          <p:nvPr/>
        </p:nvCxnSpPr>
        <p:spPr>
          <a:xfrm>
            <a:off x="8126408" y="5116117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8126408" y="3579031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3" idx="1"/>
            <a:endCxn id="10" idx="2"/>
          </p:cNvCxnSpPr>
          <p:nvPr/>
        </p:nvCxnSpPr>
        <p:spPr>
          <a:xfrm rot="10800000">
            <a:off x="3615559" y="5116118"/>
            <a:ext cx="3513323" cy="1038323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0"/>
            <a:endCxn id="7" idx="2"/>
          </p:cNvCxnSpPr>
          <p:nvPr/>
        </p:nvCxnSpPr>
        <p:spPr>
          <a:xfrm flipH="1" flipV="1">
            <a:off x="3615557" y="3579031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7" idx="3"/>
            <a:endCxn id="9" idx="1"/>
          </p:cNvCxnSpPr>
          <p:nvPr/>
        </p:nvCxnSpPr>
        <p:spPr>
          <a:xfrm>
            <a:off x="4613084" y="3080268"/>
            <a:ext cx="25157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8" idx="3"/>
            <a:endCxn id="9" idx="0"/>
          </p:cNvCxnSpPr>
          <p:nvPr/>
        </p:nvCxnSpPr>
        <p:spPr>
          <a:xfrm>
            <a:off x="6868509" y="1939392"/>
            <a:ext cx="1257899" cy="642112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72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18029" y="2581504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73454" y="144062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Middleware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28880" y="2581504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618030" y="4118590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28880" y="4118590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128881" y="5655676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Selector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1" idx="2"/>
            <a:endCxn id="13" idx="0"/>
          </p:cNvCxnSpPr>
          <p:nvPr/>
        </p:nvCxnSpPr>
        <p:spPr>
          <a:xfrm>
            <a:off x="8126408" y="5116117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8126408" y="3579031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3" idx="1"/>
            <a:endCxn id="10" idx="2"/>
          </p:cNvCxnSpPr>
          <p:nvPr/>
        </p:nvCxnSpPr>
        <p:spPr>
          <a:xfrm rot="10800000">
            <a:off x="3615559" y="5116118"/>
            <a:ext cx="3513323" cy="1038323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0"/>
            <a:endCxn id="7" idx="2"/>
          </p:cNvCxnSpPr>
          <p:nvPr/>
        </p:nvCxnSpPr>
        <p:spPr>
          <a:xfrm flipH="1" flipV="1">
            <a:off x="3615557" y="3579031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7" idx="3"/>
            <a:endCxn id="9" idx="1"/>
          </p:cNvCxnSpPr>
          <p:nvPr/>
        </p:nvCxnSpPr>
        <p:spPr>
          <a:xfrm>
            <a:off x="4613084" y="3080268"/>
            <a:ext cx="25157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8" idx="3"/>
            <a:endCxn id="9" idx="0"/>
          </p:cNvCxnSpPr>
          <p:nvPr/>
        </p:nvCxnSpPr>
        <p:spPr>
          <a:xfrm>
            <a:off x="6868509" y="1939392"/>
            <a:ext cx="1257899" cy="642112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42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152935" y="269711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152935" y="42342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6150463" y="3694645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79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7949" y="2887858"/>
            <a:ext cx="6736139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РАЗНОСТЬ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РЕШЕНИЙ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9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3145" y="3021258"/>
            <a:ext cx="7590539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Объективные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причины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3260" y="3673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9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5324" y="3021258"/>
            <a:ext cx="7826181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Субъективные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причины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3260" y="3673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9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8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618029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73454" y="144062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Middleware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28880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618030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28880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128881" y="565567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Selector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1" idx="2"/>
            <a:endCxn id="13" idx="0"/>
          </p:cNvCxnSpPr>
          <p:nvPr/>
        </p:nvCxnSpPr>
        <p:spPr>
          <a:xfrm>
            <a:off x="8126408" y="5116117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8126408" y="3579031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3" idx="1"/>
            <a:endCxn id="10" idx="2"/>
          </p:cNvCxnSpPr>
          <p:nvPr/>
        </p:nvCxnSpPr>
        <p:spPr>
          <a:xfrm rot="10800000">
            <a:off x="3615559" y="5116118"/>
            <a:ext cx="3513323" cy="1038323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0"/>
            <a:endCxn id="7" idx="2"/>
          </p:cNvCxnSpPr>
          <p:nvPr/>
        </p:nvCxnSpPr>
        <p:spPr>
          <a:xfrm flipH="1" flipV="1">
            <a:off x="3615557" y="3579031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7" idx="3"/>
            <a:endCxn id="9" idx="1"/>
          </p:cNvCxnSpPr>
          <p:nvPr/>
        </p:nvCxnSpPr>
        <p:spPr>
          <a:xfrm>
            <a:off x="4613084" y="3080268"/>
            <a:ext cx="25157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8" idx="3"/>
            <a:endCxn id="9" idx="0"/>
          </p:cNvCxnSpPr>
          <p:nvPr/>
        </p:nvCxnSpPr>
        <p:spPr>
          <a:xfrm>
            <a:off x="6868509" y="1939392"/>
            <a:ext cx="1257899" cy="642112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86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2474" y="468854"/>
            <a:ext cx="1887055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РОЛЬ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276163" y="3051281"/>
            <a:ext cx="5639685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/>
                <a:ea typeface="Open Sans SemiBold"/>
                <a:cs typeface="Open Sans SemiBold"/>
              </a:rPr>
              <a:t>Трудно</a:t>
            </a: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 изменить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80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8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077845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449823" y="411858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077845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7075373" y="3579031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9" idx="1"/>
            <a:endCxn id="10" idx="0"/>
          </p:cNvCxnSpPr>
          <p:nvPr/>
        </p:nvCxnSpPr>
        <p:spPr>
          <a:xfrm rot="10800000" flipV="1">
            <a:off x="4447351" y="3080267"/>
            <a:ext cx="1630494" cy="1038321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1" idx="1"/>
          </p:cNvCxnSpPr>
          <p:nvPr/>
        </p:nvCxnSpPr>
        <p:spPr>
          <a:xfrm>
            <a:off x="5444878" y="4617353"/>
            <a:ext cx="632967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6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157880" y="233976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152934" y="478967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Платформа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147990" y="233976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Форма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426742" y="3065957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421797" y="3065957"/>
            <a:ext cx="1452386" cy="199505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3"/>
            <a:endCxn id="6" idx="1"/>
          </p:cNvCxnSpPr>
          <p:nvPr/>
        </p:nvCxnSpPr>
        <p:spPr>
          <a:xfrm>
            <a:off x="5152935" y="2838528"/>
            <a:ext cx="1995055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95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73410" y="3403118"/>
            <a:ext cx="1035251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UserForm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open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({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onClose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=&gt;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notification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show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});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162211" y="74297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2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157880" y="2339764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152934" y="478967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Платформа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147990" y="2339765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Форма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426742" y="3065957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421797" y="3065957"/>
            <a:ext cx="1452386" cy="199505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3"/>
            <a:endCxn id="6" idx="1"/>
          </p:cNvCxnSpPr>
          <p:nvPr/>
        </p:nvCxnSpPr>
        <p:spPr>
          <a:xfrm>
            <a:off x="5152935" y="2838528"/>
            <a:ext cx="1995055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43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5162211" y="74297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46049" y="2556412"/>
            <a:ext cx="11617283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UserForm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open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onClose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=&gt;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Достать значение из дерева используя селектор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248F8F"/>
                </a:solidFill>
                <a:effectLst/>
                <a:latin typeface="JetBrains Mono"/>
              </a:rPr>
              <a:t>surname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248F8F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document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querySelector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‘</a:t>
            </a:r>
            <a:r>
              <a:rPr lang="en-US" altLang="ru-RU" sz="2400" dirty="0" smtClean="0">
                <a:solidFill>
                  <a:srgbClr val="0033B3"/>
                </a:solidFill>
                <a:latin typeface="JetBrains Mono"/>
              </a:rPr>
              <a:t>.u-form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input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[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surname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"]'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notification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show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248F8F"/>
                </a:solidFill>
                <a:effectLst/>
                <a:latin typeface="JetBrains Mono"/>
              </a:rPr>
              <a:t>surname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.value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1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10735" y="24869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05789" y="49368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Платформа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00845" y="2507929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Форма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279597" y="3213101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285162" y="3223611"/>
            <a:ext cx="1431366" cy="199505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3"/>
            <a:endCxn id="6" idx="1"/>
          </p:cNvCxnSpPr>
          <p:nvPr/>
        </p:nvCxnSpPr>
        <p:spPr>
          <a:xfrm>
            <a:off x="5005790" y="2985672"/>
            <a:ext cx="1995055" cy="2102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56039" y="350081"/>
            <a:ext cx="589456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НЕПОДВИЖНОСТЬ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7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10735" y="24869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05789" y="49368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Платформа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00845" y="2507929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Форма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279597" y="3213101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285162" y="3223611"/>
            <a:ext cx="1431366" cy="199505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3"/>
            <a:endCxn id="6" idx="1"/>
          </p:cNvCxnSpPr>
          <p:nvPr/>
        </p:nvCxnSpPr>
        <p:spPr>
          <a:xfrm>
            <a:off x="5005790" y="2985672"/>
            <a:ext cx="1995055" cy="2102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94412" y="350081"/>
            <a:ext cx="421782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РАЗДЕЛЕНИЕ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9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5865" y="2887858"/>
            <a:ext cx="982031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ИЗБЫТОЧНОЕ ДУБЛИРОВАНИЕ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администратора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409233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SearchableSelect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endCxn id="11" idx="0"/>
          </p:cNvCxnSpPr>
          <p:nvPr/>
        </p:nvCxnSpPr>
        <p:spPr>
          <a:xfrm>
            <a:off x="9385741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SearchableSelect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endCxn id="13" idx="0"/>
          </p:cNvCxnSpPr>
          <p:nvPr/>
        </p:nvCxnSpPr>
        <p:spPr>
          <a:xfrm>
            <a:off x="2389671" y="2701634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79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10735" y="24869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Создание пользователя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005789" y="493682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SearchableSelect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00845" y="250792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Создание администратора</a:t>
            </a: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279597" y="3213101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285162" y="3223611"/>
            <a:ext cx="1431366" cy="1995056"/>
          </a:xfrm>
          <a:prstGeom prst="bentConnector3">
            <a:avLst>
              <a:gd name="adj1" fmla="val 49266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8945" y="350081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</a:p>
        </p:txBody>
      </p:sp>
    </p:spTree>
    <p:extLst>
      <p:ext uri="{BB962C8B-B14F-4D97-AF65-F5344CB8AC3E}">
        <p14:creationId xmlns:p14="http://schemas.microsoft.com/office/powerpoint/2010/main" val="389269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9340" y="786859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02" y="3731194"/>
            <a:ext cx="2914130" cy="291413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35" y="2113675"/>
            <a:ext cx="2425065" cy="24250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40" y="2145383"/>
            <a:ext cx="2314392" cy="231439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944" y="3857104"/>
            <a:ext cx="2455187" cy="245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3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10735" y="24869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Создание пользователя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005789" y="4936822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SearchableSelect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00845" y="250792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Создание администратора</a:t>
            </a: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279597" y="3213101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285162" y="3223611"/>
            <a:ext cx="1431366" cy="1995056"/>
          </a:xfrm>
          <a:prstGeom prst="bentConnector3">
            <a:avLst>
              <a:gd name="adj1" fmla="val 49266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8945" y="350081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</a:p>
        </p:txBody>
      </p:sp>
    </p:spTree>
    <p:extLst>
      <p:ext uri="{BB962C8B-B14F-4D97-AF65-F5344CB8AC3E}">
        <p14:creationId xmlns:p14="http://schemas.microsoft.com/office/powerpoint/2010/main" val="61596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10735" y="2486908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Создание пользователя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005789" y="4936822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SearchableSelect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00845" y="2507929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Создание администратора</a:t>
            </a: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279597" y="3213101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285162" y="3223611"/>
            <a:ext cx="1431366" cy="1995056"/>
          </a:xfrm>
          <a:prstGeom prst="bentConnector3">
            <a:avLst>
              <a:gd name="adj1" fmla="val 49266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8945" y="350081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</a:p>
        </p:txBody>
      </p:sp>
    </p:spTree>
    <p:extLst>
      <p:ext uri="{BB962C8B-B14F-4D97-AF65-F5344CB8AC3E}">
        <p14:creationId xmlns:p14="http://schemas.microsoft.com/office/powerpoint/2010/main" val="420793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7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администратора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461783" y="3699161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OnlineSelect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9" idx="2"/>
            <a:endCxn id="11" idx="0"/>
          </p:cNvCxnSpPr>
          <p:nvPr/>
        </p:nvCxnSpPr>
        <p:spPr>
          <a:xfrm>
            <a:off x="9448801" y="2701635"/>
            <a:ext cx="10510" cy="99752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413163" y="369916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OfflineSelect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7" idx="2"/>
            <a:endCxn id="13" idx="0"/>
          </p:cNvCxnSpPr>
          <p:nvPr/>
        </p:nvCxnSpPr>
        <p:spPr>
          <a:xfrm>
            <a:off x="2410691" y="2701634"/>
            <a:ext cx="0" cy="99752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5098476" y="537556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Соединительная линия уступом 17"/>
          <p:cNvCxnSpPr>
            <a:stCxn id="13" idx="2"/>
            <a:endCxn id="17" idx="0"/>
          </p:cNvCxnSpPr>
          <p:nvPr/>
        </p:nvCxnSpPr>
        <p:spPr>
          <a:xfrm rot="16200000" flipH="1">
            <a:off x="3913911" y="3193466"/>
            <a:ext cx="678873" cy="368531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1" idx="2"/>
            <a:endCxn id="17" idx="0"/>
          </p:cNvCxnSpPr>
          <p:nvPr/>
        </p:nvCxnSpPr>
        <p:spPr>
          <a:xfrm rot="5400000">
            <a:off x="7438222" y="3354471"/>
            <a:ext cx="678872" cy="336330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5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администратора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409233" y="4794093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OnlineSelect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endCxn id="11" idx="0"/>
          </p:cNvCxnSpPr>
          <p:nvPr/>
        </p:nvCxnSpPr>
        <p:spPr>
          <a:xfrm>
            <a:off x="9385741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OfflineSelect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endCxn id="13" idx="0"/>
          </p:cNvCxnSpPr>
          <p:nvPr/>
        </p:nvCxnSpPr>
        <p:spPr>
          <a:xfrm>
            <a:off x="2389671" y="2701634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05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9899" y="2887858"/>
            <a:ext cx="893225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ИСТИННОЕ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ДУБЛИРОВАНИЕ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91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058" y="1789386"/>
            <a:ext cx="3731501" cy="373150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834" y="1789386"/>
            <a:ext cx="3828722" cy="382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2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27" y="3970141"/>
            <a:ext cx="2402083" cy="24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4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27" y="3970141"/>
            <a:ext cx="2402083" cy="24020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54" y="3970141"/>
            <a:ext cx="2402083" cy="24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27" y="3970141"/>
            <a:ext cx="2402083" cy="24020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54" y="3970141"/>
            <a:ext cx="2402083" cy="24020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981" y="3970140"/>
            <a:ext cx="2402083" cy="24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9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08" y="2582310"/>
            <a:ext cx="2885563" cy="28855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34" y="2451797"/>
            <a:ext cx="3427691" cy="342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4179" y="2887858"/>
            <a:ext cx="604364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27" y="3970141"/>
            <a:ext cx="2402083" cy="24020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54" y="3970141"/>
            <a:ext cx="2402083" cy="24020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981" y="3970140"/>
            <a:ext cx="2402083" cy="24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1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7260" y="3802258"/>
            <a:ext cx="445346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АРХИТЕКТУРА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2170" y="1321816"/>
            <a:ext cx="604364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71234" y="2636744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36832" y="1321816"/>
            <a:ext cx="363432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ПРИЗНАКИ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4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4531" y="3802258"/>
            <a:ext cx="779893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ПРОИЗВОДИТЕЛЬНОСТЬ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6832" y="1321816"/>
            <a:ext cx="363432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ПРИЗНАКИ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71239" y="2636744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3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8594" y="2887858"/>
            <a:ext cx="645080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РОЛЬ АРХИТЕКТУРЫ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0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7923" y="2887858"/>
            <a:ext cx="503214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LEGACY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3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2869" y="1763252"/>
            <a:ext cx="616226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УСЛОВИЯ ПРОЕКТА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67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2869" y="1763252"/>
            <a:ext cx="616226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УСЛОВИЯ ПРОЕКТА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8917" y="4038931"/>
            <a:ext cx="1932074" cy="193207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77011" y="3917591"/>
            <a:ext cx="1932074" cy="19320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87964" y="4038931"/>
            <a:ext cx="1932074" cy="193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2869" y="1763252"/>
            <a:ext cx="616226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УСЛОВИЯ ПРОЕКТА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178" y="4474920"/>
            <a:ext cx="604364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71239" y="3148886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7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0992" y="2887858"/>
            <a:ext cx="346601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ПАТТЕРНЫ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5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08" y="2582310"/>
            <a:ext cx="2885563" cy="28855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34" y="2451797"/>
            <a:ext cx="3427691" cy="342769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08" y="3517239"/>
            <a:ext cx="1598942" cy="15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873" y="2887858"/>
            <a:ext cx="11290270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ПРОЕКТИРОВАНИЕ ЭТО </a:t>
            </a: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ИНТЕРЕСНО</a:t>
            </a:r>
            <a:endParaRPr lang="ru-RU" sz="4800" dirty="0">
              <a:solidFill>
                <a:srgbClr val="FF000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30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026" y="1399026"/>
            <a:ext cx="4059949" cy="40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1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10175</TotalTime>
  <Words>1019</Words>
  <Application>Microsoft Office PowerPoint</Application>
  <PresentationFormat>Широкоэкранный</PresentationFormat>
  <Paragraphs>532</Paragraphs>
  <Slides>91</Slides>
  <Notes>91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91</vt:i4>
      </vt:variant>
    </vt:vector>
  </HeadingPairs>
  <TitlesOfParts>
    <vt:vector size="98" baseType="lpstr">
      <vt:lpstr>Arial</vt:lpstr>
      <vt:lpstr>Calibri</vt:lpstr>
      <vt:lpstr>Calibri Light</vt:lpstr>
      <vt:lpstr>JetBrains Mono</vt:lpstr>
      <vt:lpstr>Open Sans SemiBold</vt:lpstr>
      <vt:lpstr>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 Roman</dc:creator>
  <cp:lastModifiedBy>Khaimov Roman</cp:lastModifiedBy>
  <cp:revision>230</cp:revision>
  <dcterms:created xsi:type="dcterms:W3CDTF">2022-08-22T07:30:33Z</dcterms:created>
  <dcterms:modified xsi:type="dcterms:W3CDTF">2022-09-04T05:12:05Z</dcterms:modified>
</cp:coreProperties>
</file>