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300" r:id="rId36"/>
    <p:sldId id="292" r:id="rId37"/>
    <p:sldId id="296" r:id="rId38"/>
    <p:sldId id="297" r:id="rId39"/>
    <p:sldId id="295" r:id="rId40"/>
    <p:sldId id="298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0" r:id="rId52"/>
    <p:sldId id="315" r:id="rId53"/>
    <p:sldId id="314" r:id="rId54"/>
    <p:sldId id="313" r:id="rId55"/>
    <p:sldId id="311" r:id="rId56"/>
    <p:sldId id="312" r:id="rId57"/>
    <p:sldId id="317" r:id="rId58"/>
    <p:sldId id="318" r:id="rId59"/>
    <p:sldId id="322" r:id="rId60"/>
    <p:sldId id="321" r:id="rId61"/>
    <p:sldId id="319" r:id="rId62"/>
    <p:sldId id="320" r:id="rId63"/>
    <p:sldId id="324" r:id="rId64"/>
    <p:sldId id="325" r:id="rId65"/>
    <p:sldId id="326" r:id="rId66"/>
    <p:sldId id="327" r:id="rId67"/>
    <p:sldId id="332" r:id="rId68"/>
    <p:sldId id="328" r:id="rId69"/>
    <p:sldId id="329" r:id="rId70"/>
    <p:sldId id="330" r:id="rId71"/>
    <p:sldId id="331" r:id="rId72"/>
    <p:sldId id="345" r:id="rId73"/>
    <p:sldId id="346" r:id="rId74"/>
    <p:sldId id="350" r:id="rId75"/>
    <p:sldId id="351" r:id="rId76"/>
    <p:sldId id="349" r:id="rId77"/>
    <p:sldId id="353" r:id="rId78"/>
    <p:sldId id="338" r:id="rId79"/>
    <p:sldId id="339" r:id="rId80"/>
    <p:sldId id="340" r:id="rId81"/>
    <p:sldId id="342" r:id="rId82"/>
    <p:sldId id="352" r:id="rId83"/>
    <p:sldId id="354" r:id="rId84"/>
    <p:sldId id="355" r:id="rId85"/>
    <p:sldId id="365" r:id="rId86"/>
    <p:sldId id="356" r:id="rId87"/>
    <p:sldId id="357" r:id="rId88"/>
    <p:sldId id="360" r:id="rId89"/>
    <p:sldId id="358" r:id="rId90"/>
    <p:sldId id="359" r:id="rId91"/>
    <p:sldId id="361" r:id="rId92"/>
    <p:sldId id="362" r:id="rId93"/>
    <p:sldId id="363" r:id="rId94"/>
    <p:sldId id="364" r:id="rId95"/>
    <p:sldId id="366" r:id="rId96"/>
    <p:sldId id="369" r:id="rId97"/>
    <p:sldId id="368" r:id="rId98"/>
    <p:sldId id="370" r:id="rId99"/>
    <p:sldId id="373" r:id="rId100"/>
    <p:sldId id="374" r:id="rId101"/>
    <p:sldId id="375" r:id="rId102"/>
    <p:sldId id="376" r:id="rId103"/>
    <p:sldId id="377" r:id="rId104"/>
    <p:sldId id="378" r:id="rId105"/>
    <p:sldId id="379" r:id="rId106"/>
    <p:sldId id="380" r:id="rId107"/>
    <p:sldId id="387" r:id="rId108"/>
    <p:sldId id="381" r:id="rId109"/>
    <p:sldId id="388" r:id="rId110"/>
    <p:sldId id="382" r:id="rId111"/>
    <p:sldId id="383" r:id="rId112"/>
    <p:sldId id="384" r:id="rId113"/>
    <p:sldId id="385" r:id="rId114"/>
    <p:sldId id="386" r:id="rId115"/>
    <p:sldId id="389" r:id="rId116"/>
    <p:sldId id="390" r:id="rId117"/>
    <p:sldId id="391" r:id="rId118"/>
    <p:sldId id="392" r:id="rId119"/>
    <p:sldId id="393" r:id="rId120"/>
    <p:sldId id="394" r:id="rId121"/>
    <p:sldId id="395" r:id="rId122"/>
    <p:sldId id="396" r:id="rId123"/>
    <p:sldId id="397" r:id="rId124"/>
    <p:sldId id="398" r:id="rId125"/>
    <p:sldId id="399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8216" autoAdjust="0"/>
  </p:normalViewPr>
  <p:slideViewPr>
    <p:cSldViewPr snapToGrid="0">
      <p:cViewPr varScale="1">
        <p:scale>
          <a:sx n="102" d="100"/>
          <a:sy n="10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Void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</a:t>
            </a:r>
            <a:r>
              <a:rPr lang="ru-RU" dirty="0" smtClean="0"/>
              <a:t>тип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 =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* 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smtClean="0"/>
              <a:t>Not Empty </a:t>
            </a:r>
            <a:r>
              <a:rPr lang="en-US" baseline="0" smtClean="0"/>
              <a:t>List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2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Создание ПО – сложный процесс.</a:t>
            </a:r>
            <a:r>
              <a:rPr lang="ru-RU" baseline="0" dirty="0" smtClean="0"/>
              <a:t> Каким образом можно бороться со сложностью?</a:t>
            </a:r>
            <a:r>
              <a:rPr lang="en-US" baseline="0" dirty="0" smtClean="0"/>
              <a:t> </a:t>
            </a:r>
            <a:r>
              <a:rPr lang="ru-RU" baseline="0" dirty="0" smtClean="0"/>
              <a:t>Привести пример разделения и соединения операций.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Программа как композиция простых функций.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Startified</a:t>
            </a:r>
            <a:r>
              <a:rPr lang="en-US" baseline="0" dirty="0" smtClean="0"/>
              <a:t> design, testability, reasonability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9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Показать свойства на примере негативных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3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Head</a:t>
            </a:r>
            <a:r>
              <a:rPr lang="en-US" baseline="0" dirty="0" smtClean="0"/>
              <a:t> </a:t>
            </a:r>
            <a:r>
              <a:rPr lang="ru-RU" baseline="0" dirty="0" smtClean="0"/>
              <a:t>функция с </a:t>
            </a:r>
            <a:r>
              <a:rPr lang="en-US" baseline="0" dirty="0" smtClean="0"/>
              <a:t>Either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0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Divide</a:t>
            </a:r>
            <a:r>
              <a:rPr lang="en-US" baseline="0" dirty="0" smtClean="0"/>
              <a:t> memo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8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6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2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 пример изоморфных</a:t>
            </a:r>
            <a:r>
              <a:rPr lang="ru-RU" baseline="0" dirty="0" smtClean="0"/>
              <a:t> функций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00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2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Источник</a:t>
            </a:r>
            <a:r>
              <a:rPr lang="ru-RU" baseline="0" dirty="0" smtClean="0"/>
              <a:t> дефектов (компиляция пройдет но результат будет </a:t>
            </a:r>
            <a:r>
              <a:rPr lang="ru-RU" baseline="0" dirty="0" err="1" smtClean="0"/>
              <a:t>сайдэффектом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17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73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3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5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с </a:t>
            </a:r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99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5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9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Вернуть</a:t>
            </a:r>
            <a:r>
              <a:rPr lang="ru-RU" baseline="0" dirty="0" smtClean="0"/>
              <a:t>ся назад и показать что сами множества не важны</a:t>
            </a:r>
            <a:r>
              <a:rPr lang="en-US" baseline="0" dirty="0" smtClean="0"/>
              <a:t>, </a:t>
            </a:r>
            <a:r>
              <a:rPr lang="ru-RU" baseline="0" dirty="0" smtClean="0"/>
              <a:t>важна их размерность (для изоморфной)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7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</a:t>
            </a:r>
            <a:r>
              <a:rPr lang="ru-RU" baseline="0" dirty="0" smtClean="0"/>
              <a:t> в пример такой функции (</a:t>
            </a:r>
            <a:r>
              <a:rPr lang="en-US" baseline="0" dirty="0" smtClean="0"/>
              <a:t>n: number</a:t>
            </a:r>
            <a:r>
              <a:rPr lang="ru-RU" baseline="0" dirty="0" smtClean="0"/>
              <a:t>) =</a:t>
            </a:r>
            <a:r>
              <a:rPr lang="en-US" baseline="0" dirty="0" smtClean="0"/>
              <a:t>&gt; true</a:t>
            </a:r>
          </a:p>
          <a:p>
            <a:r>
              <a:rPr lang="ru-RU" baseline="0" dirty="0" smtClean="0"/>
              <a:t>Образ или тень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7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прибавляющая к числу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17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</a:t>
            </a:r>
            <a:r>
              <a:rPr lang="ru-RU" baseline="0" dirty="0" smtClean="0"/>
              <a:t> пример с инверсией функции прибавляющей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8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является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67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является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является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является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4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5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Реплика</a:t>
            </a:r>
            <a:r>
              <a:rPr lang="en-US" dirty="0" smtClean="0"/>
              <a:t>, </a:t>
            </a:r>
            <a:r>
              <a:rPr lang="ru-RU" dirty="0" err="1" smtClean="0"/>
              <a:t>распознование</a:t>
            </a:r>
            <a:r>
              <a:rPr lang="ru-RU" baseline="0" dirty="0" smtClean="0"/>
              <a:t> определенных паттернов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2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4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03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0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принимающая </a:t>
            </a:r>
            <a:r>
              <a:rPr lang="ru-RU" baseline="0" dirty="0" err="1" smtClean="0"/>
              <a:t>опцианальный</a:t>
            </a:r>
            <a:r>
              <a:rPr lang="ru-RU" baseline="0" dirty="0" smtClean="0"/>
              <a:t> аргумент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ru-RU" baseline="0" dirty="0" smtClean="0"/>
              <a:t> с таймером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это же </a:t>
            </a:r>
            <a:r>
              <a:rPr lang="en-US" baseline="0" dirty="0" smtClean="0"/>
              <a:t>Maybe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en-US" baseline="0" dirty="0" smtClean="0"/>
              <a:t>, </a:t>
            </a:r>
            <a:r>
              <a:rPr lang="ru-RU" baseline="0" dirty="0" smtClean="0"/>
              <a:t>у каждого </a:t>
            </a:r>
            <a:r>
              <a:rPr lang="ru-RU" baseline="0" dirty="0" err="1" smtClean="0"/>
              <a:t>стейта</a:t>
            </a:r>
            <a:r>
              <a:rPr lang="ru-RU" baseline="0" dirty="0" smtClean="0"/>
              <a:t> есть признак улыбки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589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80" y="2642801"/>
            <a:ext cx="993957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7128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396987" y="2270421"/>
            <a:ext cx="7441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f</a:t>
            </a:r>
            <a:r>
              <a:rPr lang="en-US" sz="4800" dirty="0" smtClean="0"/>
              <a:t>()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26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1639260" y="2194874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285547" y="3572759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714674" y="4498157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1639260" y="2194874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285547" y="3572759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714674" y="4498157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588102" y="369614"/>
            <a:ext cx="50157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PARTIAL FUNCTION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48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4" idx="6"/>
            <a:endCxn id="11" idx="2"/>
          </p:cNvCxnSpPr>
          <p:nvPr/>
        </p:nvCxnSpPr>
        <p:spPr>
          <a:xfrm>
            <a:off x="3011067" y="3139127"/>
            <a:ext cx="5762920" cy="117992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endCxn id="11" idx="2"/>
          </p:cNvCxnSpPr>
          <p:nvPr/>
        </p:nvCxnSpPr>
        <p:spPr>
          <a:xfrm>
            <a:off x="2860238" y="4147794"/>
            <a:ext cx="5913749" cy="1712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41917" y="369614"/>
            <a:ext cx="4308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DIRECTIONALITY</a:t>
            </a:r>
            <a:endParaRPr lang="en-US" sz="4800" dirty="0"/>
          </a:p>
        </p:txBody>
      </p:sp>
      <p:sp>
        <p:nvSpPr>
          <p:cNvPr id="14" name="Овал 13"/>
          <p:cNvSpPr/>
          <p:nvPr/>
        </p:nvSpPr>
        <p:spPr>
          <a:xfrm>
            <a:off x="2784823" y="407237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8" idx="2"/>
          </p:cNvCxnSpPr>
          <p:nvPr/>
        </p:nvCxnSpPr>
        <p:spPr>
          <a:xfrm flipV="1">
            <a:off x="2860238" y="3139126"/>
            <a:ext cx="5412557" cy="100866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41917" y="369614"/>
            <a:ext cx="4308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DIRECTIONALITY</a:t>
            </a:r>
            <a:endParaRPr lang="en-US" sz="4800" dirty="0"/>
          </a:p>
        </p:txBody>
      </p:sp>
      <p:sp>
        <p:nvSpPr>
          <p:cNvPr id="14" name="Овал 13"/>
          <p:cNvSpPr/>
          <p:nvPr/>
        </p:nvSpPr>
        <p:spPr>
          <a:xfrm>
            <a:off x="2784823" y="407237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4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04644" y="4133646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8101" y="57772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025" y="692036"/>
            <a:ext cx="556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r>
              <a:rPr lang="en-US" sz="32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(codomain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45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(domain) 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025" y="692036"/>
            <a:ext cx="556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r>
              <a:rPr lang="en-US" sz="32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(codomain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45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(domain) 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920729" y="1791835"/>
            <a:ext cx="2845409" cy="2845409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025" y="692036"/>
            <a:ext cx="556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r>
              <a:rPr lang="en-US" sz="32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(codomain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45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(domain) 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920729" y="1791835"/>
            <a:ext cx="2845409" cy="2845409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025" y="692036"/>
            <a:ext cx="556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TReturn</a:t>
            </a:r>
            <a:r>
              <a:rPr lang="en-US" sz="32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(codomain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45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(domain) 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3"/>
            <a:ext cx="3807688" cy="3807688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3"/>
            <a:ext cx="3807688" cy="3807688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569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866622" y="2017335"/>
            <a:ext cx="2567477" cy="2567477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25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866622" y="2017335"/>
            <a:ext cx="2567477" cy="2567477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  <p:sp>
        <p:nvSpPr>
          <p:cNvPr id="17" name="Овал 16"/>
          <p:cNvSpPr/>
          <p:nvPr/>
        </p:nvSpPr>
        <p:spPr>
          <a:xfrm>
            <a:off x="10283270" y="2157167"/>
            <a:ext cx="150829" cy="150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70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вал 20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</p:cNvCxnSpPr>
          <p:nvPr/>
        </p:nvCxnSpPr>
        <p:spPr>
          <a:xfrm flipV="1">
            <a:off x="2737690" y="3139126"/>
            <a:ext cx="5535105" cy="8688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0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вал 20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</p:cNvCxnSpPr>
          <p:nvPr/>
        </p:nvCxnSpPr>
        <p:spPr>
          <a:xfrm flipV="1">
            <a:off x="2737690" y="3139126"/>
            <a:ext cx="5535105" cy="8688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30393" y="448404"/>
            <a:ext cx="3731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ABSTRACTION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40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3"/>
            <a:ext cx="3807688" cy="3807688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597834" y="448404"/>
            <a:ext cx="2996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MODELING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33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2860238" y="3063712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72795" y="3063711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6"/>
            <a:endCxn id="8" idx="2"/>
          </p:cNvCxnSpPr>
          <p:nvPr/>
        </p:nvCxnSpPr>
        <p:spPr>
          <a:xfrm flipV="1">
            <a:off x="3011067" y="3139126"/>
            <a:ext cx="526172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86861" y="393254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773987" y="4243633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6"/>
            <a:endCxn id="11" idx="2"/>
          </p:cNvCxnSpPr>
          <p:nvPr/>
        </p:nvCxnSpPr>
        <p:spPr>
          <a:xfrm>
            <a:off x="2737690" y="4007964"/>
            <a:ext cx="6036297" cy="3110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737690" y="2270289"/>
            <a:ext cx="150829" cy="150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623158" y="2194874"/>
            <a:ext cx="150829" cy="1508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5" idx="6"/>
            <a:endCxn id="19" idx="2"/>
          </p:cNvCxnSpPr>
          <p:nvPr/>
        </p:nvCxnSpPr>
        <p:spPr>
          <a:xfrm flipV="1">
            <a:off x="2888519" y="2270289"/>
            <a:ext cx="5734639" cy="754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(image)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81662" y="448404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822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4132742" y="325856"/>
            <a:ext cx="3828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INVERTABILITY</a:t>
            </a:r>
            <a:endParaRPr lang="en-US" sz="4800" dirty="0"/>
          </a:p>
        </p:txBody>
      </p:sp>
      <p:cxnSp>
        <p:nvCxnSpPr>
          <p:cNvPr id="5" name="Прямая со стрелкой 4"/>
          <p:cNvCxnSpPr>
            <a:stCxn id="16" idx="6"/>
            <a:endCxn id="2" idx="2"/>
          </p:cNvCxnSpPr>
          <p:nvPr/>
        </p:nvCxnSpPr>
        <p:spPr>
          <a:xfrm>
            <a:off x="4482064" y="3445327"/>
            <a:ext cx="313003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3974266" y="325856"/>
            <a:ext cx="4243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ISOMORPHISMS</a:t>
            </a:r>
            <a:endParaRPr lang="en-US" sz="4800" dirty="0"/>
          </a:p>
        </p:txBody>
      </p:sp>
      <p:cxnSp>
        <p:nvCxnSpPr>
          <p:cNvPr id="5" name="Прямая со стрелкой 4"/>
          <p:cNvCxnSpPr>
            <a:endCxn id="2" idx="2"/>
          </p:cNvCxnSpPr>
          <p:nvPr/>
        </p:nvCxnSpPr>
        <p:spPr>
          <a:xfrm>
            <a:off x="4779390" y="3445327"/>
            <a:ext cx="283270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endCxn id="16" idx="6"/>
          </p:cNvCxnSpPr>
          <p:nvPr/>
        </p:nvCxnSpPr>
        <p:spPr>
          <a:xfrm flipH="1">
            <a:off x="4482064" y="3445327"/>
            <a:ext cx="299339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7612098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5495487" y="3029827"/>
            <a:ext cx="1103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===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8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19957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266024" y="4995795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78" y="2933289"/>
            <a:ext cx="567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 OPERATIONS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293" y="3622010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6688" y="2195654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23" y="2920544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23" y="290866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19452" y="330923"/>
            <a:ext cx="6294869" cy="6294869"/>
            <a:chOff x="2396298" y="496385"/>
            <a:chExt cx="6294869" cy="6294869"/>
          </a:xfrm>
        </p:grpSpPr>
        <p:sp>
          <p:nvSpPr>
            <p:cNvPr id="6" name="Овал 5"/>
            <p:cNvSpPr/>
            <p:nvPr/>
          </p:nvSpPr>
          <p:spPr>
            <a:xfrm>
              <a:off x="2396298" y="496385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Овал 1"/>
            <p:cNvSpPr/>
            <p:nvPr/>
          </p:nvSpPr>
          <p:spPr>
            <a:xfrm>
              <a:off x="5543732" y="1786684"/>
              <a:ext cx="2492824" cy="2492824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723603" y="2908662"/>
              <a:ext cx="2492824" cy="24928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Овал 8"/>
          <p:cNvSpPr/>
          <p:nvPr/>
        </p:nvSpPr>
        <p:spPr>
          <a:xfrm>
            <a:off x="8172994" y="158315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1626" y="2755081"/>
            <a:ext cx="833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flipH="1">
            <a:off x="419452" y="330923"/>
            <a:ext cx="11543947" cy="6294869"/>
            <a:chOff x="419452" y="330923"/>
            <a:chExt cx="11543947" cy="6294869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19452" y="330923"/>
              <a:ext cx="6294869" cy="6294869"/>
              <a:chOff x="2396298" y="496385"/>
              <a:chExt cx="6294869" cy="6294869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2396298" y="496385"/>
                <a:ext cx="6294869" cy="6294869"/>
              </a:xfrm>
              <a:prstGeom prst="ellipse">
                <a:avLst/>
              </a:prstGeom>
              <a:solidFill>
                <a:schemeClr val="bg2">
                  <a:lumMod val="90000"/>
                  <a:alpha val="2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Овал 1"/>
              <p:cNvSpPr/>
              <p:nvPr/>
            </p:nvSpPr>
            <p:spPr>
              <a:xfrm>
                <a:off x="5543732" y="1786684"/>
                <a:ext cx="2492824" cy="2492824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2723603" y="2908662"/>
                <a:ext cx="2492824" cy="24928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8172994" y="1583154"/>
              <a:ext cx="3790405" cy="3790405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3915" y="2755081"/>
              <a:ext cx="11313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342" y="2812867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3847" y="692997"/>
            <a:ext cx="17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7801" y="3457968"/>
            <a:ext cx="292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948566" y="444134"/>
            <a:ext cx="6294869" cy="6294869"/>
            <a:chOff x="2814310" y="418008"/>
            <a:chExt cx="6294869" cy="6294869"/>
          </a:xfrm>
        </p:grpSpPr>
        <p:sp>
          <p:nvSpPr>
            <p:cNvPr id="10" name="Овал 9"/>
            <p:cNvSpPr/>
            <p:nvPr/>
          </p:nvSpPr>
          <p:spPr>
            <a:xfrm>
              <a:off x="2814310" y="418008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4"/>
            <p:cNvSpPr/>
            <p:nvPr/>
          </p:nvSpPr>
          <p:spPr>
            <a:xfrm>
              <a:off x="5595254" y="1645921"/>
              <a:ext cx="1839683" cy="1839683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3851365" y="2772589"/>
              <a:ext cx="1839683" cy="18396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5843451" y="3692431"/>
              <a:ext cx="1839683" cy="1839683"/>
            </a:xfrm>
            <a:prstGeom prst="ellipse">
              <a:avLst/>
            </a:prstGeom>
            <a:solidFill>
              <a:srgbClr val="C48A08">
                <a:alpha val="20000"/>
              </a:srgbClr>
            </a:solidFill>
            <a:ln w="19050">
              <a:solidFill>
                <a:srgbClr val="C48A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7793" y="100814"/>
            <a:ext cx="27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unknown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2094" y="2933289"/>
            <a:ext cx="28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STRUCTS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4486" y="321494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“Ivan”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2" y="5205563"/>
            <a:ext cx="273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“John”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1040" y="317718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0202" y="3177184"/>
            <a:ext cx="43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1548" y="3177184"/>
            <a:ext cx="34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34981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8660" y="3159767"/>
            <a:ext cx="288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84" y="2933289"/>
            <a:ext cx="448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22230" y="968148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7" y="1151028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535" y="1628688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133" y="2580676"/>
            <a:ext cx="3274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sweetness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2369" y="2933289"/>
            <a:ext cx="208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8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3191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27860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45278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81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1783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339534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362" y="2933289"/>
            <a:ext cx="451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CONDITIONALS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6895892" y="2524942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0048" y="3233936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85124" y="2933289"/>
            <a:ext cx="482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0961" y="2933289"/>
            <a:ext cx="785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&gt; |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4800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6968" y="3013502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ADT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7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6295" b="277"/>
          <a:stretch/>
        </p:blipFill>
        <p:spPr>
          <a:xfrm>
            <a:off x="3049650" y="40324"/>
            <a:ext cx="6092700" cy="67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70" y="1400652"/>
            <a:ext cx="7289661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1598" y="1489737"/>
            <a:ext cx="6768805" cy="38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 bwMode="auto">
          <a:xfrm flipH="1">
            <a:off x="6296296" y="1324265"/>
            <a:ext cx="3387633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03"/>
          <a:stretch/>
        </p:blipFill>
        <p:spPr bwMode="auto">
          <a:xfrm>
            <a:off x="2973685" y="1409361"/>
            <a:ext cx="3374864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0" r="197"/>
          <a:stretch/>
        </p:blipFill>
        <p:spPr bwMode="auto">
          <a:xfrm flipH="1">
            <a:off x="2481943" y="1324265"/>
            <a:ext cx="3875314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8" r="183"/>
          <a:stretch/>
        </p:blipFill>
        <p:spPr bwMode="auto">
          <a:xfrm>
            <a:off x="6322423" y="1409361"/>
            <a:ext cx="3927566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59412" y="742063"/>
            <a:ext cx="3873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ISOMORPHIC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6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6" y="3121819"/>
            <a:ext cx="10266669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7" y="2864131"/>
            <a:ext cx="9590227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8900" y="3013502"/>
            <a:ext cx="5274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4806" y="3013502"/>
            <a:ext cx="7088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}, 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08765" y="3013502"/>
            <a:ext cx="157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2885" y="3013502"/>
            <a:ext cx="14462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9958" y="742063"/>
            <a:ext cx="4572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PRODUCT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99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05610" y="3013502"/>
            <a:ext cx="2380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68980" y="3013502"/>
            <a:ext cx="3054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false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9792" y="3013502"/>
            <a:ext cx="13324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0406" y="3013502"/>
            <a:ext cx="1531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39324" y="742063"/>
            <a:ext cx="31133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SUM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65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12788" y="3013502"/>
            <a:ext cx="4966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Maybe&lt;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28600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(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017522" y="167639"/>
            <a:ext cx="8496598" cy="6418217"/>
            <a:chOff x="2381794" y="185056"/>
            <a:chExt cx="8496598" cy="6418217"/>
          </a:xfrm>
        </p:grpSpPr>
        <p:sp>
          <p:nvSpPr>
            <p:cNvPr id="2" name="Овал 1"/>
            <p:cNvSpPr/>
            <p:nvPr/>
          </p:nvSpPr>
          <p:spPr>
            <a:xfrm>
              <a:off x="2381794" y="185056"/>
              <a:ext cx="6418217" cy="6418217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7128" y="2933289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134" y="1814237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9105" y="3255506"/>
              <a:ext cx="702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-1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0415" y="1927449"/>
              <a:ext cx="140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3.14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0182" y="3142294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7128" y="4086503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535" y="1646105"/>
              <a:ext cx="1291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3/2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1952" y="362603"/>
              <a:ext cx="2496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9745" y="2709378"/>
            <a:ext cx="182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6016" y="3013502"/>
            <a:ext cx="1519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3361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0351" y="3013502"/>
            <a:ext cx="2871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734182" y="3013502"/>
            <a:ext cx="6723636" cy="830997"/>
            <a:chOff x="4660351" y="3013502"/>
            <a:chExt cx="6723636" cy="830997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4660351" y="3013502"/>
              <a:ext cx="287129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)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531650" y="3013502"/>
              <a:ext cx="38523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=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28768" y="3013502"/>
            <a:ext cx="4134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OTHER TYPES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69832" y="3013502"/>
            <a:ext cx="3852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COMPLEXITY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096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45974" y="3013502"/>
            <a:ext cx="37000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PROPERTIES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39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5770" y="3013502"/>
            <a:ext cx="73004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TESTABILITY</a:t>
            </a:r>
            <a:r>
              <a:rPr lang="en-US" sz="4800" dirty="0" smtClean="0"/>
              <a:t>/REASONABILITY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892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79775" y="3013502"/>
            <a:ext cx="4032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EXTENDABILITY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533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691659" y="1550124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815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TArgs</a:t>
            </a:r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1324</Words>
  <Application>Microsoft Office PowerPoint</Application>
  <PresentationFormat>Широкоэкранный</PresentationFormat>
  <Paragraphs>429</Paragraphs>
  <Slides>125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125</vt:i4>
      </vt:variant>
    </vt:vector>
  </HeadingPairs>
  <TitlesOfParts>
    <vt:vector size="13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40</cp:revision>
  <dcterms:created xsi:type="dcterms:W3CDTF">2023-02-24T06:10:12Z</dcterms:created>
  <dcterms:modified xsi:type="dcterms:W3CDTF">2023-04-06T10:43:52Z</dcterms:modified>
</cp:coreProperties>
</file>