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04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369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6" r:id="rId38"/>
    <p:sldId id="297" r:id="rId39"/>
    <p:sldId id="298" r:id="rId40"/>
    <p:sldId id="301" r:id="rId41"/>
    <p:sldId id="300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16" r:id="rId56"/>
    <p:sldId id="317" r:id="rId57"/>
    <p:sldId id="318" r:id="rId58"/>
    <p:sldId id="320" r:id="rId59"/>
    <p:sldId id="319" r:id="rId60"/>
    <p:sldId id="321" r:id="rId61"/>
    <p:sldId id="323" r:id="rId62"/>
    <p:sldId id="324" r:id="rId63"/>
    <p:sldId id="325" r:id="rId64"/>
    <p:sldId id="327" r:id="rId65"/>
    <p:sldId id="329" r:id="rId66"/>
    <p:sldId id="330" r:id="rId67"/>
    <p:sldId id="332" r:id="rId68"/>
    <p:sldId id="333" r:id="rId69"/>
    <p:sldId id="334" r:id="rId70"/>
    <p:sldId id="335" r:id="rId71"/>
    <p:sldId id="336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5" r:id="rId99"/>
    <p:sldId id="364" r:id="rId100"/>
    <p:sldId id="368" r:id="rId101"/>
    <p:sldId id="366" r:id="rId102"/>
    <p:sldId id="367" r:id="rId10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2924" autoAdjust="0"/>
  </p:normalViewPr>
  <p:slideViewPr>
    <p:cSldViewPr snapToGrid="0">
      <p:cViewPr varScale="1">
        <p:scale>
          <a:sx n="73" d="100"/>
          <a:sy n="73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microsoft.com/office/2015/10/relationships/revisionInfo" Target="revisionInfo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BB85-D788-41AB-9EA9-46E819F72DBE}" type="datetimeFigureOut">
              <a:t>29.08.2022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57BE-13C9-4B69-8B03-B7B56862D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библиотеки</a:t>
            </a:r>
            <a:endParaRPr lang="en-US" dirty="0" smtClean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 является неотъемлемой частью процесса разработки ПО. Окутанная мистикой, она часто представляется чем то темным, недосягаемым обычному разработчику.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Обеспечение</a:t>
            </a:r>
            <a:r>
              <a:rPr lang="ru-RU" baseline="0" dirty="0" smtClean="0"/>
              <a:t> поведения. Никто не исключает важности. Есть причина существования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2435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должна</a:t>
            </a:r>
            <a:r>
              <a:rPr lang="ru-R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учитывать тек. Признаки и условия проекта</a:t>
            </a:r>
            <a:endParaRPr lang="ru-R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 должна предугадывать и возможные векторы развития условий проекта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построения адаптивной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4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Опыт - для предупреждения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Внимательность - для своевременного обнаружения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Знание - для подбора подходящего инструмента решения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Ответственность - для обеспечения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непрерывного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процесса поддержки/улучшения структуры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Мало влияния на поведения. Существует</a:t>
            </a:r>
            <a:r>
              <a:rPr lang="ru-RU" baseline="0" dirty="0" smtClean="0"/>
              <a:t> много проектов с рабочей системой но плохой </a:t>
            </a:r>
            <a:r>
              <a:rPr lang="ru-RU" baseline="0" dirty="0" err="1" smtClean="0"/>
              <a:t>архитеткурой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8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Главная проблема таких проектов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0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83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Два</a:t>
            </a:r>
            <a:r>
              <a:rPr lang="ru-RU" baseline="0" dirty="0" smtClean="0"/>
              <a:t> компонента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</a:t>
            </a:r>
            <a:r>
              <a:rPr lang="ru-RU" baseline="0" dirty="0" smtClean="0"/>
              <a:t>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</a:t>
            </a:r>
            <a:r>
              <a:rPr lang="ru-RU" baseline="0" dirty="0" err="1" smtClean="0"/>
              <a:t>отклоненние</a:t>
            </a:r>
            <a:r>
              <a:rPr lang="ru-RU" baseline="0" dirty="0" smtClean="0"/>
              <a:t> от заданного курса приводит к нарушению указанной </a:t>
            </a:r>
            <a:r>
              <a:rPr lang="ru-RU" baseline="0" dirty="0" err="1" smtClean="0"/>
              <a:t>цености</a:t>
            </a:r>
            <a:endParaRPr lang="ru-RU" baseline="0" dirty="0" smtClean="0"/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</a:t>
            </a:r>
            <a:r>
              <a:rPr lang="ru-RU" baseline="0" dirty="0" err="1" smtClean="0"/>
              <a:t>структру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дизайн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69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</a:t>
            </a:r>
            <a:r>
              <a:rPr lang="ru-RU" dirty="0" smtClean="0"/>
              <a:t>программы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 - это форма, описывающая строение программы в виде её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компонентов (слоев), связанных друг с другом некоторыми отношениями, называемыми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</a:t>
            </a:r>
            <a:r>
              <a:rPr lang="ru-RU" dirty="0" smtClean="0"/>
              <a:t>заставляет квалифицированных </a:t>
            </a:r>
            <a:r>
              <a:rPr lang="ru-RU" dirty="0" smtClean="0"/>
              <a:t>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всякая структура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постоянно стремится к усложнению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, т. е. к постоянному</a:t>
            </a:r>
            <a:br>
              <a:rPr lang="ru-RU" dirty="0" smtClean="0"/>
            </a:br>
            <a:r>
              <a:rPr lang="ru-RU" dirty="0" smtClean="0"/>
              <a:t>снижению эффективность труда. Это зачастую обусловлено человеческим фактором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Исходя из эффекта</a:t>
            </a:r>
            <a:r>
              <a:rPr lang="ru-RU" baseline="0" dirty="0" smtClean="0"/>
              <a:t> можно определить качество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27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Разщработку</a:t>
            </a:r>
            <a:r>
              <a:rPr lang="ru-RU" dirty="0" smtClean="0"/>
              <a:t> 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успешной борьбы с врагом</a:t>
            </a:r>
            <a:r>
              <a:rPr lang="en-US" dirty="0" smtClean="0"/>
              <a:t>, </a:t>
            </a:r>
            <a:r>
              <a:rPr lang="ru-RU" dirty="0" smtClean="0"/>
              <a:t>нужно знать его в лицо</a:t>
            </a:r>
            <a:r>
              <a:rPr lang="en-US" dirty="0" smtClean="0"/>
              <a:t>, </a:t>
            </a:r>
            <a:r>
              <a:rPr lang="ru-RU" dirty="0" smtClean="0"/>
              <a:t>знать его приметы</a:t>
            </a:r>
          </a:p>
          <a:p>
            <a:endParaRPr lang="ru-RU" dirty="0" smtClean="0"/>
          </a:p>
          <a:p>
            <a:r>
              <a:rPr lang="ru-RU" dirty="0" smtClean="0"/>
              <a:t>Таковыми </a:t>
            </a:r>
            <a:r>
              <a:rPr lang="ru-RU" smtClean="0"/>
              <a:t>являются </a:t>
            </a:r>
            <a:r>
              <a:rPr lang="ru-RU" baseline="0" smtClean="0"/>
              <a:t>признаки</a:t>
            </a:r>
            <a:r>
              <a:rPr lang="ru-RU" smtClean="0"/>
              <a:t>, </a:t>
            </a:r>
            <a:r>
              <a:rPr lang="ru-RU" dirty="0" smtClean="0"/>
              <a:t>через которые</a:t>
            </a:r>
            <a:br>
              <a:rPr lang="ru-RU" dirty="0" smtClean="0"/>
            </a:br>
            <a:r>
              <a:rPr lang="ru-RU" dirty="0" smtClean="0"/>
              <a:t>могут проявляться </a:t>
            </a:r>
            <a:r>
              <a:rPr lang="ru-RU" dirty="0" smtClean="0"/>
              <a:t>неправильные</a:t>
            </a:r>
            <a:r>
              <a:rPr lang="ru-RU" baseline="0" dirty="0" smtClean="0"/>
              <a:t> и </a:t>
            </a:r>
            <a:r>
              <a:rPr lang="ru-RU" dirty="0" smtClean="0"/>
              <a:t>неэффективной </a:t>
            </a:r>
            <a:r>
              <a:rPr lang="ru-RU" dirty="0" smtClean="0"/>
              <a:t>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Программа называется жесткой,</a:t>
            </a:r>
            <a:br>
              <a:rPr lang="ru-RU" dirty="0" smtClean="0"/>
            </a:br>
            <a:r>
              <a:rPr lang="ru-RU" dirty="0" smtClean="0"/>
              <a:t>если одно изменение в модуле вызывает за собой каскад изменений в других модулях.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11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три разные страницы, на которых используется один и тот же компонент -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9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 удаления должна быть доступна сотрудникам с ролью Администратор.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Нарушит обратную совместимость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связанные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повлекут изменения в модулях где не используется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работы при купировании сайд эффектов (тестирование)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общем случае, указанные проблемы ведут за собой изменения во всех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страницах, хотя требование касалось исключительно страницы редактирования.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такая ситуация называется жесткостью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2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 код оригинального компонента не будет изменен и все новые эффекты будут изолированы в рамках страницы редактирования.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32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 изолирован на конкретный сценарий использования. Но исходный код оригинального компонента будет подвержен модификации, что незамедлительно вызовет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21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хрупкой в двух 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допустить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пропустить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33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Кажется, что зависимые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элементы остались нетронутыми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0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самом деле, ввиду модификации внутренней реализация компонента, была изменена реализация (не исходный код)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40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 изменение в деталях реализации поведения, имеет все шансы оказать на него негативный эффект. То что работало раньше, может сломаться после казалось бы, не относящихся напрямую модификаций.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208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Затрагивается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комопнентов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Эффекты зачастую неочевидны. Человек не будет проверять все каждый раз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8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усложнилось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будет меняться чаще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перепроверок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усложнения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81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8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тесты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обоих вариантов должен быть подвижным или расширяемым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95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является неподвижным в случае если его элементы, полезные в других модулях или поведениях, тяжело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 примера с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ясно, что недостаточная подвижность элемента может выразиться в дальнейшем в большей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49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 модуль, контролирующий работу проигрывателя. При этом сказано, что только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плеер может присутствовать на странице во взятый момент времени.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боли известный паттерн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8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 нужно отображать не один плеер, а все, которые открыл 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9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Изначальное оказалось неподвижным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Вызвало изменения в остальных модулях (жесткости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904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Каким образом можно преобразовать на подвижный?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103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данной детали реализации от клиентов </a:t>
            </a:r>
            <a:r>
              <a:rPr lang="ru-RU" dirty="0" err="1" smtClean="0"/>
              <a:t>Player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79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11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Безусловно. В таком случае, изменение заняло бы гораздо меньше сил, ввиду отсутствия некоторого зависимого функционала.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2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 быть стоит сокрыть и другие подробности, добавить новые промежуточные элементы в виде интерфейсов, типов и абстрактных 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приводит нас к следующему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признаку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948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называется избыточно сложным, если в нем присутствуют надстройки, не имеющие оправданий как со стороны поведения, так и со стороны других признаков.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205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в начале проекта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 оправдано если будет изменение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что если его не будет?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усложнять понимание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Делать непрозрачной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016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Подходящей стратегией является поддержка системы в не избыточном состоянии, т. е. представляя что никакие требования изменены не будут.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Обмани один раз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2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методики, с помощью которых можно дополнительно стимулировать такие изменения на более ранних этапах проекта (что добавит им оправданности и упростит их внедрение).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непрозрачной если разработчику требуются существенные когнитивные усилия, чтобы вывести поведенческую ценность исходя из исходного кода модуля.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79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воедино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863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мозгу приходится хранить больше информации о структуре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цепочки могут разрастаться в десятки, если не сотни промежуточных элементов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122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себе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фактор, а именно - опыт инженера.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289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в общем случае, наблюдается тогда, когда целевой в проекте дизайн трудно соблюсти.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83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архитектура, но на меньшем масштабе</a:t>
            </a:r>
          </a:p>
          <a:p>
            <a:r>
              <a:rPr lang="ru-RU" dirty="0" smtClean="0"/>
              <a:t>Высокоуровневые существуют благодаря низкоуровневым деталям.</a:t>
            </a:r>
            <a:r>
              <a:rPr lang="ru-RU" baseline="0" dirty="0" smtClean="0"/>
              <a:t> </a:t>
            </a:r>
            <a:r>
              <a:rPr lang="ru-RU" dirty="0" smtClean="0"/>
              <a:t>Верно и обратное</a:t>
            </a:r>
          </a:p>
          <a:p>
            <a:r>
              <a:rPr lang="ru-RU" dirty="0" smtClean="0"/>
              <a:t>Далее тождественно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19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популярных решений для управления состоянием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 список пользователей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862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этого, специалисту потребуется разбить требуемый функционал на все указанные компоненты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816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прямая реализация проще (т. е. займет меньше времени)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Сжатых сроков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Лень и некомпетентность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обоснований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159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решения одних и тех же задач используются разные средства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самом изменении ничего плохого нет, проблема в его вектор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непрозрачность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648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 избыточным, т. е. существуют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причины её существования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Донести до специалиста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90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Причины надуманны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избыточная сложность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500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864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глобальное хранилище и действие как объект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122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проекте реализуется распределенная разработка путем использования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микросервисов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 в стороннем модуле проходит через долгую процедуру проверок, тестов, сборки,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версионирования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развертывания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586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сервиса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списка вызов формы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Приходит требование по выводу фамилии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9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ru-RU" baseline="0" dirty="0" smtClean="0"/>
              <a:t> не утверждает напрямую роль понятия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изменить форму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это отдельная зависимость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Ситуация дополнительно усложняется срочностью требования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571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 нарушена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инкапсуляция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- в случае изменения деталей (в данном случае верстки), поведение будет нарушено.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- как следствие хрупкости, изменение в детали, потребует за собой последующих изменений в </a:t>
            </a:r>
            <a:r>
              <a:rPr lang="ru-RU" dirty="0" err="1" smtClean="0"/>
              <a:t>onClose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обработчике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независимое изменение становится зависимым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932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Неподвижность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сервиса с формой пользователя, которая выразилась в необходимости прямых модификаций для достижения целевого поведения и сохранения дизайна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449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вполне возможно, что деление списка пользователей и формы изначально было неверным, ввиду простого факта - сервисы обладают единой ответственностью, т. е. меняются в одно и то же время и по одним и тем же причинам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Привело к вязкости (к слабому месту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распр.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788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 такая простая вещь как эта не нуждается в определении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940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Представим две страницы/формы на которых требуется реализовать выпадающий список с офлайн поиском.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Идентичный</a:t>
            </a:r>
            <a:r>
              <a:rPr lang="ru-RU" baseline="0" dirty="0" smtClean="0"/>
              <a:t> код. Догма </a:t>
            </a:r>
            <a:r>
              <a:rPr lang="en-US" baseline="0" dirty="0" smtClean="0"/>
              <a:t>DRY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025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 бы, все соответствует непреложным принципам и дублирование устранено. Но, тут приходит новое требование - на странице администратора, список должен быть онлайн, с ленивой загрузкой, с серверным поиском и специальным отображением опций (например чтобы рядом пунктом списка красовалась иконка).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375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исходного компонента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Приводит ситуацию к ранее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расммотренной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Ролью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78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и хрупкость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467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 можно поступить похожим образом и выделить общую часть </a:t>
            </a:r>
            <a:r>
              <a:rPr lang="ru-RU" dirty="0" err="1" smtClean="0"/>
              <a:t>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создать над ним обертки </a:t>
            </a:r>
            <a:r>
              <a:rPr lang="ru-RU" dirty="0" err="1" smtClean="0"/>
              <a:t>OfflineSelect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OnlineSelect</a:t>
            </a:r>
            <a:endParaRPr lang="en-US" dirty="0" smtClean="0"/>
          </a:p>
          <a:p>
            <a:r>
              <a:rPr lang="ru-RU" dirty="0" smtClean="0"/>
              <a:t>Решит</a:t>
            </a:r>
            <a:r>
              <a:rPr lang="ru-RU" baseline="0" dirty="0" smtClean="0"/>
              <a:t> проблемы относительно подобных изменений в будущем</a:t>
            </a:r>
          </a:p>
          <a:p>
            <a:r>
              <a:rPr lang="ru-RU" baseline="0" dirty="0" smtClean="0"/>
              <a:t>Потребует подвижности от </a:t>
            </a:r>
            <a:r>
              <a:rPr lang="en-US" baseline="0" dirty="0" smtClean="0"/>
              <a:t>Select </a:t>
            </a:r>
            <a:r>
              <a:rPr lang="ru-RU" baseline="0" dirty="0" smtClean="0"/>
              <a:t>что увеличит его непрозрачность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0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</a:t>
            </a:r>
            <a:r>
              <a:rPr lang="ru-RU" baseline="0" dirty="0" smtClean="0"/>
              <a:t>будущем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лишь часть правды</a:t>
            </a:r>
            <a:r>
              <a:rPr lang="en-US" baseline="0" dirty="0" smtClean="0"/>
              <a:t>, </a:t>
            </a:r>
            <a:r>
              <a:rPr lang="ru-RU" baseline="0" dirty="0" smtClean="0"/>
              <a:t>её частный случай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699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лучше вернуться к исходному дублированию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наличие разных ответственностей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решается жесткость и хрупкость но есть шанс истинного дублирования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6174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 обладающий одинаковым наблюдаемым поведением, изменяющийся по одним и тем же причинам и в одно и то же время является дублирующим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быть идентичным для того чтобы быть дублирующим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8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 должна иметь везде одинаковое поведение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и т. п. (если поменяется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поменяется везде)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Палитра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цветов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388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644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28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801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 одним важным свойством проектирования является то, что процесс затрагивает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структуру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ничего более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936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есть результат проектирования, качество которой выражается в определенном состоянии данных признаков.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Признаки в данном случае выполняют роль параметров, с помощью которых можно измерить применимость того или иного дизайна в рамках конкретного случая.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3649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 не являются дефектами или недоработками в прямом смысле.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72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 этого, каждый из них, при нарушении будет замедлять процесс разработки за счет его усложнения. Т. е. снижать производительность труда.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Организация эффективной разработки</a:t>
            </a:r>
          </a:p>
          <a:p>
            <a:r>
              <a:rPr lang="ru-RU" baseline="0" dirty="0" smtClean="0"/>
              <a:t>Повышение производительности труда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24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 труда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это количество задач выполняемых специалистом за данный промежуток времени. Чем этот показатель выше, тем разработка эффективней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032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Снижение эффективности разработки приводит к её удорожанию, что негативно влияет не только на отношение с заказчиком, но и на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конкурентноспособность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целом.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Намеренное упрощение реализации за счет недоработок явно противоречащих бизнесу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Расширение штата разработчиков, для восстановления скорости, что приводит к усложнению и удорожанию процесса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Сверхурочные работы, снижающие способность к труду в перспективе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намерение о полном переписывании проекта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3019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 проект с низкой производительностью труда, где она вызвана эффектами исходящими от плохой структуры 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5483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 производительность труда увеличилась на 25%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другие задачи, тем самым быстрее приблизив выполнение плана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исправления найденных признаков и контроля тенденции структуры к деградации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самообучение, для повышения компетенции и сложности труда как следствие. Труд более высокого порядка оплачивается больше.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305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оказывает непосредственное влияние на производительность 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 труда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деньги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интерес рынка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21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Ролью архитектуры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обеспечение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производительности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0870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 в том, что каждый из признаков не образуется сам по себе. В этом ему помогают различные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условия проекта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994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Компетенция разработки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Частота показов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Стабильность требований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компетенцией отдаваться решениям с высокой прозрачностью в жертву дублирования. Меньше абстракций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5704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Проектирование, должно учитывать не только сам признак, но и условия проекта, т. к. именно они являются причиной появления проблемы в первую очередь и они же, будут являться причинами появления многих других в будущем.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 подобрать такое решение, которое взамен на избавление или ослабление признака, предоставит архитектуру, учитывающую тенденции в будущем и настоящем.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823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проектов могут обладать одинаковыми условиями и признаками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универсальные рецепты называются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более широком смысле)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их грамотного применения необходима способность к идентификации решаемых паттерном проблем, требуемых им условий и его недостатков. В противном случае велик риск только ухудшить имеющуюся структуру в сторону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избыточной сложности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непрозрачности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6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D9CA-06A7-4D30-9DBC-838DE5B537A2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0486" y="2886326"/>
            <a:ext cx="441050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464" y="3734569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9533" y="1194010"/>
            <a:ext cx="3953326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ПОВЕДЕНИЕ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00" y="2642689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002" y="2887858"/>
            <a:ext cx="10936007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 ЭТО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НЕПРОСТО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26" y="1399026"/>
            <a:ext cx="4059949" cy="40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464" y="3734569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9533" y="1194010"/>
            <a:ext cx="3953326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ПОВЕДЕНИЕ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2826285"/>
            <a:ext cx="669268" cy="6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6535" y="2886480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733" y="2826285"/>
            <a:ext cx="46358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/>
                <a:ea typeface="Open Sans SemiBold"/>
                <a:cs typeface="Open Sans SemiBold"/>
              </a:rPr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1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462" y="786859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4516" y="2717818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3634" y="3051281"/>
            <a:ext cx="8784777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труда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4391" y="786859"/>
            <a:ext cx="45432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УСЛОЖНЕНИЕ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83" y="2009669"/>
            <a:ext cx="4131443" cy="41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741" y="786859"/>
            <a:ext cx="80185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525" y="3051281"/>
            <a:ext cx="954299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Ускорять и не противоречить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91" y="786859"/>
            <a:ext cx="8823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6838" y="3051281"/>
            <a:ext cx="835837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Замедлять и блокировать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494" y="2887858"/>
            <a:ext cx="786305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2655" y="2887858"/>
            <a:ext cx="382669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ЖЕСТКОСТЬ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5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3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3878" y="2887858"/>
            <a:ext cx="380424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ХРУПКОСТЬ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73" y="2099582"/>
            <a:ext cx="10968067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= (поведение_0 </a:t>
            </a: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+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поведение_1 + 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…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780" y="2887858"/>
            <a:ext cx="7869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ЧЕЛОВЕЧЕСКИЙ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ФАКТОР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230" y="2887858"/>
            <a:ext cx="84625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НОВАЯ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ОТВЕТСТВЕННОСТЬ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</a:t>
            </a:r>
            <a:r>
              <a:rPr lang="ru-RU" dirty="0" smtClean="0">
                <a:solidFill>
                  <a:schemeClr val="tx1"/>
                </a:solidFill>
              </a:rPr>
              <a:t>тесты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724" y="2887858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9229" y="2887858"/>
            <a:ext cx="621356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СРАЗУ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385" y="2887858"/>
            <a:ext cx="5407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ВСЁ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969" y="468854"/>
            <a:ext cx="2852064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ДИЗАЙН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575" y="2887858"/>
            <a:ext cx="86228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ИЗБЫТОЧНАЯ СЛОЖНОСТЬ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7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848" y="2887858"/>
            <a:ext cx="59843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НЕПРОЗРАЧНОСТЬ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687" y="2887858"/>
            <a:ext cx="338265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ВЯЗКОСТЬ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969" y="468854"/>
            <a:ext cx="2852064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ДИЗАЙН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657192" y="1737710"/>
            <a:ext cx="4877618" cy="4877618"/>
            <a:chOff x="3657192" y="1839066"/>
            <a:chExt cx="4877618" cy="4877618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192" y="1839066"/>
              <a:ext cx="4877618" cy="4877618"/>
            </a:xfrm>
            <a:prstGeom prst="rect">
              <a:avLst/>
            </a:prstGeom>
          </p:spPr>
        </p:pic>
        <p:grpSp>
          <p:nvGrpSpPr>
            <p:cNvPr id="16" name="Группа 15"/>
            <p:cNvGrpSpPr/>
            <p:nvPr/>
          </p:nvGrpSpPr>
          <p:grpSpPr>
            <a:xfrm>
              <a:off x="4823633" y="3204769"/>
              <a:ext cx="2192309" cy="2244741"/>
              <a:chOff x="3875982" y="2485652"/>
              <a:chExt cx="3121949" cy="3196615"/>
            </a:xfrm>
          </p:grpSpPr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1277" y="2485652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982" y="3898666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78" y="4713314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4802509" y="3123557"/>
                <a:ext cx="918219" cy="918219"/>
              </a:xfrm>
              <a:prstGeom prst="rect">
                <a:avLst/>
              </a:prstGeom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4935163" y="4346861"/>
                <a:ext cx="1003589" cy="1003589"/>
              </a:xfrm>
              <a:prstGeom prst="rect">
                <a:avLst/>
              </a:prstGeom>
            </p:spPr>
          </p:pic>
          <p:pic>
            <p:nvPicPr>
              <p:cNvPr id="22" name="Рисунок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78" y="3624850"/>
                <a:ext cx="918219" cy="9182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45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2935" y="269711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5" y="42342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6150463" y="3694645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7949" y="2887858"/>
            <a:ext cx="67361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РАЗНОСТЬ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РЕШЕНИЙ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3145" y="3021258"/>
            <a:ext cx="75905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5324" y="3021258"/>
            <a:ext cx="782618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77845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49823" y="411858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7845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7075373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1"/>
            <a:endCxn id="10" idx="0"/>
          </p:cNvCxnSpPr>
          <p:nvPr/>
        </p:nvCxnSpPr>
        <p:spPr>
          <a:xfrm rot="10800000" flipV="1">
            <a:off x="4447351" y="3080267"/>
            <a:ext cx="1630494" cy="103832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5444878" y="4617353"/>
            <a:ext cx="63296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7880" y="233976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4" y="478967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7990" y="233976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426742" y="3065957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421797" y="3065957"/>
            <a:ext cx="145238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152935" y="2838528"/>
            <a:ext cx="199505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3410" y="3403118"/>
            <a:ext cx="1035251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UserForm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onClose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notification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62211" y="74297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7880" y="233976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4" y="478967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7990" y="2339765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426742" y="3065957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421797" y="3065957"/>
            <a:ext cx="145238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152935" y="2838528"/>
            <a:ext cx="199505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162211" y="74297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6049" y="2556412"/>
            <a:ext cx="1102737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UserForm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onClose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Достать значение из дерева используя селектор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querySelector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"]'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notification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005790" y="2985672"/>
            <a:ext cx="1995055" cy="21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6039" y="350081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005790" y="2985672"/>
            <a:ext cx="1995055" cy="21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4412" y="350081"/>
            <a:ext cx="421782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РАЗДЕЛЕНИЕ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865" y="2887858"/>
            <a:ext cx="982031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ИЗБЫТОЧНОЕ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38926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61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4207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61783" y="3699161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9" idx="2"/>
            <a:endCxn id="11" idx="0"/>
          </p:cNvCxnSpPr>
          <p:nvPr/>
        </p:nvCxnSpPr>
        <p:spPr>
          <a:xfrm>
            <a:off x="9448801" y="2701635"/>
            <a:ext cx="1051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36991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2"/>
            <a:endCxn id="13" idx="0"/>
          </p:cNvCxnSpPr>
          <p:nvPr/>
        </p:nvCxnSpPr>
        <p:spPr>
          <a:xfrm>
            <a:off x="2410691" y="2701634"/>
            <a:ext cx="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98476" y="53755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0"/>
          </p:cNvCxnSpPr>
          <p:nvPr/>
        </p:nvCxnSpPr>
        <p:spPr>
          <a:xfrm rot="16200000" flipH="1">
            <a:off x="3913911" y="3193466"/>
            <a:ext cx="678873" cy="36853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1" idx="2"/>
            <a:endCxn id="17" idx="0"/>
          </p:cNvCxnSpPr>
          <p:nvPr/>
        </p:nvCxnSpPr>
        <p:spPr>
          <a:xfrm rot="5400000">
            <a:off x="7438222" y="3354471"/>
            <a:ext cx="678872" cy="336330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6163" y="3051281"/>
            <a:ext cx="563968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Трудно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899" y="2887858"/>
            <a:ext cx="893225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ИСТИННОЕ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58" y="1789386"/>
            <a:ext cx="3731501" cy="37315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34" y="1789386"/>
            <a:ext cx="3828722" cy="38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7260" y="3802258"/>
            <a:ext cx="4453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АРХИТЕКТУРА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170" y="1321816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4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38022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95424" y="3051281"/>
            <a:ext cx="900118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Эффективное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производство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1" y="641131"/>
            <a:ext cx="3177080" cy="31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923" y="2887858"/>
            <a:ext cx="503214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LEGACY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1" y="641131"/>
            <a:ext cx="3177080" cy="31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1763252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1763252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4531" y="4474920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1276" y="3588814"/>
            <a:ext cx="1968390" cy="19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8917" y="4038931"/>
            <a:ext cx="1932074" cy="19320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7011" y="3917591"/>
            <a:ext cx="1932074" cy="1932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7964" y="4038931"/>
            <a:ext cx="1932074" cy="1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78" y="4474920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992" y="2887858"/>
            <a:ext cx="346601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ПАТТЕРНЫ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1129</Words>
  <Application>Microsoft Office PowerPoint</Application>
  <PresentationFormat>Широкоэкранный</PresentationFormat>
  <Paragraphs>573</Paragraphs>
  <Slides>101</Slides>
  <Notes>101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Calibri Light</vt:lpstr>
      <vt:lpstr>JetBrains Mono</vt:lpstr>
      <vt:lpstr>Open Sans SemiBold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 Roman</cp:lastModifiedBy>
  <cp:revision>217</cp:revision>
  <dcterms:created xsi:type="dcterms:W3CDTF">2022-08-22T07:30:33Z</dcterms:created>
  <dcterms:modified xsi:type="dcterms:W3CDTF">2022-08-29T08:04:06Z</dcterms:modified>
</cp:coreProperties>
</file>