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6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63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8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84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455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288" r:id="rId17"/>
    <p:sldId id="443" r:id="rId18"/>
    <p:sldId id="444" r:id="rId19"/>
    <p:sldId id="445" r:id="rId20"/>
    <p:sldId id="446" r:id="rId21"/>
    <p:sldId id="404" r:id="rId22"/>
    <p:sldId id="382" r:id="rId23"/>
    <p:sldId id="389" r:id="rId24"/>
    <p:sldId id="381" r:id="rId25"/>
    <p:sldId id="405" r:id="rId26"/>
    <p:sldId id="378" r:id="rId27"/>
    <p:sldId id="302" r:id="rId28"/>
    <p:sldId id="303" r:id="rId29"/>
    <p:sldId id="383" r:id="rId30"/>
    <p:sldId id="304" r:id="rId31"/>
    <p:sldId id="390" r:id="rId32"/>
    <p:sldId id="298" r:id="rId33"/>
    <p:sldId id="305" r:id="rId34"/>
    <p:sldId id="306" r:id="rId35"/>
    <p:sldId id="370" r:id="rId36"/>
    <p:sldId id="371" r:id="rId37"/>
    <p:sldId id="309" r:id="rId38"/>
    <p:sldId id="392" r:id="rId39"/>
    <p:sldId id="393" r:id="rId40"/>
    <p:sldId id="307" r:id="rId41"/>
    <p:sldId id="310" r:id="rId42"/>
    <p:sldId id="395" r:id="rId43"/>
    <p:sldId id="311" r:id="rId44"/>
    <p:sldId id="458" r:id="rId45"/>
    <p:sldId id="459" r:id="rId46"/>
    <p:sldId id="460" r:id="rId47"/>
    <p:sldId id="325" r:id="rId48"/>
    <p:sldId id="461" r:id="rId49"/>
    <p:sldId id="322" r:id="rId50"/>
    <p:sldId id="372" r:id="rId51"/>
    <p:sldId id="317" r:id="rId52"/>
    <p:sldId id="318" r:id="rId53"/>
    <p:sldId id="319" r:id="rId54"/>
    <p:sldId id="315" r:id="rId55"/>
    <p:sldId id="326" r:id="rId56"/>
    <p:sldId id="327" r:id="rId57"/>
    <p:sldId id="447" r:id="rId58"/>
    <p:sldId id="448" r:id="rId59"/>
    <p:sldId id="328" r:id="rId60"/>
    <p:sldId id="330" r:id="rId61"/>
    <p:sldId id="332" r:id="rId62"/>
    <p:sldId id="331" r:id="rId63"/>
    <p:sldId id="333" r:id="rId64"/>
    <p:sldId id="329" r:id="rId65"/>
    <p:sldId id="334" r:id="rId66"/>
    <p:sldId id="338" r:id="rId67"/>
    <p:sldId id="340" r:id="rId68"/>
    <p:sldId id="339" r:id="rId69"/>
    <p:sldId id="341" r:id="rId70"/>
    <p:sldId id="344" r:id="rId71"/>
    <p:sldId id="403" r:id="rId72"/>
    <p:sldId id="397" r:id="rId73"/>
    <p:sldId id="346" r:id="rId74"/>
    <p:sldId id="348" r:id="rId75"/>
    <p:sldId id="449" r:id="rId76"/>
    <p:sldId id="450" r:id="rId77"/>
    <p:sldId id="451" r:id="rId78"/>
    <p:sldId id="349" r:id="rId79"/>
    <p:sldId id="350" r:id="rId80"/>
    <p:sldId id="375" r:id="rId81"/>
    <p:sldId id="351" r:id="rId82"/>
    <p:sldId id="352" r:id="rId83"/>
    <p:sldId id="376" r:id="rId84"/>
    <p:sldId id="353" r:id="rId85"/>
    <p:sldId id="406" r:id="rId86"/>
    <p:sldId id="407" r:id="rId87"/>
    <p:sldId id="408" r:id="rId88"/>
    <p:sldId id="409" r:id="rId89"/>
    <p:sldId id="399" r:id="rId90"/>
    <p:sldId id="412" r:id="rId91"/>
    <p:sldId id="413" r:id="rId92"/>
    <p:sldId id="401" r:id="rId93"/>
    <p:sldId id="355" r:id="rId94"/>
    <p:sldId id="452" r:id="rId95"/>
    <p:sldId id="453" r:id="rId96"/>
    <p:sldId id="454" r:id="rId97"/>
    <p:sldId id="436" r:id="rId98"/>
    <p:sldId id="437" r:id="rId99"/>
    <p:sldId id="438" r:id="rId100"/>
    <p:sldId id="439" r:id="rId101"/>
    <p:sldId id="440" r:id="rId102"/>
    <p:sldId id="441" r:id="rId103"/>
    <p:sldId id="442" r:id="rId104"/>
    <p:sldId id="457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7CAFDE"/>
    <a:srgbClr val="FF7575"/>
    <a:srgbClr val="2E75B6"/>
    <a:srgbClr val="F4B183"/>
    <a:srgbClr val="EE6E6E"/>
    <a:srgbClr val="FF7979"/>
    <a:srgbClr val="FF5050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3" autoAdjust="0"/>
    <p:restoredTop sz="80742" autoAdjust="0"/>
  </p:normalViewPr>
  <p:slideViewPr>
    <p:cSldViewPr snapToGrid="0">
      <p:cViewPr varScale="1">
        <p:scale>
          <a:sx n="71" d="100"/>
          <a:sy n="71" d="100"/>
        </p:scale>
        <p:origin x="1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10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11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3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414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515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4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79-45AF-983B-64786809A1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79-45AF-983B-64786809A1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79-45AF-983B-64786809A1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79-45AF-983B-64786809A13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79-45AF-983B-64786809A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7E-41C1-BAFE-4E3252DA8D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7E-41C1-BAFE-4E3252DA8D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7E-41C1-BAFE-4E3252DA8D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7E-41C1-BAFE-4E3252DA8D1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7E-41C1-BAFE-4E3252DA8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61-46C0-9CBA-8EA3605046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61-46C0-9CBA-8EA3605046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61-46C0-9CBA-8EA3605046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61-46C0-9CBA-8EA3605046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1-46C0-9CBA-8EA360504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7-40E2-B721-94AD8B46B1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7-40E2-B721-94AD8B46B1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7-40E2-B721-94AD8B46B1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A7-40E2-B721-94AD8B46B1A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A7-40E2-B721-94AD8B46B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B2-4BD7-BD63-7629A76A00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B2-4BD7-BD63-7629A76A00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B2-4BD7-BD63-7629A76A00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B2-4BD7-BD63-7629A76A003E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B2-4BD7-BD63-7629A76A00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55-4F59-8761-E14689563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55-4F59-8761-E14689563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55-4F59-8761-E14689563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55-4F59-8761-E14689563193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55-4F59-8761-E14689563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FB-4455-80A4-C712113A6C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FB-4455-80A4-C712113A6C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FB-4455-80A4-C712113A6C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FB-4455-80A4-C712113A6C0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FB-4455-80A4-C712113A6C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F2-465E-A8D6-9D0E2EAD01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F2-465E-A8D6-9D0E2EAD01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F2-465E-A8D6-9D0E2EAD01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6F2-465E-A8D6-9D0E2EAD016C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6F2-465E-A8D6-9D0E2EAD0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AE-416D-B5C0-52CB6843CF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DAE-416D-B5C0-52CB6843CF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DAE-416D-B5C0-52CB6843CF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DAE-416D-B5C0-52CB6843CF69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AE-416D-B5C0-52CB6843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B6-4255-A0CD-69521C4353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B6-4255-A0CD-69521C4353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B6-4255-A0CD-69521C4353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B6-4255-A0CD-69521C43533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B6-4255-A0CD-69521C4353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A1-44FB-AE97-752D864CF9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A1-44FB-AE97-752D864CF9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A1-44FB-AE97-752D864CF9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A1-44FB-AE97-752D864CF96A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A1-44FB-AE97-752D864CF9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19-42E2-B60E-E13716B55CA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19-42E2-B60E-E13716B55CA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19-42E2-B60E-E13716B55CA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19-42E2-B60E-E13716B55CA1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0.155</c:v>
                </c:pt>
                <c:pt idx="2">
                  <c:v>0.11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19-42E2-B60E-E13716B55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A-4E30-94F6-6E025A075B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A-4E30-94F6-6E025A075B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A-4E30-94F6-6E025A075B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A-4E30-94F6-6E025A075B58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BA-4E30-94F6-6E025A075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D3-4DB9-B331-0758D96895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D3-4DB9-B331-0758D96895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CD3-4DB9-B331-0758D96895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CD3-4DB9-B331-0758D968954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D3-4DB9-B331-0758D9689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38-492A-8403-4CF852EFF5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38-492A-8403-4CF852EFF5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38-492A-8403-4CF852EFF5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38-492A-8403-4CF852EFF58F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C-4FF8-8DB5-905FD61CC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4C-43EF-96B7-071F58328A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4C-43EF-96B7-071F58328A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4C-43EF-96B7-071F58328A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4C-43EF-96B7-071F58328A2D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4C-43EF-96B7-071F58328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2-4F84-973B-95117585FC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2-4F84-973B-95117585FC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52-4F84-973B-95117585FC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52-4F84-973B-95117585FC50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52-4F84-973B-95117585FC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1-422D-A29A-EA621ED9B8E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1-422D-A29A-EA621ED9B8E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1-422D-A29A-EA621ED9B8E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1-422D-A29A-EA621ED9B8E5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0.25</c:v>
                </c:pt>
                <c:pt idx="1">
                  <c:v>0.25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1-422D-A29A-EA621ED9B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21-4FD7-AE9C-A91A28535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21-4FD7-AE9C-A91A28535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21-4FD7-AE9C-A91A28535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21-4FD7-AE9C-A91A28535937}"/>
              </c:ext>
            </c:extLst>
          </c:dPt>
          <c:cat>
            <c:strRef>
              <c:f>Лист1!$A$2:$A$5</c:f>
              <c:strCache>
                <c:ptCount val="4"/>
                <c:pt idx="0">
                  <c:v>Регрессия</c:v>
                </c:pt>
                <c:pt idx="1">
                  <c:v>Рефакторинг</c:v>
                </c:pt>
                <c:pt idx="2">
                  <c:v>Поддержка</c:v>
                </c:pt>
                <c:pt idx="3">
                  <c:v>Скорость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0.185</c:v>
                </c:pt>
                <c:pt idx="1">
                  <c:v>0.185</c:v>
                </c:pt>
                <c:pt idx="2">
                  <c:v>0.08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21-4FD7-AE9C-A91A28535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A9F6D-4C0A-4D32-A6E0-938378AE652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09A1-088C-44D9-A8D7-99583A7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2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ТЕСТИРУЕМАЯ АРХИТЕКТУРА</a:t>
            </a:r>
            <a:endParaRPr lang="en-US" sz="1200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ru-RU" dirty="0" smtClean="0"/>
          </a:p>
          <a:p>
            <a:r>
              <a:rPr lang="ru-RU" dirty="0" smtClean="0"/>
              <a:t>Кто считает что тесты не нужны?</a:t>
            </a:r>
            <a:r>
              <a:rPr lang="ru-RU" baseline="0" dirty="0" smtClean="0"/>
              <a:t> </a:t>
            </a:r>
            <a:r>
              <a:rPr lang="ru-RU" dirty="0" smtClean="0"/>
              <a:t>Кто</a:t>
            </a:r>
            <a:r>
              <a:rPr lang="ru-RU" baseline="0" dirty="0" smtClean="0"/>
              <a:t> на проекте пишет тесты? Кто от них действительно ощущает пользу? А в чем она заключается? Это непростой и очень глубокий вопрос и для того чтобы в нем разобраться нужно начать с достаточно очевидного факта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8157BE-13C9-4B69-8B03-B7B56862D1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Зависимость искусственной сложности от структуры</a:t>
            </a:r>
            <a:r>
              <a:rPr lang="ru-RU" baseline="0" dirty="0" smtClean="0"/>
              <a:t> как бы намекает нам на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единственным способом упрощения программы является изменение данного аспекта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882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такой процесс стабильного и эффективного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нельзя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имея при этом качественных тестов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защищающих от регресса и не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сильно затрудняю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труда.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12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в свою очередь, требуют использования подходящих структурных парадигм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паттернов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8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 у последних появляется четкая, измеряемая причина для существования - деньги.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более важно, эта причина понятна не только разработчикам, но и менеджерам, заказчикам и руководителям, тем, перед кем и требуется чаще всего обосновывать данные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38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Этого не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говорят напрямую, но от инженера ожидают понимания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данной взаимосвязи. Специалист должен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уметь мотивировать технические работы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управлять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сложностью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концов обеспечить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здоровое развитие системы на всем периоде её существования.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70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baseline="0" dirty="0" smtClean="0"/>
              <a:t> по </a:t>
            </a:r>
            <a:r>
              <a:rPr lang="en-US" baseline="0" dirty="0" smtClean="0"/>
              <a:t>QR </a:t>
            </a:r>
            <a:r>
              <a:rPr lang="ru-RU" baseline="0" dirty="0" smtClean="0"/>
              <a:t>коду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Но при этом</a:t>
            </a:r>
            <a:r>
              <a:rPr lang="en-US" dirty="0" smtClean="0"/>
              <a:t>, </a:t>
            </a:r>
            <a:r>
              <a:rPr lang="ru-RU" dirty="0" smtClean="0"/>
              <a:t>изменяя структуру</a:t>
            </a:r>
            <a:r>
              <a:rPr lang="ru-RU" baseline="0" dirty="0" smtClean="0"/>
              <a:t> мы должны ухитриться и не модифицировать наблюдаемого поведения которое эта структура и формирует. Иначе мы рискуем сломать то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работало до этого (вызывать регресс иными словами). И для процесса изменения деталей </a:t>
            </a:r>
            <a:r>
              <a:rPr lang="ru-RU" baseline="0" dirty="0" err="1" smtClean="0"/>
              <a:t>реалиазции</a:t>
            </a:r>
            <a:r>
              <a:rPr lang="ru-RU" baseline="0" dirty="0" smtClean="0"/>
              <a:t> без влияния на поведение есть специальное название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0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 smtClean="0"/>
              <a:t>Рефакторинг</a:t>
            </a:r>
            <a:r>
              <a:rPr lang="ru-RU" dirty="0" smtClean="0"/>
              <a:t>.</a:t>
            </a:r>
            <a:r>
              <a:rPr lang="ru-RU" baseline="0" dirty="0" smtClean="0"/>
              <a:t> </a:t>
            </a:r>
            <a:r>
              <a:rPr lang="ru-RU" dirty="0" smtClean="0"/>
              <a:t>Это основное</a:t>
            </a:r>
            <a:r>
              <a:rPr lang="en-US" dirty="0" smtClean="0"/>
              <a:t> </a:t>
            </a:r>
            <a:r>
              <a:rPr lang="ru-RU" dirty="0" smtClean="0"/>
              <a:t>и в большинстве случаев единственное</a:t>
            </a:r>
            <a:r>
              <a:rPr lang="ru-RU" baseline="0" dirty="0" smtClean="0"/>
              <a:t> оружие для борьбы с растущей сложностью в программе. Но регресс делает его крайне редким гостем в проектах что и приводит к ситуациям показанным ранее.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4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Давайте представим</a:t>
            </a:r>
            <a:r>
              <a:rPr lang="ru-RU" baseline="0" dirty="0" smtClean="0"/>
              <a:t> что у нас есть волшебная программа помощник с одной единственной кнопкой</a:t>
            </a:r>
            <a:r>
              <a:rPr lang="en-US" baseline="0" dirty="0" smtClean="0"/>
              <a:t> check. </a:t>
            </a:r>
            <a:r>
              <a:rPr lang="ru-RU" baseline="0" dirty="0" smtClean="0"/>
              <a:t>Нажав на неё у нас может быть один из двух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0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Первый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ru-RU" baseline="0" dirty="0" smtClean="0"/>
              <a:t>будет означать что наблюдаемое поведение нашей программы не изменилось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Второй</a:t>
            </a:r>
            <a:r>
              <a:rPr lang="en-US" dirty="0" smtClean="0"/>
              <a:t>, </a:t>
            </a:r>
            <a:r>
              <a:rPr lang="ru-RU" dirty="0" smtClean="0"/>
              <a:t>будет означать</a:t>
            </a:r>
            <a:r>
              <a:rPr lang="ru-RU" baseline="0" dirty="0" smtClean="0"/>
              <a:t> обратное – а именно присутствие того самого регресса. Имея такого помощника под рукой </a:t>
            </a:r>
            <a:r>
              <a:rPr lang="ru-RU" baseline="0" dirty="0" err="1" smtClean="0"/>
              <a:t>рефакторинг</a:t>
            </a:r>
            <a:r>
              <a:rPr lang="ru-RU" baseline="0" dirty="0" smtClean="0"/>
              <a:t> стал бы гораздо легче. Я думаю многие догадались что наш помощник – это тесты. </a:t>
            </a:r>
            <a:r>
              <a:rPr lang="ru-RU" baseline="0" smtClean="0"/>
              <a:t>Тесты это </a:t>
            </a:r>
            <a:r>
              <a:rPr lang="ru-RU" baseline="0" dirty="0" smtClean="0"/>
              <a:t>просто программа которая проверяет другую программу.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8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 попробуем понять какими качествами они должны обладать относительно решаемой задачи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7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естественно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защита от регресса. Именно она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избавляет нас от страха случайно изменить поведение приложения при модифицировании деталей реализации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59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качеством является сопротивляемость к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должны реагировать на изменения структуры (в нашем случае падать).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для обычного пользователя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должен быть незаметным.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противном случае они только усложнят борьбу с растущей сложностью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вместо одной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править придётся уже две.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Третьим качеством является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Если тесты будут требовать больших ресурсов на свое написание и изменение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станут балластом для разработки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причиной возросшей сложности программы и проще будет избавиться от них вовсе чем оставлять на проекте в том виде который есть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1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</a:t>
            </a:r>
            <a:r>
              <a:rPr lang="ru-RU" baseline="0" dirty="0" smtClean="0"/>
              <a:t>ложность проектов со временем растет. Каждый с этим сталкивался</a:t>
            </a:r>
            <a:r>
              <a:rPr lang="en-US" baseline="0" dirty="0" smtClean="0"/>
              <a:t>, </a:t>
            </a:r>
            <a:r>
              <a:rPr lang="ru-RU" baseline="0" dirty="0" smtClean="0"/>
              <a:t>когда становится все труднее разобраться в коде</a:t>
            </a:r>
            <a:r>
              <a:rPr lang="en-US" baseline="0" dirty="0" smtClean="0"/>
              <a:t>, </a:t>
            </a:r>
            <a:r>
              <a:rPr lang="ru-RU" baseline="0" dirty="0" smtClean="0"/>
              <a:t>появляется больше дефектов</a:t>
            </a:r>
            <a:r>
              <a:rPr lang="en-US" baseline="0" dirty="0" smtClean="0"/>
              <a:t>, </a:t>
            </a:r>
            <a:r>
              <a:rPr lang="ru-RU" baseline="0" dirty="0" smtClean="0"/>
              <a:t>на задачи уходит больше времени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4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Последним качеством является быстродействие.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выполнения тестов очевидно влияет на время выполнения задачи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оказывая воздействие на производительность труда.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требуется например срочно выдать релиз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ждать пол часа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 пока пройдут проверки может захотеть далеко не каждый. В этом плане они могут и вовсе игнорироваться сводя все усилия на нет.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 случае - чем дольше проходят тесты, тем реже они запускаются.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реже запуск, тем больше пространства для дефекта к появлению и тем сложней его потом отыскать как следствие.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31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возьмем более конкретный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всем известные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объяснить коротко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представьте что ваших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QA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специалистов заменили на робота. И вот сценарий работы такого робота и будет являться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тестом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21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Метрики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будут представлены на круговой диаграмме чтобы выделить соотношение показателей между собой.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111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первых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предоставляют максимальную защиту от регресса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ведь проверяют всю систему целиком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 конца до конца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3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вторых они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дают высокую сопротивляемость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рассматривают программу с точки зрения конечного пользователя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85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как черный ящик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полностью игнорируя структуру ПО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027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взамен они требуют высокую цену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ввиде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низкой скорости выполнения и большой стоимостью разработки и поддержки. Давайте поймем почему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30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сценарий тестирования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при обычной эксплуатации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зависит от какого то источника данных (это может быть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localStorage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глобальный объект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возвращающая тек дату и так далее)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0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точки зрения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эта зависимость скрыта. Т. Е. тесты её не контролируют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усложняет процесс верификации поведения. Как проверить например сценарий отображения списка пользователей если в нашей системе время от времени регистрируются новые.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1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Обратным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являются сценарии (или функции) которые являются идемпотентными. Т. е. такими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которых полностью предсказывается её внешними аргументами. Например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 сложения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двух чисел или отображение какой то статичной информации на форме.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вернемся к нему позднее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4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Проще говоря - проект начинает устаревать. Проблема встречается настолько часто но обсуждается так редко</a:t>
            </a:r>
            <a:r>
              <a:rPr lang="en-US" baseline="0" dirty="0" smtClean="0"/>
              <a:t>, </a:t>
            </a:r>
            <a:r>
              <a:rPr lang="ru-RU" baseline="0" dirty="0" smtClean="0"/>
              <a:t>что может показаться что </a:t>
            </a:r>
            <a:r>
              <a:rPr lang="ru-RU" baseline="0" dirty="0" err="1" smtClean="0"/>
              <a:t>легаси</a:t>
            </a:r>
            <a:r>
              <a:rPr lang="ru-RU" baseline="0" dirty="0" smtClean="0"/>
              <a:t> это вполне нормально и неизбежно для каждого проекта</a:t>
            </a:r>
          </a:p>
          <a:p>
            <a:endParaRPr lang="ru-RU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Для борьбы с данной отрицательной</a:t>
            </a:r>
            <a:r>
              <a:rPr lang="ru-RU" baseline="0" dirty="0" smtClean="0"/>
              <a:t> тенденцией нам необходимо определить откуда берётся сложность</a:t>
            </a:r>
            <a:r>
              <a:rPr lang="en-US" baseline="0" dirty="0" smtClean="0"/>
              <a:t>, </a:t>
            </a:r>
            <a:r>
              <a:rPr lang="ru-RU" baseline="0" dirty="0" smtClean="0"/>
              <a:t>что является её источником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проблемой при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тестировании может быть наличие так называемого сайд эффекта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один сценарий может оказать влияние на результат другого. Возьмем два кейса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добавления пользователя и отображения списка пользователей. Результат будет разным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взавимисти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порядка выполнения этих тестов.</a:t>
            </a:r>
          </a:p>
          <a:p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Сайд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эффект в общем случае это любой наблюдаемый результат работы функции существующий за пределами её возвращаемого значения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84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логирующая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функция – она вернула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undefined,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 тоже время вывела значение в консоль.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508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с вами выделили негативные стороны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именно медлительность и низкая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опустим 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таком виде они нам не подходят. Зная причины этих проблем мы можем сказать следующее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605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является идемпотентной (зависит от скрытых изменяющихся аргументов) или содержит сайд эффекты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мы её просто не тестируем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это выразить физически? Не на словах?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718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всего это сделать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выделив для таких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грязных функций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отдельный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 (в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данном случае он называется как источники данных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Далее мы можем сказать 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то, что находится в этой области 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должно покрываться тестами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Блок сверху (обозначен зеленым) обозначает область программы которая тестируется. Обратите внимание на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теперь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сравнению с изначальной версией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проверяется меньше кода.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неизбежно приводит нас к пониженной защите от регресса.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источников данных не тестируется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нас выгодно делать его максимально простым и прямолинейным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избавляя его от любой нетривиальной логики и управляющих конструкций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самым снижая вероятность что-нибудь там поломать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впринципе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20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Разделить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то – это половина работы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этого необходимо решить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какую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сторону должны быть направлены зависимости между ними?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36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простой 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компонент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отображающий список пользователей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 список он получает из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ассинхроного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источника данных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имеет скрытую зависимость от БД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является нетестируемой в нашей терминологии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641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 что компонент напрямую ссылается на конкретную функцию. 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захотим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переиспользовать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функцией источником данных (более удобной для тестирования)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у нас ничего не получится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И в этом нам поможет изучение того из</a:t>
            </a:r>
            <a:r>
              <a:rPr lang="ru-RU" baseline="0" dirty="0" smtClean="0"/>
              <a:t> чего состоит любая программа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73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такая прямая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связь отображается следующим образом.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Обратите внимание на направление стрелочки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503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 на другой пример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 у нас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остался без изменений кроме одной маленькой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очень важной детали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35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getAllUsers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берется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напрямую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через внешнюю зависимость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которой описывается через соответствующий тип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Источник данных превращается в простой внешний аргумент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неизвестную переменную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которую мы как разработчики теперь можем спокойно контролировать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передавая туда то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нас выгодно в конкретном случае.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025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диаграмме ничего сильно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меняется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что между программой и источниками данных появляется промежуточный элемент –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каждая функция обязана реализовывать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иначе мы просто не сможем передать её в качестве аргумента компоненту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UserList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8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3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9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930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вот в контексте реального приложения будем использовать настоящие боевые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репозитории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 словами - изменения в программе…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8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можно разбить на две составляющие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7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имеют тенденцию вызывать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в её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интерфейсах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2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уже изменения в интерфейсах в свою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очередь будут вынуждать модифицировать всех его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имплементаторов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коих обычно гораздо больше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682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сказать что д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анная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пара образует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 с высокой ответственностью, изменение которого вызовет многочисленные модификации в зависимых от него компонентах.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значит что мы должны иметь возможность изменять поведение программы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изменяя или как можно реже модифицируя её внешние интерфейсы.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словами она должна быть расширяемой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824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часть этой сложной задачи уже была решена нами в рамках организации тестирования!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Программу можно использовать с разными источниками данных при этом не трогая ничего лишнего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74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из сказанного выше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образуется два слоя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23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 ядра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тестируемый компонент с высокой ответственностью.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5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слой источников данных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нетестируемых компонентов. Единственное требование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элементам данной секции – это простота. Они должны быть тривиальными иначе итоговая защита от регресса будет небольшой.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стоить немного остановиться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отметить следующий занятный факт…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739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уровне исполнения программы, на этапе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вызовы будут идти от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721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на уровне структуры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уровне исходного кода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зависимости напротив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обращены ровно в обратную сторону.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Зависимость между слоями как бы инвертируется.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Между элементами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формируется так называемая *неполная архитектурная граница*.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Смысл которой мы рассмотрим позднее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69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проведем сравнительный анализ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наших новый тестов по сравнению с имеющимся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6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наблюдаемое поведение, то за что прежде всего платит заказчик, то на что заводят дефекты тестирование и требует к реализации аналитика.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Пользуясь например календарем нам не важно с каким стеком он реализован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алгоритмы используются внутри. Нас волнует другое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ли ставить отметки на день рождения и смотреть даты определено месяца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222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Первое на что стоит обратит внимание так это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поддерживаемость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тестов гораздо выше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теперь мы способны избавиться от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трудно тестируемых элементов системы. Легко подменять данные и организовывать окружение.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4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всего есть своя цена. В нашем случае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тесты теперь зависимы от двух-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слойной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архитектуры. Можно сказать что они теперь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тестируют не только поведение программы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и часть её структуры. В то же время, внутреннее устройство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слоев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прежнему остается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скрытым тем самым сохраняя большие возможности для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815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Хоть проверки по прежнему проходят от лица пользователя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т. е. например путем визуальной верификации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защиты от регресса естественно стало меньше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игнорируется некоторая часть системы.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Данный показатель следует дополнительно поддерживать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путем максимального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упрощения нетестируемого слоя источников данных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396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выполнения естественно вырастит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при тестировании не используются реальные источники данных что и открываются новые возможности для оптимизации. Тесты можно выполнять параллельно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любом порядке.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можем ли мы пойти еще дальше и сделать их еще быстрее и проще в поддержке? И самое главное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для этого нам потребуется изменить?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Рассмотрим следующий пример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99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форму регистрации с двумя полями: имя пользователя и пароль.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полного тестирования потребуется покрыть не только позитивный сценарий, но и также различные альтернативные ветви – например ошибки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2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такое что самих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окажется достаточно много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каждое мы будем пытаться проверять через средства визуальной верификации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время выполнения тестов увеличиться ощутимым образом.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 очевидно что сами правила имеют мало чего общего с представлением. Каким образом это можно использовать?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081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Обратимся к нашей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текущей структуре и 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емного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сдвинем слой ядра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понадобится дополнительное место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47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решения возникшей проблемы попробуем разделить программу по очень простому правилу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одну сторону мы положим функции использующие компоненты представления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другую те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от них не зависят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312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Итогом у нас является новый слой -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684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его качественным отличием будет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зависимость от средств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интерфейса (компонентов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стилей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анимаций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сущностей рендеринга и тому подобное. Т. е.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мы проверяем визуально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62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себе поведение является источником естественной (или её еще называют доменной) сложности программы. Например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сли наша задача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сделать программу моделирующую самолеты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тут никуда не отвертишься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домен сам по себе (естественным образом) будет повышать планку для уровня экспертизы программиста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738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новообразовавшееся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оведение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свою очередь не имеет таких зависимостей (Таким образом мы можем обойтись небольшими быстрыми тестами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прибегать к тяжелой артиллерии в виде визуальной верификации или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эмуляциии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В примере с регистрацией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ядро будет содержать те самые правила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они не имеют прямой зависимости от средств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отрисовки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325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 и направление зависимости –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не наоборот. В противном случае наше поведение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транизитвно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импортировало бы тяжелые элементы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сделало бы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изолированое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тестирование невозможным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562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вспомним с чего мы начинали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программа была обычным монолитом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неделимыми единым блоком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89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шагом мы методично разделяли единое целое на составные компоненты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слои архитектуры. Так вот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разработчик пытается разделить какой то блок – будь то одна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маленькая функция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целая программа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должен руководствоваться их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отвественностями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получившихся частей.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521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должны иметь разными. Если по простому то ответственность определяется причиной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 которой тот или иной компонент может быть изменен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46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Возьмем слой представления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каким причинам нам может потребоваться изменять код в компонентах данного слоя? Ну например дизайнеру не понравилась общая композиция элементов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решили поддержать большее разнообразие экранов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организовать более доступный интерфейс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85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другой стороны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насчет ядра? Конечно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его потребуется отредактировать в случае если например функция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пароля изменится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если наша задача реализовать темную тему – данный слой не будет затронут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Ключевой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мыслью здесь является следующее – причины по которым изменяются слои представления и поведения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*редко* будут пересекаться по времени.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Гораздо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вероятней что за взятый момент времени будет меняться что-то одно, а не все сразу.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90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случае несоблюдения принципа ответственностей при разделении какого-то блока на части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обнаружить себя в ситуации где большинство задач заставляют разработчика как бы дробью вносить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изменения  в программу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требуемые изменения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безусловно усложнит всю работу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69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Тесты имеют объективные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предпосылки направлять разделения по ответственностям поэтому нам в целом беспокоится не о чем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828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 образом можно организовать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процесс тестирования в получившейся программе?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0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Вторая часть программы это структура – те самые детали реализации. Можно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сказать что это все то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скрыто от конечного пользователя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9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решить покрывать сквозные сценарии тестами с большей защитой от регресса (визуальные тесты) (они будут включать слои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View, Core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заглушки)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9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Остальные не визуальные альтернативные сценарии закрыть с помощью тестов в более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изолированном окружении.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примере с формой регистрации это выражается в небольшой группе визуальных тестов на саму форму регистрации и изолированных тестов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валидации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98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Оценим новое решение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5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прохождения тестов безусловно будет увеличена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ядро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зависит ни от чего конкретного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68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взамен, пришлось смириться с тестами, больше завязанными на структурную часть программы. От этого мы получаем меньше сопротивляемости 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Но у этого есть и положительные следствия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теперь упростим нашу схему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убрав лишние элементы но сохранив зависимости.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Сравним его с другим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популярным решением которое называется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Чистая архитектура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14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 разница сразу бросается в глаза. Но давайте все же попытаемся отыскать схожие черты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09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 на 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ближе компонент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вводу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к портам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системы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чем больше конкретных зависимостей от инфраструктуры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имеет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дальше он находится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центра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бы вылезая на границы всей системы.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результат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зависимости между компонентами всегда направлены в сторону повышения абстрактности. Итогом чего у нас получается картина при которой все стрелки направлены в сторону ядра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4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делает само ядро достаточно ответственным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заставляя нас как инженеров предпринимать дополнительные меры по обеспечению его расширяемости. И тесты на самом деле сделали за нас часть этой работы!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683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спокойно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пере-использовать одни и те же поведения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представлениями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разными источниками данных даже с разными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фреймворками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приложений. Это и есть результат той самой неполной архитектурной границы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Отсутствие сайд-эффектов в центре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открывает дополнительные возможности для расширения через композицию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21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является источником 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называемой и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скусственной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сложности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программы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Т. 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той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которую влияют выбранные нами детали реализации (например модели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алгоритмы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библиотеки и т. д). Именно из за неё проекты в подавляющем большинстве случаев устаревают и скатываются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легаси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Именно на неё мы обратим с вами свое внимание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5386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Дело не заканчивается на этом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ы также можем с вами спокойно изменять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externals,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реализуя кэширование данных и при этом исходный код представления и поведения не будет затронут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499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Представление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не является исключением и может быть использовано с разными внешними источниками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бывает полезно например при работе в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сторибук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окружение обычно изолировано.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821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эти преимущества мы получили как бы в подарок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 обеспечивая простоту тестирования приложения.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положительный эффект объясняется простым фактом – тестирование есть нечто иное как процесс повторного использования того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тестируется. Соответственно если программу легко тестировать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её компоненты легко использовать повторного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поэтому структуры тестируемых программ обладают качествами расширяемости.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также будет полезна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следующая аналогия…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82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означает что они сами в том числе и составляют те самые детали реализации от которых тесты не должны зависеть вовсе. Это то самое что мы можем и должны изменять в направлении упрощения программы в целях оптимизации производственного процесса.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851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 что нам дали задание построить башенку высотой 20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см. Мы предварительно рассчитали кол-во блоков их расположение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 эти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детальки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сделали и построили конструкцию.</a:t>
            </a: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потом к нам внезапно приходят и просят эту башенку вырастить еще на пару сантиметров. Мы на это не рассчитывали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свободных деталей у нас нет и не остается ничего другого…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114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использовать части из уже поострённых элементов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240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каждым подобным движением хрупкость всей системы будет расти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вместе с тем новая высота будет даваться нам с еще большим трудом.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Именно так выглядит разработка в проектах с недостаточно расширяемой архитектурой. Можно сказать что тесты являются таким вторым заказчиком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который выставляет нам такие требования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требуют от нас коренной переделки всей структуры. Итогом такой работы является архитектура способная выдержать гораздо больше испытаний от того первого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настоящего заказчика.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62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начали с вами с простого факта - 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каждым реализованным требованием, с каждым исправленным дефектом, сложность системы неуклонно растет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58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выражается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возрастающем времени выполнения задач – время можно легко например перевести в деньги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9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Единственный способ борьбы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 сложностью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постоянная корректировка структуры в направлении упрощения поддержки и развития ПО. Это делается не один раз, не раз в неделю, а непрерывно на протяжении всего цикла разработки.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4409A1-088C-44D9-A8D7-99583A7259E8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3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6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0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9C91-61B1-43BC-AD78-8CB0959C93C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4CF4-A36E-421B-8227-E20CE3303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20.png"/><Relationship Id="rId5" Type="http://schemas.openxmlformats.org/officeDocument/2006/relationships/image" Target="../media/image43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chart" Target="../charts/chart4.xml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727363" y="865760"/>
            <a:ext cx="10434123" cy="1353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 smtClean="0">
                <a:latin typeface="TTTravels-DemiBold" panose="02000503030000020004" pitchFamily="2" charset="0"/>
              </a:rPr>
              <a:t>Тестируемая архитектура</a:t>
            </a:r>
            <a:endParaRPr lang="ru-RU" sz="6000" dirty="0">
              <a:latin typeface="TTTravels-DemiBold" panose="02000503030000020004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727363" y="2270005"/>
            <a:ext cx="9144001" cy="1655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1pPr>
            <a:lvl2pPr marL="0" marR="0" indent="4572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2pPr>
            <a:lvl3pPr marL="0" marR="0" indent="9144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3pPr>
            <a:lvl4pPr marL="0" marR="0" indent="1371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4pPr>
            <a:lvl5pPr marL="0" marR="0" indent="1828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TTTravels-Regular"/>
                <a:ea typeface="TTTravels-Regular"/>
                <a:cs typeface="TTTravels-Regular"/>
                <a:sym typeface="TTTravels-Regular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TTravels-Regular"/>
                <a:sym typeface="TTTravels-Regular"/>
              </a:rPr>
              <a:t>Роман Хаимов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TTravels-Regular"/>
              <a:sym typeface="TTTravel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862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88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2" name="Группа 1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88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9218064" y="2827403"/>
            <a:ext cx="1534917" cy="1305162"/>
            <a:chOff x="9756748" y="187090"/>
            <a:chExt cx="5238835" cy="4454658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4" name="Группа 13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  <p:pic>
        <p:nvPicPr>
          <p:cNvPr id="29" name="Рисунок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5860199" y="3014676"/>
            <a:ext cx="828648" cy="828648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6722119" y="2901229"/>
            <a:ext cx="1365566" cy="1231336"/>
            <a:chOff x="6688847" y="2880447"/>
            <a:chExt cx="1365566" cy="1231336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847" y="2880447"/>
              <a:ext cx="1097107" cy="1097107"/>
            </a:xfrm>
            <a:prstGeom prst="rect">
              <a:avLst/>
            </a:prstGeom>
          </p:spPr>
        </p:pic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306" y="3014676"/>
              <a:ext cx="1097107" cy="1097107"/>
            </a:xfrm>
            <a:prstGeom prst="rect">
              <a:avLst/>
            </a:prstGeom>
          </p:spPr>
        </p:pic>
      </p:grpSp>
      <p:pic>
        <p:nvPicPr>
          <p:cNvPr id="36" name="Рисунок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8120957" y="301467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grpSp>
        <p:nvGrpSpPr>
          <p:cNvPr id="6" name="Группа 5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9" name="Группа 8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1" name="Рисунок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59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3670475" y="2501624"/>
            <a:ext cx="2839849" cy="1800000"/>
            <a:chOff x="1192212" y="2501624"/>
            <a:chExt cx="2839849" cy="1800000"/>
          </a:xfrm>
        </p:grpSpPr>
        <p:pic>
          <p:nvPicPr>
            <p:cNvPr id="22" name="Рисунок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212" y="2501624"/>
              <a:ext cx="1800000" cy="1800000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3203413" y="3014676"/>
              <a:ext cx="828648" cy="828648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10" y="492248"/>
            <a:ext cx="2233180" cy="2233180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721525" y="2776419"/>
            <a:ext cx="1534917" cy="1305162"/>
            <a:chOff x="9756748" y="187090"/>
            <a:chExt cx="5238835" cy="445465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0357823" y="938479"/>
              <a:ext cx="4168694" cy="2403605"/>
              <a:chOff x="943633" y="1716675"/>
              <a:chExt cx="10350756" cy="5968086"/>
            </a:xfrm>
          </p:grpSpPr>
          <p:pic>
            <p:nvPicPr>
              <p:cNvPr id="16" name="Рисунок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781479">
                <a:off x="943633" y="17983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7" name="Рисунок 1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43354">
                <a:off x="5407939" y="1716675"/>
                <a:ext cx="5886450" cy="5886450"/>
              </a:xfrm>
              <a:prstGeom prst="rect">
                <a:avLst/>
              </a:prstGeom>
            </p:spPr>
          </p:pic>
        </p:grpSp>
        <p:grpSp>
          <p:nvGrpSpPr>
            <p:cNvPr id="11" name="Группа 10"/>
            <p:cNvGrpSpPr/>
            <p:nvPr/>
          </p:nvGrpSpPr>
          <p:grpSpPr>
            <a:xfrm>
              <a:off x="9756748" y="187090"/>
              <a:ext cx="5238835" cy="4454658"/>
              <a:chOff x="-548819" y="-160111"/>
              <a:chExt cx="13007886" cy="11060793"/>
            </a:xfrm>
          </p:grpSpPr>
          <p:pic>
            <p:nvPicPr>
              <p:cNvPr id="12" name="Рисунок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834467" y="-61872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2617" y="92233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4" name="Рисунок 1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48819" y="-160111"/>
                <a:ext cx="5886450" cy="5886450"/>
              </a:xfrm>
              <a:prstGeom prst="rect">
                <a:avLst/>
              </a:prstGeom>
            </p:spPr>
          </p:pic>
          <p:pic>
            <p:nvPicPr>
              <p:cNvPr id="15" name="Рисунок 1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3413" y="5014232"/>
                <a:ext cx="5886450" cy="5886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3646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73" y="707118"/>
            <a:ext cx="4442712" cy="4442712"/>
          </a:xfrm>
          <a:prstGeom prst="rect">
            <a:avLst/>
          </a:prstGeom>
        </p:spPr>
      </p:pic>
      <p:sp>
        <p:nvSpPr>
          <p:cNvPr id="84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76602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 smtClean="0"/>
              <a:t>Спасибо за внимание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872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674523" y="2644170"/>
            <a:ext cx="12308402" cy="1569660"/>
            <a:chOff x="674523" y="2725874"/>
            <a:chExt cx="12308402" cy="1569660"/>
          </a:xfrm>
        </p:grpSpPr>
        <p:sp>
          <p:nvSpPr>
            <p:cNvPr id="4" name="TextBox 3"/>
            <p:cNvSpPr txBox="1"/>
            <p:nvPr/>
          </p:nvSpPr>
          <p:spPr>
            <a:xfrm>
              <a:off x="674523" y="3095207"/>
              <a:ext cx="38823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solidFill>
                    <a:srgbClr val="C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СТРУКТУРА</a:t>
              </a:r>
              <a:endParaRPr lang="en-US" sz="4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1111" y="2725874"/>
              <a:ext cx="78718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Искусственная</a:t>
              </a:r>
            </a:p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сложность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H="1">
              <a:off x="4957056" y="2866117"/>
              <a:ext cx="1289175" cy="12891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6464" y="4266136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54" y="3995373"/>
            <a:ext cx="1372522" cy="137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3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765575" y="3013502"/>
            <a:ext cx="466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3152775" y="485775"/>
            <a:ext cx="5886450" cy="5886450"/>
            <a:chOff x="3152775" y="485775"/>
            <a:chExt cx="5886450" cy="5886450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3152775" y="485775"/>
              <a:ext cx="5886450" cy="5886450"/>
              <a:chOff x="3152775" y="485775"/>
              <a:chExt cx="5886450" cy="5886450"/>
            </a:xfrm>
          </p:grpSpPr>
          <p:pic>
            <p:nvPicPr>
              <p:cNvPr id="3" name="Рисунок 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2775" y="485775"/>
                <a:ext cx="5886450" cy="5886450"/>
              </a:xfrm>
              <a:prstGeom prst="rect">
                <a:avLst/>
              </a:prstGeom>
            </p:spPr>
          </p:pic>
          <p:sp>
            <p:nvSpPr>
              <p:cNvPr id="4" name="Прямоугольник 3"/>
              <p:cNvSpPr/>
              <p:nvPr/>
            </p:nvSpPr>
            <p:spPr>
              <a:xfrm>
                <a:off x="5245100" y="2438400"/>
                <a:ext cx="1676400" cy="1993900"/>
              </a:xfrm>
              <a:prstGeom prst="rect">
                <a:avLst/>
              </a:prstGeom>
              <a:solidFill>
                <a:srgbClr val="D0CF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4994287" y="3013501"/>
              <a:ext cx="220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CHECK</a:t>
              </a:r>
              <a:endParaRPr lang="en-US" sz="4800" b="1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8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89188" y="301350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СВОЙСТВА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тестов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Защита от регресса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3745027" y="2261540"/>
            <a:ext cx="4701945" cy="3310584"/>
            <a:chOff x="4564195" y="1956740"/>
            <a:chExt cx="4701945" cy="3310584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0">
              <a:off x="7415115" y="1972832"/>
              <a:ext cx="1851025" cy="18510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57468">
              <a:off x="6603734" y="3237107"/>
              <a:ext cx="1851025" cy="1851025"/>
            </a:xfrm>
            <a:prstGeom prst="rect">
              <a:avLst/>
            </a:prstGeom>
          </p:spPr>
        </p:pic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4195" y="1956740"/>
              <a:ext cx="3310584" cy="3310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4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90" y="455338"/>
            <a:ext cx="10902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Сопротивляемость </a:t>
            </a:r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рефакторингу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87" y="2778431"/>
            <a:ext cx="286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err="1" smtClean="0">
                <a:latin typeface="Roboto" panose="02000000000000000000" pitchFamily="2" charset="0"/>
                <a:ea typeface="Roboto" panose="02000000000000000000" pitchFamily="2" charset="0"/>
              </a:rPr>
              <a:t>Поддерживаемость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881" y="1845135"/>
            <a:ext cx="4310237" cy="431023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59" b="70914"/>
          <a:stretch/>
        </p:blipFill>
        <p:spPr>
          <a:xfrm>
            <a:off x="3940881" y="1845135"/>
            <a:ext cx="2294819" cy="12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22460" t="26429" r="26467" b="18557"/>
          <a:stretch/>
        </p:blipFill>
        <p:spPr>
          <a:xfrm>
            <a:off x="3117159" y="1290638"/>
            <a:ext cx="5957682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6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0980" y="455338"/>
            <a:ext cx="6870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Roboto" panose="02000000000000000000" pitchFamily="2" charset="0"/>
                <a:ea typeface="Roboto" panose="02000000000000000000" pitchFamily="2" charset="0"/>
              </a:rPr>
              <a:t>Быстродействие 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504209" y="1854199"/>
            <a:ext cx="5952403" cy="4721225"/>
            <a:chOff x="2504209" y="1854199"/>
            <a:chExt cx="5952403" cy="4721225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11"/>
          <p:cNvGraphicFramePr/>
          <p:nvPr>
            <p:extLst>
              <p:ext uri="{D42A27DB-BD31-4B8C-83A1-F6EECF244321}">
                <p14:modId xmlns:p14="http://schemas.microsoft.com/office/powerpoint/2010/main" val="1727000691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408933449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9458642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1500188"/>
            <a:ext cx="3857625" cy="385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818714815"/>
              </p:ext>
            </p:extLst>
          </p:nvPr>
        </p:nvGraphicFramePr>
        <p:xfrm>
          <a:off x="2436761" y="1438201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794" y="2733367"/>
            <a:ext cx="1944021" cy="194402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57" y="3705377"/>
            <a:ext cx="2202426" cy="2202426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71" y="1872260"/>
            <a:ext cx="811028" cy="811028"/>
          </a:xfrm>
          <a:prstGeom prst="rect">
            <a:avLst/>
          </a:prstGeom>
        </p:spPr>
      </p:pic>
      <p:grpSp>
        <p:nvGrpSpPr>
          <p:cNvPr id="22" name="Группа 21"/>
          <p:cNvGrpSpPr/>
          <p:nvPr/>
        </p:nvGrpSpPr>
        <p:grpSpPr>
          <a:xfrm>
            <a:off x="4341089" y="2319328"/>
            <a:ext cx="1149881" cy="912043"/>
            <a:chOff x="2504209" y="1854199"/>
            <a:chExt cx="5952403" cy="4721225"/>
          </a:xfrm>
        </p:grpSpPr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2289188" y="466242"/>
            <a:ext cx="761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2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75" y="4989648"/>
            <a:ext cx="1526848" cy="152684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142099" y="586841"/>
            <a:ext cx="7907802" cy="3394941"/>
          </a:xfrm>
          <a:prstGeom prst="rect">
            <a:avLst/>
          </a:prstGeom>
          <a:solidFill>
            <a:srgbClr val="FFFFFF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Идемпотентность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9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2568575" y="2162402"/>
            <a:ext cx="7054850" cy="2533197"/>
            <a:chOff x="3409949" y="2634340"/>
            <a:chExt cx="7054850" cy="2533197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52117" y="2634340"/>
              <a:ext cx="2533197" cy="2533197"/>
            </a:xfrm>
            <a:prstGeom prst="rect">
              <a:avLst/>
            </a:prstGeom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31602" y="2634340"/>
              <a:ext cx="2533197" cy="253319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409949" y="3490229"/>
              <a:ext cx="1495880" cy="1495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07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142100" y="3992121"/>
            <a:ext cx="7907801" cy="997527"/>
            <a:chOff x="1519531" y="3992121"/>
            <a:chExt cx="7907801" cy="99752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19531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#0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475904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#1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7432277" y="3992121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Use Case #2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sp>
        <p:nvSpPr>
          <p:cNvPr id="10" name="Прямоугольник 9"/>
          <p:cNvSpPr/>
          <p:nvPr/>
        </p:nvSpPr>
        <p:spPr>
          <a:xfrm>
            <a:off x="5098472" y="1106331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Data Source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1" name="Соединительная линия уступом 10"/>
          <p:cNvCxnSpPr>
            <a:stCxn id="5" idx="0"/>
            <a:endCxn id="10" idx="2"/>
          </p:cNvCxnSpPr>
          <p:nvPr/>
        </p:nvCxnSpPr>
        <p:spPr>
          <a:xfrm rot="5400000" flipH="1" flipV="1">
            <a:off x="3673683" y="1569804"/>
            <a:ext cx="1888263" cy="29563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6" idx="0"/>
            <a:endCxn id="10" idx="2"/>
          </p:cNvCxnSpPr>
          <p:nvPr/>
        </p:nvCxnSpPr>
        <p:spPr>
          <a:xfrm rot="16200000" flipV="1">
            <a:off x="5151870" y="3047989"/>
            <a:ext cx="1888263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7" idx="0"/>
            <a:endCxn id="10" idx="2"/>
          </p:cNvCxnSpPr>
          <p:nvPr/>
        </p:nvCxnSpPr>
        <p:spPr>
          <a:xfrm rot="16200000" flipV="1">
            <a:off x="6630056" y="1569803"/>
            <a:ext cx="1888263" cy="295637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5" idx="2"/>
            <a:endCxn id="7" idx="2"/>
          </p:cNvCxnSpPr>
          <p:nvPr/>
        </p:nvCxnSpPr>
        <p:spPr>
          <a:xfrm rot="16200000" flipH="1">
            <a:off x="6096001" y="2033275"/>
            <a:ext cx="12700" cy="5912746"/>
          </a:xfrm>
          <a:prstGeom prst="bentConnector3">
            <a:avLst>
              <a:gd name="adj1" fmla="val 9486638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console.</a:t>
            </a:r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9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01" y="2111603"/>
            <a:ext cx="2520000" cy="252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776" y="2111603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532968" y="2342450"/>
            <a:ext cx="9126064" cy="2173100"/>
            <a:chOff x="1532968" y="1253527"/>
            <a:chExt cx="9126064" cy="2173100"/>
          </a:xfrm>
        </p:grpSpPr>
        <p:sp>
          <p:nvSpPr>
            <p:cNvPr id="4" name="TextBox 3"/>
            <p:cNvSpPr txBox="1"/>
            <p:nvPr/>
          </p:nvSpPr>
          <p:spPr>
            <a:xfrm>
              <a:off x="1532968" y="1253527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Идемпотентность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32968" y="2595630"/>
              <a:ext cx="91260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Отсутствие сайд-эффектов</a:t>
              </a:r>
              <a:endParaRPr lang="en-US" sz="4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>
            <a:off x="5232822" y="3948413"/>
            <a:ext cx="331511" cy="65449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9"/>
          <a:stretch/>
        </p:blipFill>
        <p:spPr>
          <a:xfrm flipH="1">
            <a:off x="6880004" y="3948412"/>
            <a:ext cx="331511" cy="65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3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925" y="2748137"/>
            <a:ext cx="1000124" cy="10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481946" y="924791"/>
            <a:ext cx="1184563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699502" y="1381991"/>
            <a:ext cx="156902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1948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8066" b="7973"/>
          <a:stretch/>
        </p:blipFill>
        <p:spPr>
          <a:xfrm>
            <a:off x="3255056" y="638629"/>
            <a:ext cx="5681888" cy="5638800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4521368" y="924791"/>
            <a:ext cx="11222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4489206" y="5462155"/>
            <a:ext cx="157941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55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17660" y="3013502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Строение </a:t>
            </a:r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216460" y="1560850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216461" y="3938022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Источники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4" name="Соединительная линия уступом 3"/>
          <p:cNvCxnSpPr>
            <a:stCxn id="7" idx="2"/>
            <a:endCxn id="8" idx="0"/>
          </p:cNvCxnSpPr>
          <p:nvPr/>
        </p:nvCxnSpPr>
        <p:spPr>
          <a:xfrm rot="16200000" flipH="1">
            <a:off x="5524166" y="3248198"/>
            <a:ext cx="1379645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437" y="950053"/>
            <a:ext cx="6577835" cy="5667058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/>
          <p:nvPr/>
        </p:nvCxnSpPr>
        <p:spPr>
          <a:xfrm>
            <a:off x="3792683" y="1392381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>
            <a:off x="5732319" y="2334490"/>
            <a:ext cx="157941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7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Соединительная линия уступом 3"/>
          <p:cNvCxnSpPr>
            <a:stCxn id="7" idx="2"/>
            <a:endCxn id="6" idx="0"/>
          </p:cNvCxnSpPr>
          <p:nvPr/>
        </p:nvCxnSpPr>
        <p:spPr>
          <a:xfrm rot="5400000">
            <a:off x="5797012" y="2857367"/>
            <a:ext cx="59798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098472" y="1560850"/>
            <a:ext cx="1995057" cy="4188543"/>
            <a:chOff x="5216458" y="1560850"/>
            <a:chExt cx="1995057" cy="418854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216460" y="1560850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16458" y="475186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Источники данных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5216459" y="3156358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9" name="Соединительная линия уступом 8"/>
            <p:cNvCxnSpPr>
              <a:stCxn id="8" idx="0"/>
              <a:endCxn id="6" idx="2"/>
            </p:cNvCxnSpPr>
            <p:nvPr/>
          </p:nvCxnSpPr>
          <p:spPr>
            <a:xfrm rot="5400000" flipH="1" flipV="1">
              <a:off x="5914996" y="4452876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37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79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5098473" y="1503700"/>
            <a:ext cx="4809537" cy="4292849"/>
            <a:chOff x="5216459" y="1503700"/>
            <a:chExt cx="4809537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6216444" y="4092886"/>
              <a:ext cx="3809552" cy="1703663"/>
              <a:chOff x="8382448" y="2254916"/>
              <a:chExt cx="3809552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7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0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9" name="Соединительная линия уступом 18"/>
          <p:cNvCxnSpPr>
            <a:stCxn id="18" idx="3"/>
            <a:endCxn id="7" idx="1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/>
          <p:cNvGrpSpPr/>
          <p:nvPr/>
        </p:nvGrpSpPr>
        <p:grpSpPr>
          <a:xfrm>
            <a:off x="2283990" y="1503700"/>
            <a:ext cx="7624020" cy="4292849"/>
            <a:chOff x="2401976" y="1503700"/>
            <a:chExt cx="7624020" cy="42928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6459" y="1503700"/>
              <a:ext cx="1995056" cy="2593035"/>
              <a:chOff x="5216459" y="1503700"/>
              <a:chExt cx="1995056" cy="2593035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0370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0021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09920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31" name="Группа 3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32" name="Прямоугольник 3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3" name="Соединительная линия уступом 32"/>
              <p:cNvCxnSpPr>
                <a:stCxn id="3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Прямоугольник 3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35" name="Соединительная линия уступом 3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Соединительная линия уступом 19"/>
          <p:cNvCxnSpPr>
            <a:stCxn id="18" idx="2"/>
            <a:endCxn id="34" idx="0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6" name="Соединительная линия уступом 15"/>
          <p:cNvCxnSpPr>
            <a:stCxn id="15" idx="1"/>
            <a:endCxn id="7" idx="3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2" idx="0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426027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134533" y="2515737"/>
            <a:ext cx="4669990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096016" y="4107395"/>
            <a:ext cx="2038515" cy="3714334"/>
          </a:xfrm>
          <a:prstGeom prst="rect">
            <a:avLst/>
          </a:prstGeom>
          <a:solidFill>
            <a:srgbClr val="FFFFFF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Прямоугольник 19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1" name="Соединительная линия уступом 20"/>
          <p:cNvCxnSpPr>
            <a:stCxn id="20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stCxn id="20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4" name="Соединительная линия уступом 23"/>
          <p:cNvCxnSpPr>
            <a:stCxn id="23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23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4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017660" y="455338"/>
            <a:ext cx="415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ПРОГРАММА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solidFill>
                <a:srgbClr val="FFAFB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2283989" y="1503699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Тесты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17" name="Соединительная линия уступом 16"/>
          <p:cNvCxnSpPr>
            <a:stCxn id="16" idx="3"/>
          </p:cNvCxnSpPr>
          <p:nvPr/>
        </p:nvCxnSpPr>
        <p:spPr>
          <a:xfrm>
            <a:off x="4279044" y="2002463"/>
            <a:ext cx="819430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6" idx="2"/>
          </p:cNvCxnSpPr>
          <p:nvPr/>
        </p:nvCxnSpPr>
        <p:spPr>
          <a:xfrm rot="16200000" flipH="1">
            <a:off x="2132620" y="3650122"/>
            <a:ext cx="229779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912954" y="1503697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Main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0" name="Соединительная линия уступом 19"/>
          <p:cNvCxnSpPr>
            <a:stCxn id="19" idx="1"/>
          </p:cNvCxnSpPr>
          <p:nvPr/>
        </p:nvCxnSpPr>
        <p:spPr>
          <a:xfrm rot="10800000" flipV="1">
            <a:off x="7093530" y="2002460"/>
            <a:ext cx="819425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9" idx="2"/>
          </p:cNvCxnSpPr>
          <p:nvPr/>
        </p:nvCxnSpPr>
        <p:spPr>
          <a:xfrm rot="16200000" flipH="1">
            <a:off x="7761583" y="3650122"/>
            <a:ext cx="22977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8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Прямоугольник 15"/>
          <p:cNvSpPr/>
          <p:nvPr/>
        </p:nvSpPr>
        <p:spPr>
          <a:xfrm>
            <a:off x="4769427" y="1226126"/>
            <a:ext cx="2660074" cy="31590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283990" y="1496000"/>
            <a:ext cx="7624020" cy="4300549"/>
            <a:chOff x="2401976" y="1496000"/>
            <a:chExt cx="7624020" cy="4300549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5218915" y="1496000"/>
              <a:ext cx="1995056" cy="2593035"/>
              <a:chOff x="5216459" y="1560850"/>
              <a:chExt cx="1995056" cy="2593035"/>
            </a:xfrm>
          </p:grpSpPr>
          <p:sp>
            <p:nvSpPr>
              <p:cNvPr id="3" name="Прямоугольник 2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cxnSp>
            <p:nvCxnSpPr>
              <p:cNvPr id="5" name="Соединительная линия уступом 4"/>
              <p:cNvCxnSpPr>
                <a:stCxn id="3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grpSp>
          <p:nvGrpSpPr>
            <p:cNvPr id="11" name="Группа 10"/>
            <p:cNvGrpSpPr/>
            <p:nvPr/>
          </p:nvGrpSpPr>
          <p:grpSpPr>
            <a:xfrm>
              <a:off x="2401976" y="4092886"/>
              <a:ext cx="7624020" cy="1703663"/>
              <a:chOff x="4567980" y="2254916"/>
              <a:chExt cx="7624020" cy="1703663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10196945" y="2961052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3" name="Соединительная линия уступом 12"/>
              <p:cNvCxnSpPr>
                <a:stCxn id="12" idx="0"/>
              </p:cNvCxnSpPr>
              <p:nvPr/>
            </p:nvCxnSpPr>
            <p:spPr>
              <a:xfrm rot="16200000" flipV="1">
                <a:off x="9435393" y="120197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Прямоугольник 13"/>
              <p:cNvSpPr/>
              <p:nvPr/>
            </p:nvSpPr>
            <p:spPr>
              <a:xfrm>
                <a:off x="4567980" y="2961051"/>
                <a:ext cx="1995055" cy="99752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15" name="Соединительная линия уступом 14"/>
              <p:cNvCxnSpPr/>
              <p:nvPr/>
            </p:nvCxnSpPr>
            <p:spPr>
              <a:xfrm rot="5400000" flipH="1" flipV="1">
                <a:off x="6623366" y="1205821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Прямоугольник 16"/>
          <p:cNvSpPr/>
          <p:nvPr/>
        </p:nvSpPr>
        <p:spPr>
          <a:xfrm>
            <a:off x="1548581" y="4385188"/>
            <a:ext cx="9094839" cy="170388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49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7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025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72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 стрелкой 17"/>
          <p:cNvCxnSpPr/>
          <p:nvPr/>
        </p:nvCxnSpPr>
        <p:spPr>
          <a:xfrm flipH="1" flipV="1">
            <a:off x="7807175" y="1665038"/>
            <a:ext cx="26648" cy="2525694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532968" y="5448171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22" name="Группа 21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24" name="Прямоугольник 23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25" name="Прямоугольник 24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6" name="Соединительная линия уступом 25"/>
              <p:cNvCxnSpPr>
                <a:stCxn id="24" idx="2"/>
                <a:endCxn id="27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рямоугольник 26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28" name="Соединительная линия уступом 27"/>
              <p:cNvCxnSpPr>
                <a:stCxn id="25" idx="0"/>
                <a:endCxn id="27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Прямоугольник 28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23" name="Соединительная линия уступом 22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0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1029585475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Диаграмма 12"/>
          <p:cNvGraphicFramePr/>
          <p:nvPr>
            <p:extLst>
              <p:ext uri="{D42A27DB-BD31-4B8C-83A1-F6EECF244321}">
                <p14:modId xmlns:p14="http://schemas.microsoft.com/office/powerpoint/2010/main" val="343513209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4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66040" y="1082644"/>
            <a:ext cx="3938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ПОВЕДЕНИЕ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806911" y="1913641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1411806324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300987475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3" y="2188808"/>
            <a:ext cx="1412818" cy="141281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99" y="1783294"/>
            <a:ext cx="811028" cy="8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/>
          <p:nvPr>
            <p:extLst>
              <p:ext uri="{D42A27DB-BD31-4B8C-83A1-F6EECF244321}">
                <p14:modId xmlns:p14="http://schemas.microsoft.com/office/powerpoint/2010/main" val="2496851637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002874204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4" y="4226553"/>
            <a:ext cx="1793003" cy="17930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80" y="3501017"/>
            <a:ext cx="2202426" cy="2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3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549142738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1727452931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17" y="2263809"/>
            <a:ext cx="1782643" cy="17826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649" y="2543521"/>
            <a:ext cx="1944021" cy="194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0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3547407730"/>
              </p:ext>
            </p:extLst>
          </p:nvPr>
        </p:nvGraphicFramePr>
        <p:xfrm>
          <a:off x="-68611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33410067"/>
              </p:ext>
            </p:extLst>
          </p:nvPr>
        </p:nvGraphicFramePr>
        <p:xfrm>
          <a:off x="5542989" y="1404316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47086" y="505936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E2E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7978" y="505935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1120951" y="3843808"/>
            <a:ext cx="1194077" cy="947098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527144" y="2357026"/>
            <a:ext cx="1079827" cy="856479"/>
            <a:chOff x="2504209" y="1854199"/>
            <a:chExt cx="5952403" cy="4721225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7" y="1854199"/>
              <a:ext cx="4721225" cy="4721225"/>
            </a:xfrm>
            <a:prstGeom prst="rect">
              <a:avLst/>
            </a:prstGeom>
          </p:spPr>
        </p:pic>
        <p:pic>
          <p:nvPicPr>
            <p:cNvPr id="25" name="Рисунок 24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338" y="119373"/>
            <a:ext cx="7807325" cy="66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327"/>
          <a:stretch/>
        </p:blipFill>
        <p:spPr>
          <a:xfrm>
            <a:off x="2070100" y="165101"/>
            <a:ext cx="7820439" cy="65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3593690" y="755642"/>
            <a:ext cx="5004620" cy="3629544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2968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283990" y="1650238"/>
            <a:ext cx="7624020" cy="4296698"/>
            <a:chOff x="2387230" y="1650238"/>
            <a:chExt cx="7624020" cy="4296698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2387230" y="1650238"/>
              <a:ext cx="7624020" cy="4296698"/>
              <a:chOff x="2399519" y="1560850"/>
              <a:chExt cx="7624020" cy="4296698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5216460" y="1560850"/>
                <a:ext cx="1995055" cy="9975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Программа</a:t>
                </a: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8028484" y="4860021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Реальные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 smtClean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4" name="Соединительная линия уступом 3"/>
              <p:cNvCxnSpPr>
                <a:stCxn id="7" idx="2"/>
                <a:endCxn id="6" idx="0"/>
              </p:cNvCxnSpPr>
              <p:nvPr/>
            </p:nvCxnSpPr>
            <p:spPr>
              <a:xfrm rot="5400000">
                <a:off x="5914998" y="2857367"/>
                <a:ext cx="597981" cy="1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Прямоугольник 5"/>
              <p:cNvSpPr/>
              <p:nvPr/>
            </p:nvSpPr>
            <p:spPr>
              <a:xfrm>
                <a:off x="5216459" y="3156358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&lt;&lt;interface&gt;&gt;</a:t>
                </a:r>
              </a:p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  <p:cxnSp>
            <p:nvCxnSpPr>
              <p:cNvPr id="9" name="Соединительная линия уступом 8"/>
              <p:cNvCxnSpPr>
                <a:stCxn id="8" idx="0"/>
                <a:endCxn id="6" idx="2"/>
              </p:cNvCxnSpPr>
              <p:nvPr/>
            </p:nvCxnSpPr>
            <p:spPr>
              <a:xfrm rot="16200000" flipV="1">
                <a:off x="7266932" y="3100940"/>
                <a:ext cx="706136" cy="2812025"/>
              </a:xfrm>
              <a:prstGeom prst="bentConnector3">
                <a:avLst>
                  <a:gd name="adj1" fmla="val 50000"/>
                </a:avLst>
              </a:prstGeom>
              <a:ln w="15875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Прямоугольник 9"/>
              <p:cNvSpPr/>
              <p:nvPr/>
            </p:nvSpPr>
            <p:spPr>
              <a:xfrm>
                <a:off x="2399519" y="4860020"/>
                <a:ext cx="1995055" cy="9975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Ист. данных 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“</a:t>
                </a:r>
                <a:r>
                  <a:rPr lang="ru-RU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подделка</a:t>
                </a:r>
                <a:r>
                  <a:rPr lang="en-US" dirty="0" smtClean="0">
                    <a:solidFill>
                      <a:schemeClr val="tx1"/>
                    </a:solidFill>
                    <a:latin typeface="Roboto" panose="02000000000000000000" pitchFamily="2" charset="0"/>
                  </a:rPr>
                  <a:t>”</a:t>
                </a:r>
                <a:endParaRPr lang="ru-RU" dirty="0">
                  <a:solidFill>
                    <a:schemeClr val="tx1"/>
                  </a:solidFill>
                  <a:latin typeface="Roboto" panose="02000000000000000000" pitchFamily="2" charset="0"/>
                </a:endParaRPr>
              </a:p>
            </p:txBody>
          </p:sp>
        </p:grpSp>
        <p:cxnSp>
          <p:nvCxnSpPr>
            <p:cNvPr id="15" name="Соединительная линия уступом 14"/>
            <p:cNvCxnSpPr/>
            <p:nvPr/>
          </p:nvCxnSpPr>
          <p:spPr>
            <a:xfrm rot="5400000" flipH="1" flipV="1">
              <a:off x="4442616" y="3194178"/>
              <a:ext cx="706136" cy="2812025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226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  <a:latin typeface="Roboto" panose="02000000000000000000" pitchFamily="2" charset="0"/>
                </a:rPr>
                <a:t>Программа</a:t>
              </a: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745850" y="261083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23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65695" y="455338"/>
            <a:ext cx="7460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Естественная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6349023" y="993485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395253" y="132035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98473" y="293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</a:rPr>
              <a:t>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30411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3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77449" y="3013502"/>
            <a:ext cx="10637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РАЗНЫЕ 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ответственности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33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699"/>
            <a:ext cx="9156886" cy="1863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696687"/>
            <a:ext cx="5032049" cy="37030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8"/>
            <a:ext cx="4094016" cy="56111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571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0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789709" y="686543"/>
            <a:ext cx="10318173" cy="56344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75" y="485775"/>
            <a:ext cx="58864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smtClean="0">
                <a:solidFill>
                  <a:schemeClr val="tx1"/>
                </a:solidFill>
                <a:latin typeface="Roboto" panose="02000000000000000000" pitchFamily="2" charset="0"/>
              </a:rPr>
              <a:t> Ист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1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59" y="3087572"/>
            <a:ext cx="1427866" cy="142786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5" y="2606807"/>
            <a:ext cx="1329178" cy="13291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7" y="3935985"/>
            <a:ext cx="1427866" cy="1427866"/>
          </a:xfrm>
          <a:prstGeom prst="rect">
            <a:avLst/>
          </a:prstGeom>
        </p:spPr>
      </p:pic>
      <p:pic>
        <p:nvPicPr>
          <p:cNvPr id="1026" name="Picture 2" descr="React — Википедия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2698275"/>
            <a:ext cx="1269296" cy="110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ypescript logo 2020.svg - Wikimedia Commons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76" y="4012186"/>
            <a:ext cx="1156210" cy="115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Haskell-Logo.svg - Wikimedia Commons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47" y="3394240"/>
            <a:ext cx="1534995" cy="108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838226" y="1952235"/>
            <a:ext cx="4119514" cy="417607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301991" y="1082644"/>
            <a:ext cx="3965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СТРУКТУРА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5655978" y="4405967"/>
            <a:ext cx="5451904" cy="18642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04335" flipH="1">
            <a:off x="1693898" y="969320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48581" y="4385187"/>
            <a:ext cx="9094839" cy="181967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05175" flipH="1">
            <a:off x="6256735" y="2532432"/>
            <a:ext cx="828648" cy="828648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1516556" y="651799"/>
            <a:ext cx="4109627" cy="375416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40697" y="4398711"/>
            <a:ext cx="5105591" cy="180614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546683" y="4383040"/>
            <a:ext cx="4092117" cy="182181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361686491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2451352143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4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Диаграмма 15"/>
          <p:cNvGraphicFramePr/>
          <p:nvPr>
            <p:extLst>
              <p:ext uri="{D42A27DB-BD31-4B8C-83A1-F6EECF244321}">
                <p14:modId xmlns:p14="http://schemas.microsoft.com/office/powerpoint/2010/main" val="2423796719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19"/>
          <p:cNvGraphicFramePr/>
          <p:nvPr>
            <p:extLst>
              <p:ext uri="{D42A27DB-BD31-4B8C-83A1-F6EECF244321}">
                <p14:modId xmlns:p14="http://schemas.microsoft.com/office/powerpoint/2010/main" val="552617969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7386174" y="4003441"/>
            <a:ext cx="1005189" cy="797279"/>
            <a:chOff x="2504209" y="1854199"/>
            <a:chExt cx="5952399" cy="4721225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735384" y="1854199"/>
              <a:ext cx="4721224" cy="4721225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2514648" y="2356788"/>
              <a:ext cx="2441479" cy="2462358"/>
            </a:xfrm>
            <a:prstGeom prst="rect">
              <a:avLst/>
            </a:prstGeom>
          </p:spPr>
        </p:pic>
      </p:grpSp>
      <p:grpSp>
        <p:nvGrpSpPr>
          <p:cNvPr id="34" name="Группа 33"/>
          <p:cNvGrpSpPr/>
          <p:nvPr/>
        </p:nvGrpSpPr>
        <p:grpSpPr>
          <a:xfrm>
            <a:off x="1004122" y="4003441"/>
            <a:ext cx="1542342" cy="1273650"/>
            <a:chOff x="1654726" y="1813174"/>
            <a:chExt cx="9133239" cy="7542148"/>
          </a:xfrm>
        </p:grpSpPr>
        <p:pic>
          <p:nvPicPr>
            <p:cNvPr id="35" name="Рисунок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45825" y="1813174"/>
              <a:ext cx="7542140" cy="7542148"/>
            </a:xfrm>
            <a:prstGeom prst="rect">
              <a:avLst/>
            </a:prstGeom>
          </p:spPr>
        </p:pic>
        <p:pic>
          <p:nvPicPr>
            <p:cNvPr id="36" name="Рисунок 35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2" b="28032"/>
            <a:stretch/>
          </p:blipFill>
          <p:spPr>
            <a:xfrm rot="13500000">
              <a:off x="1671396" y="2228248"/>
              <a:ext cx="3900266" cy="393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64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2906786058"/>
              </p:ext>
            </p:extLst>
          </p:nvPr>
        </p:nvGraphicFramePr>
        <p:xfrm>
          <a:off x="5557332" y="1441279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Диаграмма 10"/>
          <p:cNvGraphicFramePr/>
          <p:nvPr>
            <p:extLst>
              <p:ext uri="{D42A27DB-BD31-4B8C-83A1-F6EECF244321}">
                <p14:modId xmlns:p14="http://schemas.microsoft.com/office/powerpoint/2010/main" val="2234832577"/>
              </p:ext>
            </p:extLst>
          </p:nvPr>
        </p:nvGraphicFramePr>
        <p:xfrm>
          <a:off x="-699975" y="1455673"/>
          <a:ext cx="7318477" cy="4878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61429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OLD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4122" y="481031"/>
            <a:ext cx="391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NEW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554" y="4066369"/>
            <a:ext cx="2006333" cy="2006333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532" y="4229012"/>
            <a:ext cx="1681048" cy="168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2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80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2007206" y="635051"/>
            <a:ext cx="828648" cy="82864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9356142" y="636175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1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424003" y="1691798"/>
            <a:ext cx="9343995" cy="997530"/>
            <a:chOff x="1613497" y="1691798"/>
            <a:chExt cx="9343995" cy="99753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8962437" y="1691798"/>
              <a:ext cx="1995055" cy="997527"/>
            </a:xfrm>
            <a:prstGeom prst="rect">
              <a:avLst/>
            </a:prstGeom>
            <a:solidFill>
              <a:srgbClr val="7CAFD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Externals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287967" y="1691801"/>
              <a:ext cx="1995055" cy="997527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Core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3497" y="1691798"/>
              <a:ext cx="1995055" cy="997527"/>
            </a:xfrm>
            <a:prstGeom prst="rect">
              <a:avLst/>
            </a:prstGeom>
            <a:solidFill>
              <a:srgbClr val="FFAFB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View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24" name="Соединительная линия уступом 23"/>
            <p:cNvCxnSpPr>
              <a:stCxn id="22" idx="3"/>
              <a:endCxn id="7" idx="1"/>
            </p:cNvCxnSpPr>
            <p:nvPr/>
          </p:nvCxnSpPr>
          <p:spPr>
            <a:xfrm>
              <a:off x="3608552" y="2190562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ная линия уступом 25"/>
            <p:cNvCxnSpPr>
              <a:stCxn id="8" idx="1"/>
              <a:endCxn id="7" idx="3"/>
            </p:cNvCxnSpPr>
            <p:nvPr/>
          </p:nvCxnSpPr>
          <p:spPr>
            <a:xfrm rot="10800000" flipV="1">
              <a:off x="7283023" y="2190561"/>
              <a:ext cx="1679415" cy="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Прямоугольник 38"/>
          <p:cNvSpPr/>
          <p:nvPr/>
        </p:nvSpPr>
        <p:spPr>
          <a:xfrm>
            <a:off x="8772939" y="4286061"/>
            <a:ext cx="1995055" cy="997527"/>
          </a:xfrm>
          <a:prstGeom prst="rect">
            <a:avLst/>
          </a:prstGeom>
          <a:solidFill>
            <a:srgbClr val="7CAFD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Gateway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098472" y="3600261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Interactor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424004" y="3600261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Presenter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424003" y="4978788"/>
            <a:ext cx="1995055" cy="997527"/>
          </a:xfrm>
          <a:prstGeom prst="rect">
            <a:avLst/>
          </a:prstGeom>
          <a:solidFill>
            <a:srgbClr val="FFAFB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Controller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5098471" y="4978787"/>
            <a:ext cx="1995055" cy="997527"/>
          </a:xfrm>
          <a:prstGeom prst="rect">
            <a:avLst/>
          </a:prstGeom>
          <a:solidFill>
            <a:srgbClr val="F4B18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Entity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52" name="Соединительная линия уступом 51"/>
          <p:cNvCxnSpPr>
            <a:stCxn id="39" idx="1"/>
            <a:endCxn id="40" idx="3"/>
          </p:cNvCxnSpPr>
          <p:nvPr/>
        </p:nvCxnSpPr>
        <p:spPr>
          <a:xfrm rot="10800000">
            <a:off x="7093527" y="4099025"/>
            <a:ext cx="1679412" cy="6858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>
            <a:off x="3419058" y="4099021"/>
            <a:ext cx="1679415" cy="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40" idx="1"/>
          </p:cNvCxnSpPr>
          <p:nvPr/>
        </p:nvCxnSpPr>
        <p:spPr>
          <a:xfrm flipV="1">
            <a:off x="3419057" y="4099025"/>
            <a:ext cx="1679415" cy="137852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40" idx="2"/>
            <a:endCxn id="51" idx="0"/>
          </p:cNvCxnSpPr>
          <p:nvPr/>
        </p:nvCxnSpPr>
        <p:spPr>
          <a:xfrm rot="5400000">
            <a:off x="5905501" y="4788287"/>
            <a:ext cx="380999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5681674" y="676196"/>
            <a:ext cx="828648" cy="8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1" y="651799"/>
            <a:ext cx="4094016" cy="56256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5621144" y="4405735"/>
            <a:ext cx="5202190" cy="18716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099" y="1064198"/>
            <a:ext cx="5793802" cy="579380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913912" y="1483964"/>
            <a:ext cx="4850243" cy="49168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62" y="3101418"/>
            <a:ext cx="1602262" cy="160226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034" y="2253006"/>
            <a:ext cx="1526848" cy="1526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328930" y="3509416"/>
            <a:ext cx="2474217" cy="24742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60093" y="455338"/>
            <a:ext cx="7871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Искусственная</a:t>
            </a:r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 сложность</a:t>
            </a:r>
            <a:endParaRPr lang="en-US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31070" y="712872"/>
            <a:ext cx="9215699" cy="36559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 smtClean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529152" y="4399700"/>
            <a:ext cx="9156886" cy="18632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5661246" y="755641"/>
            <a:ext cx="5032049" cy="36304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32968" y="3013502"/>
            <a:ext cx="9126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ТЕСТИРОВАНИЕ</a:t>
            </a:r>
            <a:endParaRPr lang="en-US" sz="4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/>
          <p:cNvSpPr/>
          <p:nvPr/>
        </p:nvSpPr>
        <p:spPr>
          <a:xfrm>
            <a:off x="1548581" y="4385187"/>
            <a:ext cx="9094839" cy="182692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2968" y="5438669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Externals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546683" y="755642"/>
            <a:ext cx="4094015" cy="36295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912955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Реальные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 Ист. данных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3579976" y="755642"/>
            <a:ext cx="9126064" cy="3629544"/>
            <a:chOff x="1532968" y="755642"/>
            <a:chExt cx="9126064" cy="3629544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593690" y="755642"/>
              <a:ext cx="5004620" cy="3629544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32968" y="824253"/>
              <a:ext cx="912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smtClean="0">
                  <a:latin typeface="Roboto" panose="02000000000000000000" pitchFamily="2" charset="0"/>
                  <a:ea typeface="Roboto" panose="02000000000000000000" pitchFamily="2" charset="0"/>
                </a:rPr>
                <a:t>Core</a:t>
              </a:r>
              <a:endParaRPr lang="en-US" sz="36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00931" y="1650238"/>
              <a:ext cx="1995055" cy="99752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Поведение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  <p:cxnSp>
          <p:nvCxnSpPr>
            <p:cNvPr id="4" name="Соединительная линия уступом 3"/>
            <p:cNvCxnSpPr>
              <a:stCxn id="7" idx="2"/>
              <a:endCxn id="6" idx="0"/>
            </p:cNvCxnSpPr>
            <p:nvPr/>
          </p:nvCxnSpPr>
          <p:spPr>
            <a:xfrm rot="5400000">
              <a:off x="5799469" y="2946755"/>
              <a:ext cx="59798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Прямоугольник 5"/>
            <p:cNvSpPr/>
            <p:nvPr/>
          </p:nvSpPr>
          <p:spPr>
            <a:xfrm>
              <a:off x="5100930" y="3245746"/>
              <a:ext cx="1995055" cy="9975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&lt;&lt;interface&gt;&gt;</a:t>
              </a:r>
            </a:p>
            <a:p>
              <a:pPr algn="ctr"/>
              <a:r>
                <a:rPr lang="ru-RU" dirty="0" smtClean="0">
                  <a:solidFill>
                    <a:schemeClr val="tx1"/>
                  </a:solidFill>
                  <a:latin typeface="Roboto" panose="02000000000000000000" pitchFamily="2" charset="0"/>
                </a:rPr>
                <a:t>Ист. данных</a:t>
              </a:r>
              <a:endParaRPr lang="ru-RU" dirty="0">
                <a:solidFill>
                  <a:schemeClr val="tx1"/>
                </a:solidFill>
                <a:latin typeface="Roboto" panose="02000000000000000000" pitchFamily="2" charset="0"/>
              </a:endParaRPr>
            </a:p>
          </p:txBody>
        </p:sp>
      </p:grpSp>
      <p:cxnSp>
        <p:nvCxnSpPr>
          <p:cNvPr id="9" name="Соединительная линия уступом 8"/>
          <p:cNvCxnSpPr>
            <a:stCxn id="8" idx="0"/>
            <a:endCxn id="6" idx="2"/>
          </p:cNvCxnSpPr>
          <p:nvPr/>
        </p:nvCxnSpPr>
        <p:spPr>
          <a:xfrm rot="16200000" flipV="1">
            <a:off x="8174907" y="4213832"/>
            <a:ext cx="706136" cy="76501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82448" y="4949409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Ист. данных 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“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подделка</a:t>
            </a:r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”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57386" y="824253"/>
            <a:ext cx="912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596163" y="1650237"/>
            <a:ext cx="1995055" cy="9975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Представление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Соединительная линия уступом 22"/>
          <p:cNvCxnSpPr>
            <a:stCxn id="10" idx="0"/>
            <a:endCxn id="6" idx="2"/>
          </p:cNvCxnSpPr>
          <p:nvPr/>
        </p:nvCxnSpPr>
        <p:spPr>
          <a:xfrm rot="5400000" flipH="1" flipV="1">
            <a:off x="5509653" y="2313596"/>
            <a:ext cx="706136" cy="456549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9" idx="3"/>
            <a:endCxn id="7" idx="1"/>
          </p:cNvCxnSpPr>
          <p:nvPr/>
        </p:nvCxnSpPr>
        <p:spPr>
          <a:xfrm>
            <a:off x="4591218" y="2149001"/>
            <a:ext cx="2556721" cy="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2597727" y="3245745"/>
            <a:ext cx="1995055" cy="9975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Roboto" panose="02000000000000000000" pitchFamily="2" charset="0"/>
              </a:rPr>
              <a:t>UI </a:t>
            </a:r>
            <a:r>
              <a:rPr lang="ru-RU" dirty="0" smtClean="0">
                <a:solidFill>
                  <a:schemeClr val="tx1"/>
                </a:solidFill>
                <a:latin typeface="Roboto" panose="02000000000000000000" pitchFamily="2" charset="0"/>
              </a:rPr>
              <a:t>Фреймворк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31" name="Соединительная линия уступом 30"/>
          <p:cNvCxnSpPr>
            <a:stCxn id="19" idx="2"/>
            <a:endCxn id="30" idx="0"/>
          </p:cNvCxnSpPr>
          <p:nvPr/>
        </p:nvCxnSpPr>
        <p:spPr>
          <a:xfrm rot="16200000" flipH="1">
            <a:off x="3295483" y="2945972"/>
            <a:ext cx="597981" cy="156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939226" y="333499"/>
            <a:ext cx="9860704" cy="6012146"/>
          </a:xfrm>
          <a:prstGeom prst="rect">
            <a:avLst/>
          </a:prstGeom>
          <a:solidFill>
            <a:srgbClr val="FFFFFF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3" y="2092086"/>
            <a:ext cx="1602262" cy="160226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34" y="1978484"/>
            <a:ext cx="1526848" cy="1526848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5738">
            <a:off x="4785642" y="4102905"/>
            <a:ext cx="2474217" cy="24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8087" b="6162"/>
          <a:stretch/>
        </p:blipFill>
        <p:spPr>
          <a:xfrm>
            <a:off x="3833802" y="899886"/>
            <a:ext cx="4524397" cy="517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ак играть в башню Дженга | Строим башню из брусков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9" y="693413"/>
            <a:ext cx="9396322" cy="547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p.turbosquid.com/ts-thumb/bQ/OumozY/Dr3r9jcO/jengatowercollectionmb3dmodel000/jpg/1564175505/600x600/fit_q87/a7cb485a43a1b8c93792e2a827730b61aecbb58b/jengatowercollectionmb3dmodel00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9" b="6255"/>
          <a:stretch/>
        </p:blipFill>
        <p:spPr bwMode="auto">
          <a:xfrm>
            <a:off x="3238500" y="820057"/>
            <a:ext cx="5715000" cy="510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72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8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3" y="2501625"/>
            <a:ext cx="1854751" cy="185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12" y="2501624"/>
            <a:ext cx="1800000" cy="180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3203413" y="3014676"/>
            <a:ext cx="828648" cy="8286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199" y="2501624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</TotalTime>
  <Words>3965</Words>
  <Application>Microsoft Office PowerPoint</Application>
  <PresentationFormat>Широкоэкранный</PresentationFormat>
  <Paragraphs>649</Paragraphs>
  <Slides>104</Slides>
  <Notes>104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Roboto</vt:lpstr>
      <vt:lpstr>TTTravels-Bold</vt:lpstr>
      <vt:lpstr>TTTravels-DemiBold</vt:lpstr>
      <vt:lpstr>TTTravels-Regular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Khaimov</dc:creator>
  <cp:lastModifiedBy>Khaimov</cp:lastModifiedBy>
  <cp:revision>1335</cp:revision>
  <dcterms:created xsi:type="dcterms:W3CDTF">2023-02-24T06:10:12Z</dcterms:created>
  <dcterms:modified xsi:type="dcterms:W3CDTF">2023-10-01T07:26:22Z</dcterms:modified>
</cp:coreProperties>
</file>