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83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84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6"/>
  </p:notesMasterIdLst>
  <p:sldIdLst>
    <p:sldId id="455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288" r:id="rId17"/>
    <p:sldId id="443" r:id="rId18"/>
    <p:sldId id="444" r:id="rId19"/>
    <p:sldId id="445" r:id="rId20"/>
    <p:sldId id="446" r:id="rId21"/>
    <p:sldId id="404" r:id="rId22"/>
    <p:sldId id="382" r:id="rId23"/>
    <p:sldId id="389" r:id="rId24"/>
    <p:sldId id="381" r:id="rId25"/>
    <p:sldId id="405" r:id="rId26"/>
    <p:sldId id="378" r:id="rId27"/>
    <p:sldId id="302" r:id="rId28"/>
    <p:sldId id="303" r:id="rId29"/>
    <p:sldId id="383" r:id="rId30"/>
    <p:sldId id="304" r:id="rId31"/>
    <p:sldId id="390" r:id="rId32"/>
    <p:sldId id="298" r:id="rId33"/>
    <p:sldId id="305" r:id="rId34"/>
    <p:sldId id="306" r:id="rId35"/>
    <p:sldId id="370" r:id="rId36"/>
    <p:sldId id="371" r:id="rId37"/>
    <p:sldId id="309" r:id="rId38"/>
    <p:sldId id="392" r:id="rId39"/>
    <p:sldId id="393" r:id="rId40"/>
    <p:sldId id="307" r:id="rId41"/>
    <p:sldId id="310" r:id="rId42"/>
    <p:sldId id="395" r:id="rId43"/>
    <p:sldId id="311" r:id="rId44"/>
    <p:sldId id="458" r:id="rId45"/>
    <p:sldId id="459" r:id="rId46"/>
    <p:sldId id="460" r:id="rId47"/>
    <p:sldId id="325" r:id="rId48"/>
    <p:sldId id="461" r:id="rId49"/>
    <p:sldId id="322" r:id="rId50"/>
    <p:sldId id="372" r:id="rId51"/>
    <p:sldId id="317" r:id="rId52"/>
    <p:sldId id="318" r:id="rId53"/>
    <p:sldId id="319" r:id="rId54"/>
    <p:sldId id="315" r:id="rId55"/>
    <p:sldId id="326" r:id="rId56"/>
    <p:sldId id="327" r:id="rId57"/>
    <p:sldId id="447" r:id="rId58"/>
    <p:sldId id="448" r:id="rId59"/>
    <p:sldId id="328" r:id="rId60"/>
    <p:sldId id="330" r:id="rId61"/>
    <p:sldId id="332" r:id="rId62"/>
    <p:sldId id="331" r:id="rId63"/>
    <p:sldId id="333" r:id="rId64"/>
    <p:sldId id="329" r:id="rId65"/>
    <p:sldId id="334" r:id="rId66"/>
    <p:sldId id="338" r:id="rId67"/>
    <p:sldId id="340" r:id="rId68"/>
    <p:sldId id="339" r:id="rId69"/>
    <p:sldId id="341" r:id="rId70"/>
    <p:sldId id="344" r:id="rId71"/>
    <p:sldId id="403" r:id="rId72"/>
    <p:sldId id="397" r:id="rId73"/>
    <p:sldId id="346" r:id="rId74"/>
    <p:sldId id="348" r:id="rId75"/>
    <p:sldId id="449" r:id="rId76"/>
    <p:sldId id="450" r:id="rId77"/>
    <p:sldId id="451" r:id="rId78"/>
    <p:sldId id="349" r:id="rId79"/>
    <p:sldId id="350" r:id="rId80"/>
    <p:sldId id="375" r:id="rId81"/>
    <p:sldId id="351" r:id="rId82"/>
    <p:sldId id="352" r:id="rId83"/>
    <p:sldId id="376" r:id="rId84"/>
    <p:sldId id="353" r:id="rId85"/>
    <p:sldId id="406" r:id="rId86"/>
    <p:sldId id="407" r:id="rId87"/>
    <p:sldId id="408" r:id="rId88"/>
    <p:sldId id="409" r:id="rId89"/>
    <p:sldId id="399" r:id="rId90"/>
    <p:sldId id="412" r:id="rId91"/>
    <p:sldId id="413" r:id="rId92"/>
    <p:sldId id="401" r:id="rId93"/>
    <p:sldId id="355" r:id="rId94"/>
    <p:sldId id="452" r:id="rId95"/>
    <p:sldId id="453" r:id="rId96"/>
    <p:sldId id="454" r:id="rId97"/>
    <p:sldId id="436" r:id="rId98"/>
    <p:sldId id="437" r:id="rId99"/>
    <p:sldId id="438" r:id="rId100"/>
    <p:sldId id="439" r:id="rId101"/>
    <p:sldId id="440" r:id="rId102"/>
    <p:sldId id="441" r:id="rId103"/>
    <p:sldId id="442" r:id="rId104"/>
    <p:sldId id="457" r:id="rId105"/>
    <p:sldId id="462" r:id="rId106"/>
    <p:sldId id="468" r:id="rId107"/>
    <p:sldId id="470" r:id="rId108"/>
    <p:sldId id="471" r:id="rId109"/>
    <p:sldId id="469" r:id="rId110"/>
    <p:sldId id="472" r:id="rId111"/>
    <p:sldId id="463" r:id="rId112"/>
    <p:sldId id="464" r:id="rId113"/>
    <p:sldId id="466" r:id="rId114"/>
    <p:sldId id="465" r:id="rId115"/>
    <p:sldId id="473" r:id="rId116"/>
    <p:sldId id="467" r:id="rId117"/>
    <p:sldId id="474" r:id="rId118"/>
    <p:sldId id="476" r:id="rId119"/>
    <p:sldId id="477" r:id="rId120"/>
    <p:sldId id="478" r:id="rId121"/>
    <p:sldId id="479" r:id="rId122"/>
    <p:sldId id="480" r:id="rId123"/>
    <p:sldId id="481" r:id="rId124"/>
    <p:sldId id="482" r:id="rId125"/>
    <p:sldId id="483" r:id="rId126"/>
    <p:sldId id="484" r:id="rId127"/>
    <p:sldId id="485" r:id="rId128"/>
    <p:sldId id="486" r:id="rId129"/>
    <p:sldId id="487" r:id="rId130"/>
    <p:sldId id="488" r:id="rId131"/>
    <p:sldId id="489" r:id="rId132"/>
    <p:sldId id="490" r:id="rId133"/>
    <p:sldId id="491" r:id="rId134"/>
    <p:sldId id="492" r:id="rId1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EE6E6E"/>
    <a:srgbClr val="7CAFDE"/>
    <a:srgbClr val="FFAFB1"/>
    <a:srgbClr val="FF7575"/>
    <a:srgbClr val="2E75B6"/>
    <a:srgbClr val="F4B183"/>
    <a:srgbClr val="FF7979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80742" autoAdjust="0"/>
  </p:normalViewPr>
  <p:slideViewPr>
    <p:cSldViewPr snapToGrid="0">
      <p:cViewPr varScale="1">
        <p:scale>
          <a:sx n="69" d="100"/>
          <a:sy n="69" d="100"/>
        </p:scale>
        <p:origin x="15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58-4B9E-89A5-D4EAB34FDF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58-4B9E-89A5-D4EAB34FDF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58-4B9E-89A5-D4EAB34FDF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858-4B9E-89A5-D4EAB34FDF25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58-4B9E-89A5-D4EAB34FD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BA-4B5A-A67D-175CD4AC36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BA-4B5A-A67D-175CD4AC36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BA-4B5A-A67D-175CD4AC36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BA-4B5A-A67D-175CD4AC36E4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BA-4B5A-A67D-175CD4AC3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3D-43A8-81F3-30ADCF6E39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3D-43A8-81F3-30ADCF6E39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3D-43A8-81F3-30ADCF6E39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3D-43A8-81F3-30ADCF6E3963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3D-43A8-81F3-30ADCF6E3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49-46D6-A3C7-206FF0C897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49-46D6-A3C7-206FF0C897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49-46D6-A3C7-206FF0C897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749-46D6-A3C7-206FF0C89714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49-46D6-A3C7-206FF0C89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9F-4428-8688-C28A38C7FD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9F-4428-8688-C28A38C7FD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9F-4428-8688-C28A38C7FD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9F-4428-8688-C28A38C7FD7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9F-4428-8688-C28A38C7FD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E6-4714-971A-ABE0F5488C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E6-4714-971A-ABE0F5488C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E6-4714-971A-ABE0F5488C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E6-4714-971A-ABE0F5488C8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E6-4714-971A-ABE0F5488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0F-4D8A-9667-B68DA5E98D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0F-4D8A-9667-B68DA5E98D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0F-4D8A-9667-B68DA5E98D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0F-4D8A-9667-B68DA5E98DEE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0F-4D8A-9667-B68DA5E98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37-41AC-829F-C4107362C5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37-41AC-829F-C4107362C5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37-41AC-829F-C4107362C5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437-41AC-829F-C4107362C52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37-41AC-829F-C4107362C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3E-467F-A759-8B5186F36C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3E-467F-A759-8B5186F36C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3E-467F-A759-8B5186F36C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3E-467F-A759-8B5186F36CC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3E-467F-A759-8B5186F36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A1-44FB-AE97-752D864CF9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A1-44FB-AE97-752D864CF9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A1-44FB-AE97-752D864CF9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A1-44FB-AE97-752D864CF96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EA1-44FB-AE97-752D864CF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80-4E54-8AE4-8470C30A63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80-4E54-8AE4-8470C30A63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80-4E54-8AE4-8470C30A63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80-4E54-8AE4-8470C30A63F9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80-4E54-8AE4-8470C30A6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A-4E30-94F6-6E025A075B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A-4E30-94F6-6E025A075B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A-4E30-94F6-6E025A075B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A-4E30-94F6-6E025A075B58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BA-4E30-94F6-6E025A075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D3-4DB9-B331-0758D96895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D3-4DB9-B331-0758D96895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D3-4DB9-B331-0758D96895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D3-4DB9-B331-0758D968954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D3-4DB9-B331-0758D9689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9D-4636-ACC4-A2781C0047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9D-4636-ACC4-A2781C0047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9D-4636-ACC4-A2781C0047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9D-4636-ACC4-A2781C004714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9D-4636-ACC4-A2781C004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98-471A-BB54-552CE7F2DF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98-471A-BB54-552CE7F2DF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98-471A-BB54-552CE7F2DF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98-471A-BB54-552CE7F2DF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98-471A-BB54-552CE7F2D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76-4039-B189-65D9EF4358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76-4039-B189-65D9EF4358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76-4039-B189-65D9EF4358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76-4039-B189-65D9EF43582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776-4039-B189-65D9EF435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/>
          </a:p>
          <a:p>
            <a:r>
              <a:rPr lang="ru-RU" dirty="0"/>
              <a:t>Кто считает что тесты не нужны?</a:t>
            </a:r>
            <a:r>
              <a:rPr lang="ru-RU" baseline="0" dirty="0"/>
              <a:t> </a:t>
            </a:r>
            <a:r>
              <a:rPr lang="ru-RU" dirty="0"/>
              <a:t>Кто</a:t>
            </a:r>
            <a:r>
              <a:rPr lang="ru-RU" baseline="0" dirty="0"/>
              <a:t> на проекте пишет тесты? Кто от них действительно ощущает пользу? А в чем она заключается? Это непростой и очень глубокий вопрос и для того чтобы в нем разобраться нужно начать с достаточно очевидного факта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9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Зависимость искусственной сложности от структуры</a:t>
            </a:r>
            <a:r>
              <a:rPr lang="ru-RU" baseline="0" dirty="0"/>
              <a:t> как бы намекает нам на то</a:t>
            </a:r>
            <a:r>
              <a:rPr lang="en-US" baseline="0" dirty="0"/>
              <a:t>, </a:t>
            </a:r>
            <a:r>
              <a:rPr lang="ru-RU" baseline="0" dirty="0"/>
              <a:t>что единственным способом упрощения программы является изменение данного аспекта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88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такой процесс стабильного и эффективного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нельзя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имея при этом качественных тестов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защищающих от регресса и не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сильно затрудняю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труда.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1221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в свою очередь, требуют использования подходящих структурных парадигм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паттернов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998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 у последних появляется четкая, измеряемая причина для существования - деньги.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более важно, эта причина понятна не только разработчикам, но и менеджерам, заказчикам и руководителям, тем, перед кем и требуется чаще всего обосновывать данные работы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138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Этого не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говорят напрямую, но от инженера ожидают понимания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данной взаимосвязи. Специалист должен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уметь мотивировать технические работы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конце концов обеспечить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здоровое развитие системы на всем периоде её существования.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707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ru-RU" baseline="0" dirty="0"/>
              <a:t> по </a:t>
            </a:r>
            <a:r>
              <a:rPr lang="en-US" baseline="0" dirty="0"/>
              <a:t>QR </a:t>
            </a:r>
            <a:r>
              <a:rPr lang="ru-RU" baseline="0" dirty="0"/>
              <a:t>коду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894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0056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802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418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2604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6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Но при этом</a:t>
            </a:r>
            <a:r>
              <a:rPr lang="en-US" dirty="0"/>
              <a:t>, </a:t>
            </a:r>
            <a:r>
              <a:rPr lang="ru-RU" dirty="0"/>
              <a:t>изменяя структуру</a:t>
            </a:r>
            <a:r>
              <a:rPr lang="ru-RU" baseline="0" dirty="0"/>
              <a:t> мы должны ухитриться и не модифицировать наблюдаемого поведения которое эта структура и формирует. Иначе мы рискуем сломать то</a:t>
            </a:r>
            <a:r>
              <a:rPr lang="en-US" baseline="0" dirty="0"/>
              <a:t>, </a:t>
            </a:r>
            <a:r>
              <a:rPr lang="ru-RU" baseline="0" dirty="0"/>
              <a:t>что работало до этого (вызывать регресс иными словами). И для процесса изменения деталей </a:t>
            </a:r>
            <a:r>
              <a:rPr lang="ru-RU" baseline="0" dirty="0" err="1"/>
              <a:t>реалиазции</a:t>
            </a:r>
            <a:r>
              <a:rPr lang="ru-RU" baseline="0" dirty="0"/>
              <a:t> без влияния на поведение есть специальное название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711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9070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7626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0255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119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387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317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771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1707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9761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07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Рефакторинг</a:t>
            </a:r>
            <a:r>
              <a:rPr lang="ru-RU" dirty="0"/>
              <a:t>.</a:t>
            </a:r>
            <a:r>
              <a:rPr lang="ru-RU" baseline="0" dirty="0"/>
              <a:t> </a:t>
            </a:r>
            <a:r>
              <a:rPr lang="ru-RU" dirty="0"/>
              <a:t>Это основное</a:t>
            </a:r>
            <a:r>
              <a:rPr lang="en-US" dirty="0"/>
              <a:t> </a:t>
            </a:r>
            <a:r>
              <a:rPr lang="ru-RU" dirty="0"/>
              <a:t>и в большинстве случаев единственное</a:t>
            </a:r>
            <a:r>
              <a:rPr lang="ru-RU" baseline="0" dirty="0"/>
              <a:t> оружие для борьбы с растущей сложностью в программе. Но регресс делает его крайне редким гостем в проектах что и приводит к ситуациям показанным ранее.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481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7914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1924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7277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6579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449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525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7475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5597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6059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9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Давайте представим</a:t>
            </a:r>
            <a:r>
              <a:rPr lang="ru-RU" baseline="0" dirty="0"/>
              <a:t> что у нас есть волшебная программа помощник с одной единственной кнопкой</a:t>
            </a:r>
            <a:r>
              <a:rPr lang="en-US" baseline="0" dirty="0"/>
              <a:t> check. </a:t>
            </a:r>
            <a:r>
              <a:rPr lang="ru-RU" baseline="0" dirty="0"/>
              <a:t>Нажав на неё у нас может быть один из двух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2460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6826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708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593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732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4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Первый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ru-RU" baseline="0" dirty="0"/>
              <a:t>будет означать что наблюдаемое поведение нашей программы не изменилось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2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Второй</a:t>
            </a:r>
            <a:r>
              <a:rPr lang="en-US" dirty="0"/>
              <a:t>, </a:t>
            </a:r>
            <a:r>
              <a:rPr lang="ru-RU" dirty="0"/>
              <a:t>будет означать</a:t>
            </a:r>
            <a:r>
              <a:rPr lang="ru-RU" baseline="0" dirty="0"/>
              <a:t> обратное – а именно присутствие того самого регресса. Имея такого помощника под рукой </a:t>
            </a:r>
            <a:r>
              <a:rPr lang="ru-RU" baseline="0" dirty="0" err="1"/>
              <a:t>рефакторинг</a:t>
            </a:r>
            <a:r>
              <a:rPr lang="ru-RU" baseline="0" dirty="0"/>
              <a:t> стал бы гораздо легче. Я думаю многие догадались что наш помощник – это тесты. </a:t>
            </a:r>
            <a:r>
              <a:rPr lang="ru-RU" baseline="0"/>
              <a:t>Тесты это </a:t>
            </a:r>
            <a:r>
              <a:rPr lang="ru-RU" baseline="0" dirty="0"/>
              <a:t>просто программа которая проверяет другую программу.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8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 попробуем понять какими качествами они должны обладать относительно решаемой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естественно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защита от регресса. Именно она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избавляет нас от страха случайно изменить поведение приложения при модифицировании деталей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5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Вторым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качеством является сопротивляемость к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должны реагировать на изменения структуры (в нашем случае падать).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тестов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для обычного пользователя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незаметным.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противном случае они только усложнят борьбу с растущей сложностью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вместо одной программы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править придётся уже две.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8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Третьим качеством является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тесты будут требовать больших ресурсов на свое написание и изменение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они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станут балластом для разработки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одной причиной возросшей сложности программы и проще будет избавиться от них вовсе чем оставлять на проекте в том виде который есть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baseline="0" dirty="0"/>
              <a:t>ложность проектов со временем растет. Каждый с этим сталкивался</a:t>
            </a:r>
            <a:r>
              <a:rPr lang="en-US" baseline="0" dirty="0"/>
              <a:t>, </a:t>
            </a:r>
            <a:r>
              <a:rPr lang="ru-RU" baseline="0" dirty="0"/>
              <a:t>когда становится все труднее разобраться в коде</a:t>
            </a:r>
            <a:r>
              <a:rPr lang="en-US" baseline="0" dirty="0"/>
              <a:t>, </a:t>
            </a:r>
            <a:r>
              <a:rPr lang="ru-RU" baseline="0" dirty="0"/>
              <a:t>появляется больше дефектов</a:t>
            </a:r>
            <a:r>
              <a:rPr lang="en-US" baseline="0" dirty="0"/>
              <a:t>, </a:t>
            </a:r>
            <a:r>
              <a:rPr lang="ru-RU" baseline="0" dirty="0"/>
              <a:t>на задачи уходит больше времени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4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Последним качеством является быстродействие.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тестов очевидно влияет на время выполнения задачи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оказывая воздействие на производительность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требуется например срочно выдать релиз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ждать пол часа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 пока пройдут проверки может захотеть далеко не каждый. В этом плане они могут и вовсе игнорироваться сводя все усилия на нет.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общем случае - чем дольше проходят тесты, тем реже они запускаются.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реже запуск, тем больше пространства для дефекта к появлению и тем сложней его потом отыскать как следствие.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31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возьмем более конкретный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 известные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объяснить коротко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представьте что ваших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специалистов заменили на робота. И вот сценарий работы такого робота и будет являться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тестом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2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представлены на круговой диаграмме чтобы выделить соотношение показателей между собой.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1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первых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предоставляют максимальную защиту от регресса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проверяют всю систему целиком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конца до конца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8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вторых они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дают высокую сопротивляемость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рассматривают программу с точки зрения конечного пользователя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5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как черный ящик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полностью игнорируя структуру ПО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2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взамен они требуют высокую цену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ввиде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низкой скорости выполнения и большой стоимостью разработки и поддержки. Давайте поймем почему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сценарий тестирования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при обычной эксплуатации программы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зависит от какого то источника данных (это может быть БД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localStorage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глобальный объект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возвращающая тек дату и так далее)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зависимость скрыта. Т. Е. тесты её не контролируют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усложняет процесс верификации поведения. Как проверить например сценарий отображения списка пользователей если в нашей системе время от времени регистрируются новые.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1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Обратным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здесь являются сценарии (или функции) которые являются идемпотентными. Т. е. такими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которых полностью предсказывается её внешними аргументами. Например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сложения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двух чисел или отображение какой то статичной информации на форме.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вернемся к нему позднее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Проще говоря - проект начинает устаревать. Проблема встречается настолько часто но обсуждается так редко</a:t>
            </a:r>
            <a:r>
              <a:rPr lang="en-US" baseline="0" dirty="0"/>
              <a:t>, </a:t>
            </a:r>
            <a:r>
              <a:rPr lang="ru-RU" baseline="0" dirty="0"/>
              <a:t>что может показаться что </a:t>
            </a:r>
            <a:r>
              <a:rPr lang="ru-RU" baseline="0" dirty="0" err="1"/>
              <a:t>легаси</a:t>
            </a:r>
            <a:r>
              <a:rPr lang="ru-RU" baseline="0" dirty="0"/>
              <a:t> это вполне нормально и неизбежно для каждого проекта</a:t>
            </a:r>
          </a:p>
          <a:p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борьбы с данной отрицательной</a:t>
            </a:r>
            <a:r>
              <a:rPr lang="ru-RU" baseline="0" dirty="0"/>
              <a:t> тенденцией нам необходимо определить откуда берётся сложность</a:t>
            </a:r>
            <a:r>
              <a:rPr lang="en-US" baseline="0" dirty="0"/>
              <a:t>, </a:t>
            </a:r>
            <a:r>
              <a:rPr lang="ru-RU" baseline="0" dirty="0"/>
              <a:t>что является её источником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85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проблемой при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тестировании может быть наличие так называемого сайд эффекта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один сценарий может оказать влияние на результат другого. Возьмем два кейса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добавления пользователя и отображения списка пользователей. Результат будет разным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взавимисти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порядка выполнения этих тестов.</a:t>
            </a:r>
          </a:p>
          <a:p>
            <a:endParaRPr lang="ru-RU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Сайд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эффект в общем случае это любой наблюдаемый результат работы функции существующий за пределами её возвращаемого значения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4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логирующая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функция – она вернула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 тоже время вывела значение в консоль.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0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с вами выделили негативные стороны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медлительность и низкая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 д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опустим что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таком виде они нам не подходят. Зная причины этих проблем мы можем сказать следующее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0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является идемпотентной (зависит от скрытых изменяющихся аргументов) или содержит сайд эффекты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мы её просто не тестируем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выразить физически? Не на словах?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1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Проще всего это сделать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выделив для таких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грязных функций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отдельный с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 (в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данном случае он называется как источники данных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Далее мы можем сказать что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то, что находится в этой области структуры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должно покрываться тестами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Блок сверху (обозначен зеленым) обозначает область программы которая тестируется. Обратите внимание на то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теперь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сравнению с изначальной версией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проверяется меньше кода. Это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неизбежно приводит нас к пониженной защите от регресса.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3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источников данных не тестируется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нас выгодно делать его максимально простым и прямолинейным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избавляя его от любой нетривиальной логики и управляющих конструкций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снижая вероятность что-нибудь там поломать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впринципе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2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Разделить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то – это половина работы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этого необходимо решить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какую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сторону должны быть направлены зависимости между ними?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3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простой пример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есть компонент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отображающий список пользователей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список он получает из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ассинхроного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источника данных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имеет скрытую зависимость от БД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является нетестируемой в нашей терминологии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4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 что компонент напрямую ссылается на конкретную функцию. Другими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захотим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функцией источником данных (более удобной для тестирования)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у нас ничего не получится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 в этом нам поможет изучение того из</a:t>
            </a:r>
            <a:r>
              <a:rPr lang="ru-RU" baseline="0" dirty="0"/>
              <a:t> чего состоит любая программа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такая прямая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связь отображается следующим образом.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Обратите внимание на направление стрелочки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0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Посмотрим на другой пример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 у нас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остался без изменений кроме одной маленькой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очень важной детали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5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берется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напрямую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через внешнюю зависимость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 которой описывается через соответствующий тип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 данных превращается в простой внешний аргумент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неизвестную переменную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которую мы как разработчики теперь можем спокойно контролировать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передавая туда то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нас выгодно в конкретном случае.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025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ничего сильно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меняется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 что между программой и источниками данных появляется промежуточный элемент – интерфейс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каждая функция обязана реализовывать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иначе мы просто не сможем передать её в качестве аргумента компоненту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83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738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19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30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154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 словами - изменения в программе…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можно разбить на две составляющие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имеют тенденцию вызывать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её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47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уже изменения в интерфейсах в свою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очередь будут вынуждать модифицировать всех его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имплементаторов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коих обычно гораздо больше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82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сказать что д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анная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 образует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 высокой ответственностью, изменение которого вызовет многочисленные модификации в зависимых от него компонентах.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значит что мы должны иметь возможность изменять поведение программы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изменяя или как можно реже модифицируя её внешние интерфейсы.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 она должна быть расширяемой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824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часть этой сложной задачи уже была решена нами в рамках организации тестирования!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Программу можно использовать с разными источниками данных при этом не трогая ничего лишнего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74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23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 ядра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тестируемый компонент с высокой ответственностью.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5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слой источников данных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нетестируемых компонентов. Единственное требование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элементам данной секции – это простота. Они должны быть тривиальными иначе итоговая защита от регресса будет небольшой.</a:t>
            </a: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стоить немного остановиться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отметить следующий занятный факт…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39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уровне исполнения программы, на этапе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вызовы будут идти от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21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на уровне структуры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исходного кода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зависимости напротив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обращены ровно в обратную сторону.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Зависимость между слоями как бы инвертируется.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 элементами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формируется так называемая *неполная архитектурная граница*.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Смысл которой мы рассмотрим позднее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699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проведем сравнительный анализ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наших новый тестов по сравнению с имеющимся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наблюдаемое поведение, то за что прежде всего платит заказчик, то на что заводят дефекты тестирование и требует к реализации аналитика.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Пользуясь например календарем нам не важно с каким стеком он реализован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алгоритмы используются внутри. Нас волнует другое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ли ставить отметки на день рождения и смотреть даты определено месяца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22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 на что стоит обратит внимание так это на то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таких тестов гораздо выше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теперь мы способны избавиться от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трудно тестируемых элементов системы. Легко подменять данные и организовывать окружение.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91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всего есть своя цена. В нашем случае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тесты теперь зависимы от двух-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слойной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 Можно сказать что они теперь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тестируют не только поведение программы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и часть её структуры. В то же время, внутреннее устройство самих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слоев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прежнему остается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скрытым тем самым сохраняя большие возможности для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15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Хоть проверки по прежнему проходят от лица пользователя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например путем визуальной верификации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экранов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защиты от регресса естественно стало меньше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игнорируется некоторая часть системы.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показатель следует дополнительно поддерживать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путем максимального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упрощения нетестируемого слоя источников данных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96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выполнения естественно вырастит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при тестировании не используются реальные источники данных что и открываются новые возможности для оптимизации. Тесты можно выполнять параллельно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любом порядке.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ли мы пойти еще дальше и сделать их еще быстрее и проще в поддержке? И самое главное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этого нам потребуется изменить?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Рассмотрим следующий пример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99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 форму регистрации с двумя полями: имя пользователя и пароль.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полного тестирования потребуется покрыть не только позитивный сценарий, но и также различные альтернативные ветви – например ошибки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2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такое что самих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валидаций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окажется достаточно много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каждое мы будем пытаться проверять через средства визуальной верификации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время выполнения тестов увеличиться ощутимым образом.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 очевидно что сами правила имеют мало чего общего с представлением. Каким образом это можно использовать?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81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Обратимся к нашей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текущей структуре и н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емного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сдвинем слой ядра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понадобится дополнительное место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47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возникшей проблемы попробуем разделить программу по очень простому правилу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одну сторону мы положим функции использующие компоненты представления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другую те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от них не зависят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12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Итогом у нас является новый слой -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84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его качественным отличием будет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зависимость от средств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интерфейса (компонентов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стилей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сущностей рендеринга и тому подобное. Т. е. все то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мы проверяем визуально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себе поведение является источником естественной (или её еще называют доменной) сложности программы. Например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сли наша задача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сделать программу моделирующую самолеты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тут никуда не отвертишься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домен сам по себе (естественным образом) будет повышать планку для уровня экспертизы программиста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738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новообразовавшееся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оведение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свою очередь не имеет таких зависимостей (Таким образом мы можем обойтись небольшими быстрыми тестами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прибегать к тяжелой артиллерии в виде визуальной верификации или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эмуляциии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 примере с регистрацией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ядро будет содержать те самые правила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они не имеют прямой зависимости от средств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25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отметить и направление зависимости 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зависит от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наоборот. В противном случае наше поведение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транизитвно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импортировало бы тяжелые элементы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сделало бы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изолированое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тестирование невозможным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562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вспомним с чего мы начинали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программа была обычным монолитом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неделимыми единым блоком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89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чего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шагом мы методично разделяли единое целое на составные компоненты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слои архитектуры. Так вот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разработчик пытается разделить какой то блок – будь то одна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маленькая функция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целая программа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должен руководствоваться их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отвественностями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получившихся частей.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521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должны иметь разными. Если по простому то ответственность определяется причиной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которой тот или иной компонент может быть изменен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62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Возьмем слой представления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каким причинам нам может потребоваться изменять код в компонентах данного слоя? Ну например дизайнеру не понравилась общая композиция элементов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мы решили поддержать большее разнообразие экранов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 более доступный интерфейс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85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насчет ядра? Конечно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его потребуется отредактировать в случае если например функция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 изменится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если наша задача реализовать темную тему – данный слой не будет затронут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Ключевой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мыслью здесь является следующее – причины по которым изменяются слои представления и поведения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*редко* будут пересекаться по времени.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Гораздо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вероятней что за взятый момент времени будет меняться что-то одно, а не все сразу.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90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несоблюдения принципа ответственностей при разделении какого-то блока на части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обнаружить себя в ситуации где большинство задач заставляют разработчика как бы дробью вносить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 в программу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требуемые изменения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безусловно усложнит всю работу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69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имеют объективные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предпосылки направлять разделения по ответственностям поэтому нам в целом беспокоится не о чем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28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Каким образом можно организовать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процесс тестирования в получившейся программе?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0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Вторая часть программы это структура – те самые детали реализации. Можно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сказать что это все то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скрыто от конечного пользователя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59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решить покрывать сквозные сценарии тестами с большей защитой от регресса (визуальные тесты) (они будут включать слои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View, Core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заглушки)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не визуальные альтернативные сценарии закрыть с помощью тестов в более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изолированном окружении.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с формой регистрации это выражается в небольшой группе визуальных тестов на саму форму регистрации и изолированных тестов функции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98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Оценим новое решение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53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прохождения тестов безусловно будет увеличена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ядро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зависит ни от чего конкретного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682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взамен, пришлось смириться с тестами, больше завязанными на структурную часть программы. От этого мы получаем меньше сопротивляемости к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у этого есть и положительные следствия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0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теперь упростим нашу схему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убрав лишние элементы но сохранив зависимости.</a:t>
            </a: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Сравним его с другим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популярным решением которое называется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Чистая архитектура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145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 разница сразу бросается в глаза. Но давайте все же попытаемся отыскать схожие черты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092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ближе компонент находится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вводу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выводу к портам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больше конкретных зависимостей от инфраструктуры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 имеет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дальше он находится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центра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бы вылезая на границы всей системы.</a:t>
            </a: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результат того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зависимости между компонентами всегда направлены в сторону повышения абстрактности. Итогом чего у нас получается картина при которой все стрелки направлены в сторону ядра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438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делает само ядро достаточно ответственным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заставляя нас как инженеров предпринимать дополнительные меры по обеспечению его расширяемости. И тесты на самом деле сделали за нас часть этой работы!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683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спокойно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пере-использовать одни и те же поведения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представлениями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источниками данных даже с разными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фреймворками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приложений. Это и есть результат той самой неполной архитектурной границы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Отсутствие сайд-эффектов в центре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открывает дополнительные возможности для расширения через композицию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является источником 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называемой и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скусственной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сложности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Т. 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той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которую влияют выбранные нами детали реализации (например модели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алгоритмы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библиотеки и т. д). Именно из за неё проекты в подавляющем большинстве случаев устаревают и скатываются в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легаси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Именно на неё мы обратим с вами свое внимание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538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 не заканчивается на этом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 также можем с вами спокойно изменять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реализуя кэширование данных и при этом исходный код представления и поведения не будет затронут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99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не является исключением и может быть использовано с разными внешними источниками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бывает полезно например при работе в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сторибук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окружение обычно изолировано.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217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эти преимущества мы получили как бы в подарок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 обеспечивая простоту тестирования приложения.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положительный эффект объясняется простым фактом – тестирование есть нечто иное как процесс повторного использования того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тестируется. Соответственно если программу легко тестировать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её компоненты легко использовать повторного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поэтому структуры тестируемых программ обладают качествами расширяемости.</a:t>
            </a: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также будет полезна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следующая аналогия…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284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они сами в том числе и составляют те самые детали реализации от которых тесты не должны зависеть вовсе. Это то самое что мы можем и должны изменять в направлении упрощения программы в целях оптимизации производственного процесса.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51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 что нам дали задание построить башенку высотой 20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см. Мы предварительно рассчитали кол-во блоков их расположение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 эти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детальки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сделали и построили конструкцию.</a:t>
            </a: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потом к нам внезапно приходят и просят эту башенку вырастить еще на пару сантиметров. Мы на это не рассчитывали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свободных деталей у нас нет и не остается ничего другого…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114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использовать части из уже поострённых элементов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240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каждым подобным движением хрупкость всей системы будет расти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вместе с тем новая высота будет даваться нам с еще большим трудом.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так выглядит разработка в проектах с недостаточно расширяемой архитектурой. Можно сказать что тесты являются таким вторым заказчиком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выставляет нам такие требования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требуют от нас коренной переделки всей структуры. Итогом такой работы является архитектура способная выдержать гораздо больше испытаний от того первого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настоящего заказчика.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621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начали с вами с простого факта - с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каждым реализованным требованием, с каждым исправленным дефектом, сложность системы неуклонно растет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589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выражается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возрастающем времени выполнения задач – время можно легко например перевести в деньги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99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Единственный способ борьбы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сложностью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постоянная корректировка структуры в направлении упрощения поддержки и развития ПО. Это делается не один раз, не раз в неделю, а непрерывно на протяжении всего цикла разработки.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18.png"/><Relationship Id="rId4" Type="http://schemas.openxmlformats.org/officeDocument/2006/relationships/image" Target="../media/image41.png"/><Relationship Id="rId9" Type="http://schemas.openxmlformats.org/officeDocument/2006/relationships/image" Target="../media/image1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5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1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4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hart" Target="../charts/chart4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chart" Target="../charts/char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chart" Target="../charts/char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chart" Target="../charts/char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chart" Target="../charts/char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chart" Target="../charts/chart1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chart" Target="../charts/chart2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27363" y="865760"/>
            <a:ext cx="10434123" cy="1353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>
                <a:latin typeface="TTTravels-DemiBold" panose="02000503030000020004" pitchFamily="2" charset="0"/>
              </a:rPr>
              <a:t>Тестируемая архитектура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727363" y="2270005"/>
            <a:ext cx="9144001" cy="165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TTravels-Regular"/>
                <a:sym typeface="TTTravels-Regular"/>
              </a:rPr>
              <a:t>Роман Хаимов</a:t>
            </a:r>
          </a:p>
        </p:txBody>
      </p:sp>
    </p:spTree>
    <p:extLst>
      <p:ext uri="{BB962C8B-B14F-4D97-AF65-F5344CB8AC3E}">
        <p14:creationId xmlns:p14="http://schemas.microsoft.com/office/powerpoint/2010/main" val="268625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18804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8553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9218064" y="2827403"/>
            <a:ext cx="1534917" cy="1305162"/>
            <a:chOff x="9756748" y="187090"/>
            <a:chExt cx="5238835" cy="445465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4" name="Группа 13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  <p:pic>
        <p:nvPicPr>
          <p:cNvPr id="29" name="Рисунок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120957" y="301467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35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grpSp>
        <p:nvGrpSpPr>
          <p:cNvPr id="6" name="Группа 5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9" name="Группа 8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59719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10" y="492248"/>
            <a:ext cx="2233180" cy="2233180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1" name="Группа 10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3646013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73" y="707118"/>
            <a:ext cx="4442712" cy="4442712"/>
          </a:xfrm>
          <a:prstGeom prst="rect">
            <a:avLst/>
          </a:prstGeom>
        </p:spPr>
      </p:pic>
      <p:sp>
        <p:nvSpPr>
          <p:cNvPr id="84" name="Какой-то текст для чего-то там, в общем надо сюда будет что-то написать"/>
          <p:cNvSpPr txBox="1"/>
          <p:nvPr/>
        </p:nvSpPr>
        <p:spPr>
          <a:xfrm>
            <a:off x="938089" y="976753"/>
            <a:ext cx="476602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latin typeface="TTTravels-Bold"/>
                <a:ea typeface="TTTravels-Bold"/>
                <a:cs typeface="TTTravels-Bold"/>
                <a:sym typeface="TTTravels-Bold"/>
              </a:defRPr>
            </a:lvl1pPr>
          </a:lstStyle>
          <a:p>
            <a:r>
              <a:rPr lang="ru-RU" dirty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206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Приложение</a:t>
            </a:r>
          </a:p>
        </p:txBody>
      </p:sp>
      <p:cxnSp>
        <p:nvCxnSpPr>
          <p:cNvPr id="4" name="Соединительная линия уступом 3"/>
          <p:cNvCxnSpPr>
            <a:endCxn id="6" idx="3"/>
          </p:cNvCxnSpPr>
          <p:nvPr/>
        </p:nvCxnSpPr>
        <p:spPr>
          <a:xfrm rot="10800000">
            <a:off x="3638683" y="1911859"/>
            <a:ext cx="1505792" cy="88643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1643628" y="141309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Монитор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490150" y="1413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Commands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7" name="Соединительная линия уступом 16"/>
          <p:cNvCxnSpPr>
            <a:endCxn id="16" idx="1"/>
          </p:cNvCxnSpPr>
          <p:nvPr/>
        </p:nvCxnSpPr>
        <p:spPr>
          <a:xfrm flipV="1">
            <a:off x="7139530" y="1911857"/>
            <a:ext cx="1350620" cy="88643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1643628" y="356886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Клавиатура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Мышь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2" name="Соединительная линия уступом 21"/>
          <p:cNvCxnSpPr>
            <a:stCxn id="21" idx="3"/>
          </p:cNvCxnSpPr>
          <p:nvPr/>
        </p:nvCxnSpPr>
        <p:spPr>
          <a:xfrm flipV="1">
            <a:off x="3638683" y="3297058"/>
            <a:ext cx="1505792" cy="770569"/>
          </a:xfrm>
          <a:prstGeom prst="bentConnector3">
            <a:avLst>
              <a:gd name="adj1" fmla="val 49422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8490150" y="356886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Queries</a:t>
            </a:r>
          </a:p>
        </p:txBody>
      </p:sp>
      <p:cxnSp>
        <p:nvCxnSpPr>
          <p:cNvPr id="31" name="Соединительная линия уступом 30"/>
          <p:cNvCxnSpPr>
            <a:stCxn id="30" idx="1"/>
          </p:cNvCxnSpPr>
          <p:nvPr/>
        </p:nvCxnSpPr>
        <p:spPr>
          <a:xfrm rot="10800000">
            <a:off x="7139532" y="3297059"/>
            <a:ext cx="1350619" cy="77056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573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Приложение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Commands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Queries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317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Приложение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Commands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Queries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2555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Приложение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Commands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Queries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1444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Fn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(Input)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Output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Input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3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58" y="4094370"/>
            <a:ext cx="942795" cy="94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047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48875" y="150106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Сайд-эффект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команды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53820" y="349893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 rot="10800000" flipH="1">
            <a:off x="4443930" y="1999831"/>
            <a:ext cx="115658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600519" y="150106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Значение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8752163" y="150106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Value 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таблицы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I/O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/>
          <p:nvPr/>
        </p:nvCxnSpPr>
        <p:spPr>
          <a:xfrm rot="10800000">
            <a:off x="7595574" y="1999829"/>
            <a:ext cx="115658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23531" y="2812695"/>
            <a:ext cx="199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Выводом является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00048" y="159418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79621" y="1565783"/>
            <a:ext cx="58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Есть</a:t>
            </a:r>
          </a:p>
        </p:txBody>
      </p:sp>
      <p:cxnSp>
        <p:nvCxnSpPr>
          <p:cNvPr id="25" name="Соединительная линия уступом 24"/>
          <p:cNvCxnSpPr>
            <a:stCxn id="13" idx="0"/>
            <a:endCxn id="7" idx="1"/>
          </p:cNvCxnSpPr>
          <p:nvPr/>
        </p:nvCxnSpPr>
        <p:spPr>
          <a:xfrm rot="5400000" flipH="1" flipV="1">
            <a:off x="1200563" y="2250619"/>
            <a:ext cx="1499097" cy="997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8752163" y="344697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7" name="Соединительная линия уступом 26"/>
          <p:cNvCxnSpPr/>
          <p:nvPr/>
        </p:nvCxnSpPr>
        <p:spPr>
          <a:xfrm rot="5400000" flipH="1" flipV="1">
            <a:off x="9278519" y="2969767"/>
            <a:ext cx="94234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801703" y="2785440"/>
            <a:ext cx="19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 берется из</a:t>
            </a:r>
          </a:p>
        </p:txBody>
      </p:sp>
      <p:cxnSp>
        <p:nvCxnSpPr>
          <p:cNvPr id="29" name="Соединительная линия уступом 28"/>
          <p:cNvCxnSpPr/>
          <p:nvPr/>
        </p:nvCxnSpPr>
        <p:spPr>
          <a:xfrm rot="10800000" flipV="1">
            <a:off x="2480050" y="3994887"/>
            <a:ext cx="620675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00048" y="3496123"/>
            <a:ext cx="1955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Проверяют вывод</a:t>
            </a:r>
          </a:p>
        </p:txBody>
      </p:sp>
    </p:spTree>
    <p:extLst>
      <p:ext uri="{BB962C8B-B14F-4D97-AF65-F5344CB8AC3E}">
        <p14:creationId xmlns:p14="http://schemas.microsoft.com/office/powerpoint/2010/main" val="322812603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3965" y="316190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Искусственная сложность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33964" y="109586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Устаревание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955366" y="414695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Регресс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6955366" y="220347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Рефакторинг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3883394" y="320100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Структура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8605" y="2467465"/>
            <a:ext cx="15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Выражается в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76565" y="3200999"/>
            <a:ext cx="135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Определяет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49366" y="2203473"/>
            <a:ext cx="113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Изменяет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6719" y="3515097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Усложняет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0027338" y="320100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72767" y="5201770"/>
            <a:ext cx="230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Должны защищать от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72767" y="2098133"/>
            <a:ext cx="284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должны реагировать на</a:t>
            </a:r>
          </a:p>
        </p:txBody>
      </p:sp>
      <p:cxnSp>
        <p:nvCxnSpPr>
          <p:cNvPr id="29" name="Соединительная линия уступом 28"/>
          <p:cNvCxnSpPr>
            <a:stCxn id="26" idx="0"/>
            <a:endCxn id="21" idx="3"/>
          </p:cNvCxnSpPr>
          <p:nvPr/>
        </p:nvCxnSpPr>
        <p:spPr>
          <a:xfrm rot="16200000" flipV="1">
            <a:off x="9738263" y="1914396"/>
            <a:ext cx="498763" cy="2074445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26" idx="2"/>
          </p:cNvCxnSpPr>
          <p:nvPr/>
        </p:nvCxnSpPr>
        <p:spPr>
          <a:xfrm rot="5400000">
            <a:off x="9764049" y="3384900"/>
            <a:ext cx="447191" cy="2074445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16" idx="0"/>
          </p:cNvCxnSpPr>
          <p:nvPr/>
        </p:nvCxnSpPr>
        <p:spPr>
          <a:xfrm rot="5400000" flipH="1" flipV="1">
            <a:off x="7481722" y="3675781"/>
            <a:ext cx="94234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stCxn id="21" idx="1"/>
            <a:endCxn id="30" idx="0"/>
          </p:cNvCxnSpPr>
          <p:nvPr/>
        </p:nvCxnSpPr>
        <p:spPr>
          <a:xfrm rot="10800000" flipV="1">
            <a:off x="4880922" y="2702236"/>
            <a:ext cx="2074444" cy="49876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30" idx="1"/>
          </p:cNvCxnSpPr>
          <p:nvPr/>
        </p:nvCxnSpPr>
        <p:spPr>
          <a:xfrm rot="10800000">
            <a:off x="2229020" y="3699764"/>
            <a:ext cx="165437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45"/>
          <p:cNvCxnSpPr>
            <a:stCxn id="7" idx="0"/>
          </p:cNvCxnSpPr>
          <p:nvPr/>
        </p:nvCxnSpPr>
        <p:spPr>
          <a:xfrm rot="16200000" flipV="1">
            <a:off x="697237" y="2627649"/>
            <a:ext cx="1068511" cy="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34914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removeUser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745856" y="475322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getAllUsers</a:t>
            </a:r>
          </a:p>
        </p:txBody>
      </p:sp>
      <p:cxnSp>
        <p:nvCxnSpPr>
          <p:cNvPr id="22" name="Соединительная линия уступом 21"/>
          <p:cNvCxnSpPr>
            <a:stCxn id="7" idx="1"/>
            <a:endCxn id="21" idx="0"/>
          </p:cNvCxnSpPr>
          <p:nvPr/>
        </p:nvCxnSpPr>
        <p:spPr>
          <a:xfrm rot="10800000" flipV="1">
            <a:off x="3743385" y="3070097"/>
            <a:ext cx="1401091" cy="1683130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5144475" y="47532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getUsersByFilter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660065" y="475322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getUsersByRole</a:t>
            </a:r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 rot="16200000" flipH="1">
            <a:off x="5563709" y="4174934"/>
            <a:ext cx="115658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7" idx="3"/>
            <a:endCxn id="13" idx="0"/>
          </p:cNvCxnSpPr>
          <p:nvPr/>
        </p:nvCxnSpPr>
        <p:spPr>
          <a:xfrm>
            <a:off x="7139530" y="3070097"/>
            <a:ext cx="1518063" cy="1683130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36085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640" y="3879494"/>
            <a:ext cx="949580" cy="949580"/>
          </a:xfrm>
          <a:prstGeom prst="rect">
            <a:avLst/>
          </a:prstGeom>
        </p:spPr>
      </p:pic>
      <p:sp>
        <p:nvSpPr>
          <p:cNvPr id="11" name="Дуга 10"/>
          <p:cNvSpPr/>
          <p:nvPr/>
        </p:nvSpPr>
        <p:spPr>
          <a:xfrm rot="7435124">
            <a:off x="187845" y="-558801"/>
            <a:ext cx="9826171" cy="982617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/>
          <p:cNvSpPr/>
          <p:nvPr/>
        </p:nvSpPr>
        <p:spPr>
          <a:xfrm rot="7931852">
            <a:off x="2206322" y="-2911186"/>
            <a:ext cx="7126929" cy="7854292"/>
          </a:xfrm>
          <a:prstGeom prst="arc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1" y="4596340"/>
            <a:ext cx="653595" cy="65359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524" y="4596340"/>
            <a:ext cx="653595" cy="65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180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3175000" y="508000"/>
            <a:ext cx="5842000" cy="5842000"/>
          </a:xfrm>
          <a:prstGeom prst="ellipse">
            <a:avLst/>
          </a:prstGeom>
          <a:solidFill>
            <a:srgbClr val="FFAFB1">
              <a:alpha val="30980"/>
            </a:srgbClr>
          </a:solidFill>
          <a:ln>
            <a:solidFill>
              <a:srgbClr val="FFA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572459" y="725713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ЛУК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0" y="2138816"/>
            <a:ext cx="2580368" cy="258036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46" y="2256970"/>
            <a:ext cx="2083254" cy="20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5426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974109" y="307109"/>
            <a:ext cx="6243782" cy="6243782"/>
          </a:xfrm>
          <a:prstGeom prst="ellipse">
            <a:avLst/>
          </a:prstGeom>
          <a:solidFill>
            <a:schemeClr val="accent6">
              <a:lumMod val="50000"/>
              <a:alpha val="3098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/>
          <p:cNvSpPr/>
          <p:nvPr/>
        </p:nvSpPr>
        <p:spPr>
          <a:xfrm>
            <a:off x="4181764" y="1514764"/>
            <a:ext cx="3828473" cy="3828473"/>
          </a:xfrm>
          <a:prstGeom prst="ellipse">
            <a:avLst/>
          </a:prstGeom>
          <a:solidFill>
            <a:schemeClr val="bg1">
              <a:alpha val="3098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114578" y="3075057"/>
            <a:ext cx="1962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program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669441" y="556994"/>
            <a:ext cx="853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I/O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9600113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Группа 35"/>
          <p:cNvGrpSpPr/>
          <p:nvPr/>
        </p:nvGrpSpPr>
        <p:grpSpPr>
          <a:xfrm>
            <a:off x="1092313" y="1286324"/>
            <a:ext cx="10007374" cy="4285353"/>
            <a:chOff x="2038298" y="1261241"/>
            <a:chExt cx="10007374" cy="4285353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0050617" y="2905151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Тест</a:t>
              </a: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935174" y="1968660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Слепок вызовов</a:t>
              </a:r>
              <a:endParaRPr lang="en-US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5691970" y="1261241"/>
              <a:ext cx="2460680" cy="428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5935174" y="3773214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Слепок вызовов</a:t>
              </a:r>
              <a:endParaRPr lang="en-US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8" name="Соединительная линия уступом 27"/>
            <p:cNvCxnSpPr>
              <a:stCxn id="20" idx="1"/>
            </p:cNvCxnSpPr>
            <p:nvPr/>
          </p:nvCxnSpPr>
          <p:spPr>
            <a:xfrm rot="10800000" flipV="1">
              <a:off x="8153039" y="3403914"/>
              <a:ext cx="1897578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502701" y="2966186"/>
              <a:ext cx="1325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Сравнивает</a:t>
              </a:r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2038298" y="3828411"/>
              <a:ext cx="3893022" cy="997527"/>
              <a:chOff x="2041763" y="1968659"/>
              <a:chExt cx="3893022" cy="997527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2041763" y="1968659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v</a:t>
                </a:r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1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81938" y="2098348"/>
                <a:ext cx="1288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Генерирует</a:t>
                </a:r>
              </a:p>
            </p:txBody>
          </p:sp>
          <p:cxnSp>
            <p:nvCxnSpPr>
              <p:cNvPr id="31" name="Соединительная линия уступом 30"/>
              <p:cNvCxnSpPr/>
              <p:nvPr/>
            </p:nvCxnSpPr>
            <p:spPr>
              <a:xfrm rot="10800000" flipH="1" flipV="1">
                <a:off x="4037207" y="2469829"/>
                <a:ext cx="1897578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Группа 31"/>
            <p:cNvGrpSpPr/>
            <p:nvPr/>
          </p:nvGrpSpPr>
          <p:grpSpPr>
            <a:xfrm>
              <a:off x="2038298" y="2121059"/>
              <a:ext cx="3893022" cy="997527"/>
              <a:chOff x="2041763" y="1968659"/>
              <a:chExt cx="3893022" cy="997527"/>
            </a:xfrm>
          </p:grpSpPr>
          <p:sp>
            <p:nvSpPr>
              <p:cNvPr id="33" name="Прямоугольник 32"/>
              <p:cNvSpPr/>
              <p:nvPr/>
            </p:nvSpPr>
            <p:spPr>
              <a:xfrm>
                <a:off x="2041763" y="1968659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v2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281938" y="2098348"/>
                <a:ext cx="1288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Генерирует</a:t>
                </a: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10800000" flipH="1" flipV="1">
                <a:off x="4037207" y="2469829"/>
                <a:ext cx="1897578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825425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060FB-C163-4E2E-9368-507A1E1FAE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9" y="1935791"/>
            <a:ext cx="2236521" cy="223652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28211E-26D8-4F70-B0AC-D7257D256E97}"/>
              </a:ext>
            </a:extLst>
          </p:cNvPr>
          <p:cNvGrpSpPr/>
          <p:nvPr/>
        </p:nvGrpSpPr>
        <p:grpSpPr>
          <a:xfrm>
            <a:off x="9889206" y="2344088"/>
            <a:ext cx="2047133" cy="1808341"/>
            <a:chOff x="8088917" y="2007497"/>
            <a:chExt cx="3354781" cy="29634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742EED-F413-4A04-83D8-41C7723C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917" y="2007497"/>
              <a:ext cx="2236521" cy="223652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6450285-BB45-47E7-BC79-7CBE5A152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177" y="2734431"/>
              <a:ext cx="2236521" cy="22365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093A01-AFA5-4432-BC90-9F7CC1329D20}"/>
              </a:ext>
            </a:extLst>
          </p:cNvPr>
          <p:cNvGrpSpPr/>
          <p:nvPr/>
        </p:nvGrpSpPr>
        <p:grpSpPr>
          <a:xfrm>
            <a:off x="1254952" y="4103121"/>
            <a:ext cx="9682096" cy="156870"/>
            <a:chOff x="1641335" y="4360680"/>
            <a:chExt cx="9682096" cy="15687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7F92B1-E98F-4613-99DC-24DAA46E862D}"/>
                </a:ext>
              </a:extLst>
            </p:cNvPr>
            <p:cNvGrpSpPr/>
            <p:nvPr/>
          </p:nvGrpSpPr>
          <p:grpSpPr>
            <a:xfrm>
              <a:off x="1641335" y="4360680"/>
              <a:ext cx="3900353" cy="155096"/>
              <a:chOff x="2798496" y="4959070"/>
              <a:chExt cx="3900353" cy="15509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1965AA-ACFF-479C-A844-C9C0C09DDB07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6CA4CF4D-5511-44F9-8FDD-3DA7FEDEDCC6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84B4C120-D00C-4896-AB94-954E4A696F58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E952AD90-76AA-4FF8-9624-E7ABC6AFEC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FE19ED00-AE23-4891-A571-6158619639E9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3458380-E4EF-4416-9036-F12123B63A23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81C3F3B2-2263-4554-9F2E-EE84FC4A0D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70D5619-0F38-414E-8C9D-ECC1CCB85D8C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2DD0B0D-42A7-4356-AABA-9FCA4132F860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41F7BB49-16E0-498A-80D0-4755B56D8A1F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5C7B8391-C8F6-440C-8C87-DE2B42994F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9C4BDFF6-A674-452C-8816-1B00AC22D1C9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078915E2-D406-4410-BA89-D26A271B7C58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A5ADD94-66CA-4DC6-8742-62FE4CF9FF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05881A6-CF06-4B4D-A660-C72BABCF75D8}"/>
                </a:ext>
              </a:extLst>
            </p:cNvPr>
            <p:cNvGrpSpPr/>
            <p:nvPr/>
          </p:nvGrpSpPr>
          <p:grpSpPr>
            <a:xfrm>
              <a:off x="5498527" y="4362454"/>
              <a:ext cx="3900353" cy="155096"/>
              <a:chOff x="2798496" y="4959070"/>
              <a:chExt cx="3900353" cy="15509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AF9FAFA-B2C6-422B-B7A4-713D9E913DDF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68595DD-2D3D-4EF2-8686-8E9527BDE07C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0C4477ED-2911-458C-8FAB-C2FF5106CC56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4A1CB7A-929A-42F8-AB01-92D73CB21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92D5D319-B542-41BA-B5CE-42A1A0276E4E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60B96DF1-B31E-4D7B-9F82-05A5AA9834A5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7E9C9CC4-8CD4-460F-89E2-181001C47B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F76D774-8C1B-434D-BC4B-D7A623BC36D8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1986D2A1-ECAC-4444-9AA0-99C2BA6BDEF7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043C531-DA5D-495B-952D-BAB4F97D30FF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E5D1FBA-99EB-45E0-AEE1-20F926725D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5D78912D-BD2D-4CFD-B235-386F66AB7F3D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4AC8CB59-FDEC-408F-9C8F-DC6718B39B4B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882953B4-2B51-418D-A4C1-F5A56365A5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0939DA5-1CCF-49A3-86F1-D71EAD9C752A}"/>
                </a:ext>
              </a:extLst>
            </p:cNvPr>
            <p:cNvGrpSpPr/>
            <p:nvPr/>
          </p:nvGrpSpPr>
          <p:grpSpPr>
            <a:xfrm>
              <a:off x="7423078" y="4360680"/>
              <a:ext cx="3900353" cy="155096"/>
              <a:chOff x="2798496" y="4959070"/>
              <a:chExt cx="3900353" cy="15509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E1C24F0-CE46-4924-A53A-FD93D0D36EA6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92FC3369-5773-49EE-A10C-35A442895814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9CA948D0-02DE-4570-8DE1-7CDBC4F9FEA2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F9B24628-FDBB-4176-9E0F-AA5056650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69E6438-D124-4663-8395-58EA3AE997F5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422AD38C-CADD-424D-9B2C-100EBC39E82C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36FA89F1-81C4-4116-AE89-77572E4390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6DF7CFD-E944-4E42-88D0-8A2DA021335E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79B4807B-22F3-47F2-9572-695681F9EABF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FA79660-EEA3-4E56-9623-3F0F4F31A2B2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2A4EFDE-E701-4E7E-AED7-CA36E20A1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45A235E9-1D9E-4B40-BA47-4AFC7972EBD5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A20A7E15-6DE0-4881-B5F0-1EE7F20EA71A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6980D04B-5D69-4E5F-8D8F-8D4FB01FC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76" name="Прямоугольник 19">
            <a:extLst>
              <a:ext uri="{FF2B5EF4-FFF2-40B4-BE49-F238E27FC236}">
                <a16:creationId xmlns:a16="http://schemas.microsoft.com/office/drawing/2014/main" id="{D7A0E7DE-B70B-4B30-8391-934A5C9A7EB7}"/>
              </a:ext>
            </a:extLst>
          </p:cNvPr>
          <p:cNvSpPr/>
          <p:nvPr/>
        </p:nvSpPr>
        <p:spPr>
          <a:xfrm>
            <a:off x="7379257" y="267493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13860746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&lt;Equals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onClick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&gt;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sum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&lt;Calculator&gt;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20">
            <a:extLst>
              <a:ext uri="{FF2B5EF4-FFF2-40B4-BE49-F238E27FC236}">
                <a16:creationId xmlns:a16="http://schemas.microsoft.com/office/drawing/2014/main" id="{B893D709-A59A-42B0-AEA8-63D0568881B1}"/>
              </a:ext>
            </a:extLst>
          </p:cNvPr>
          <p:cNvSpPr/>
          <p:nvPr/>
        </p:nvSpPr>
        <p:spPr>
          <a:xfrm>
            <a:off x="1343433" y="1013449"/>
            <a:ext cx="7290740" cy="37621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54211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&lt;Equals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onClick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&gt;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sum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&lt;Calculator&gt;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54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21089" y="2325011"/>
            <a:ext cx="474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РЕФАКТОРИНГ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0399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&lt;Equals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onClick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&gt;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sum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&lt;Calculator&gt;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4530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060FB-C163-4E2E-9368-507A1E1FAE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9" y="1935791"/>
            <a:ext cx="2236521" cy="223652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28211E-26D8-4F70-B0AC-D7257D256E97}"/>
              </a:ext>
            </a:extLst>
          </p:cNvPr>
          <p:cNvGrpSpPr/>
          <p:nvPr/>
        </p:nvGrpSpPr>
        <p:grpSpPr>
          <a:xfrm>
            <a:off x="9889206" y="2344088"/>
            <a:ext cx="2047133" cy="1808341"/>
            <a:chOff x="8088917" y="2007497"/>
            <a:chExt cx="3354781" cy="29634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742EED-F413-4A04-83D8-41C7723C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917" y="2007497"/>
              <a:ext cx="2236521" cy="223652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6450285-BB45-47E7-BC79-7CBE5A152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177" y="2734431"/>
              <a:ext cx="2236521" cy="22365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093A01-AFA5-4432-BC90-9F7CC1329D20}"/>
              </a:ext>
            </a:extLst>
          </p:cNvPr>
          <p:cNvGrpSpPr/>
          <p:nvPr/>
        </p:nvGrpSpPr>
        <p:grpSpPr>
          <a:xfrm>
            <a:off x="1254952" y="4103121"/>
            <a:ext cx="9682096" cy="156870"/>
            <a:chOff x="1641335" y="4360680"/>
            <a:chExt cx="9682096" cy="15687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7F92B1-E98F-4613-99DC-24DAA46E862D}"/>
                </a:ext>
              </a:extLst>
            </p:cNvPr>
            <p:cNvGrpSpPr/>
            <p:nvPr/>
          </p:nvGrpSpPr>
          <p:grpSpPr>
            <a:xfrm>
              <a:off x="1641335" y="4360680"/>
              <a:ext cx="3900353" cy="155096"/>
              <a:chOff x="2798496" y="4959070"/>
              <a:chExt cx="3900353" cy="15509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1965AA-ACFF-479C-A844-C9C0C09DDB07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6CA4CF4D-5511-44F9-8FDD-3DA7FEDEDCC6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84B4C120-D00C-4896-AB94-954E4A696F58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E952AD90-76AA-4FF8-9624-E7ABC6AFEC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FE19ED00-AE23-4891-A571-6158619639E9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3458380-E4EF-4416-9036-F12123B63A23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81C3F3B2-2263-4554-9F2E-EE84FC4A0D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70D5619-0F38-414E-8C9D-ECC1CCB85D8C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2DD0B0D-42A7-4356-AABA-9FCA4132F860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41F7BB49-16E0-498A-80D0-4755B56D8A1F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5C7B8391-C8F6-440C-8C87-DE2B42994F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9C4BDFF6-A674-452C-8816-1B00AC22D1C9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078915E2-D406-4410-BA89-D26A271B7C58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A5ADD94-66CA-4DC6-8742-62FE4CF9FF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05881A6-CF06-4B4D-A660-C72BABCF75D8}"/>
                </a:ext>
              </a:extLst>
            </p:cNvPr>
            <p:cNvGrpSpPr/>
            <p:nvPr/>
          </p:nvGrpSpPr>
          <p:grpSpPr>
            <a:xfrm>
              <a:off x="5498527" y="4362454"/>
              <a:ext cx="3900353" cy="155096"/>
              <a:chOff x="2798496" y="4959070"/>
              <a:chExt cx="3900353" cy="15509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AF9FAFA-B2C6-422B-B7A4-713D9E913DDF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68595DD-2D3D-4EF2-8686-8E9527BDE07C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0C4477ED-2911-458C-8FAB-C2FF5106CC56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4A1CB7A-929A-42F8-AB01-92D73CB21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92D5D319-B542-41BA-B5CE-42A1A0276E4E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60B96DF1-B31E-4D7B-9F82-05A5AA9834A5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7E9C9CC4-8CD4-460F-89E2-181001C47B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F76D774-8C1B-434D-BC4B-D7A623BC36D8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1986D2A1-ECAC-4444-9AA0-99C2BA6BDEF7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043C531-DA5D-495B-952D-BAB4F97D30FF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E5D1FBA-99EB-45E0-AEE1-20F926725D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5D78912D-BD2D-4CFD-B235-386F66AB7F3D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4AC8CB59-FDEC-408F-9C8F-DC6718B39B4B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882953B4-2B51-418D-A4C1-F5A56365A5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0939DA5-1CCF-49A3-86F1-D71EAD9C752A}"/>
                </a:ext>
              </a:extLst>
            </p:cNvPr>
            <p:cNvGrpSpPr/>
            <p:nvPr/>
          </p:nvGrpSpPr>
          <p:grpSpPr>
            <a:xfrm>
              <a:off x="7423078" y="4360680"/>
              <a:ext cx="3900353" cy="155096"/>
              <a:chOff x="2798496" y="4959070"/>
              <a:chExt cx="3900353" cy="15509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E1C24F0-CE46-4924-A53A-FD93D0D36EA6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92FC3369-5773-49EE-A10C-35A442895814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9CA948D0-02DE-4570-8DE1-7CDBC4F9FEA2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F9B24628-FDBB-4176-9E0F-AA5056650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69E6438-D124-4663-8395-58EA3AE997F5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422AD38C-CADD-424D-9B2C-100EBC39E82C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36FA89F1-81C4-4116-AE89-77572E4390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6DF7CFD-E944-4E42-88D0-8A2DA021335E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79B4807B-22F3-47F2-9572-695681F9EABF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FA79660-EEA3-4E56-9623-3F0F4F31A2B2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2A4EFDE-E701-4E7E-AED7-CA36E20A1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45A235E9-1D9E-4B40-BA47-4AFC7972EBD5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A20A7E15-6DE0-4881-B5F0-1EE7F20EA71A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6980D04B-5D69-4E5F-8D8F-8D4FB01FC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76" name="Прямоугольник 19">
            <a:extLst>
              <a:ext uri="{FF2B5EF4-FFF2-40B4-BE49-F238E27FC236}">
                <a16:creationId xmlns:a16="http://schemas.microsoft.com/office/drawing/2014/main" id="{D7A0E7DE-B70B-4B30-8391-934A5C9A7EB7}"/>
              </a:ext>
            </a:extLst>
          </p:cNvPr>
          <p:cNvSpPr/>
          <p:nvPr/>
        </p:nvSpPr>
        <p:spPr>
          <a:xfrm>
            <a:off x="7379257" y="267493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sp>
        <p:nvSpPr>
          <p:cNvPr id="77" name="Прямоугольник 19">
            <a:extLst>
              <a:ext uri="{FF2B5EF4-FFF2-40B4-BE49-F238E27FC236}">
                <a16:creationId xmlns:a16="http://schemas.microsoft.com/office/drawing/2014/main" id="{C75364D0-0506-44F2-96E4-D58E5288943D}"/>
              </a:ext>
            </a:extLst>
          </p:cNvPr>
          <p:cNvSpPr/>
          <p:nvPr/>
        </p:nvSpPr>
        <p:spPr>
          <a:xfrm>
            <a:off x="4813708" y="267493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sp>
        <p:nvSpPr>
          <p:cNvPr id="78" name="Прямоугольник 20">
            <a:extLst>
              <a:ext uri="{FF2B5EF4-FFF2-40B4-BE49-F238E27FC236}">
                <a16:creationId xmlns:a16="http://schemas.microsoft.com/office/drawing/2014/main" id="{CB159088-68F7-49D4-8DCE-8612CD5ADBD5}"/>
              </a:ext>
            </a:extLst>
          </p:cNvPr>
          <p:cNvSpPr/>
          <p:nvPr/>
        </p:nvSpPr>
        <p:spPr>
          <a:xfrm>
            <a:off x="7230724" y="2371673"/>
            <a:ext cx="2236521" cy="136475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7045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AB1608-0A80-4CA0-B737-927176A52984}"/>
              </a:ext>
            </a:extLst>
          </p:cNvPr>
          <p:cNvSpPr/>
          <p:nvPr/>
        </p:nvSpPr>
        <p:spPr>
          <a:xfrm>
            <a:off x="4731625" y="1163236"/>
            <a:ext cx="6230023" cy="3813717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&lt;Equals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</a:rPr>
              <a:t>onClick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&gt;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sum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&lt;Calculator&gt;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5341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E5AA6D-3957-4D63-AEAD-37E463933A4C}"/>
              </a:ext>
            </a:extLst>
          </p:cNvPr>
          <p:cNvCxnSpPr>
            <a:cxnSpLocks/>
          </p:cNvCxnSpPr>
          <p:nvPr/>
        </p:nvCxnSpPr>
        <p:spPr>
          <a:xfrm>
            <a:off x="6096000" y="791737"/>
            <a:ext cx="0" cy="548640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E3060FB-C163-4E2E-9368-507A1E1FAE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57" y="2055436"/>
            <a:ext cx="2236521" cy="2236521"/>
          </a:xfrm>
          <a:prstGeom prst="rect">
            <a:avLst/>
          </a:prstGeom>
        </p:spPr>
      </p:pic>
      <p:sp>
        <p:nvSpPr>
          <p:cNvPr id="76" name="Прямоугольник 19">
            <a:extLst>
              <a:ext uri="{FF2B5EF4-FFF2-40B4-BE49-F238E27FC236}">
                <a16:creationId xmlns:a16="http://schemas.microsoft.com/office/drawing/2014/main" id="{D7A0E7DE-B70B-4B30-8391-934A5C9A7EB7}"/>
              </a:ext>
            </a:extLst>
          </p:cNvPr>
          <p:cNvSpPr/>
          <p:nvPr/>
        </p:nvSpPr>
        <p:spPr>
          <a:xfrm>
            <a:off x="8599321" y="267493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77" name="Прямоугольник 19">
            <a:extLst>
              <a:ext uri="{FF2B5EF4-FFF2-40B4-BE49-F238E27FC236}">
                <a16:creationId xmlns:a16="http://schemas.microsoft.com/office/drawing/2014/main" id="{C75364D0-0506-44F2-96E4-D58E5288943D}"/>
              </a:ext>
            </a:extLst>
          </p:cNvPr>
          <p:cNvSpPr/>
          <p:nvPr/>
        </p:nvSpPr>
        <p:spPr>
          <a:xfrm>
            <a:off x="5098472" y="267493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Монитор</a:t>
            </a:r>
          </a:p>
        </p:txBody>
      </p:sp>
      <p:cxnSp>
        <p:nvCxnSpPr>
          <p:cNvPr id="79" name="Соединительная линия уступом 21">
            <a:extLst>
              <a:ext uri="{FF2B5EF4-FFF2-40B4-BE49-F238E27FC236}">
                <a16:creationId xmlns:a16="http://schemas.microsoft.com/office/drawing/2014/main" id="{9BE4E960-A4CD-4186-95CA-F692EB1E09DA}"/>
              </a:ext>
            </a:extLst>
          </p:cNvPr>
          <p:cNvCxnSpPr>
            <a:cxnSpLocks/>
          </p:cNvCxnSpPr>
          <p:nvPr/>
        </p:nvCxnSpPr>
        <p:spPr>
          <a:xfrm flipH="1">
            <a:off x="7093527" y="3173699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21">
            <a:extLst>
              <a:ext uri="{FF2B5EF4-FFF2-40B4-BE49-F238E27FC236}">
                <a16:creationId xmlns:a16="http://schemas.microsoft.com/office/drawing/2014/main" id="{BB39B4BF-B39E-4C72-9910-98045B6244AE}"/>
              </a:ext>
            </a:extLst>
          </p:cNvPr>
          <p:cNvCxnSpPr>
            <a:cxnSpLocks/>
          </p:cNvCxnSpPr>
          <p:nvPr/>
        </p:nvCxnSpPr>
        <p:spPr>
          <a:xfrm>
            <a:off x="3592678" y="3173697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71A1ECF-24BC-41B0-AFC2-9CB663668B84}"/>
              </a:ext>
            </a:extLst>
          </p:cNvPr>
          <p:cNvSpPr txBox="1"/>
          <p:nvPr/>
        </p:nvSpPr>
        <p:spPr>
          <a:xfrm>
            <a:off x="7330096" y="267493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Выводит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616D82-64C0-4C9B-B4C2-888167F4D242}"/>
              </a:ext>
            </a:extLst>
          </p:cNvPr>
          <p:cNvSpPr txBox="1"/>
          <p:nvPr/>
        </p:nvSpPr>
        <p:spPr>
          <a:xfrm>
            <a:off x="3179715" y="267493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Воспринимает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2745D7-9B87-4980-B8A8-6C4BFD484DD9}"/>
              </a:ext>
            </a:extLst>
          </p:cNvPr>
          <p:cNvSpPr txBox="1"/>
          <p:nvPr/>
        </p:nvSpPr>
        <p:spPr>
          <a:xfrm>
            <a:off x="6149914" y="713680"/>
            <a:ext cx="98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Граница</a:t>
            </a:r>
          </a:p>
        </p:txBody>
      </p:sp>
    </p:spTree>
    <p:extLst>
      <p:ext uri="{BB962C8B-B14F-4D97-AF65-F5344CB8AC3E}">
        <p14:creationId xmlns:p14="http://schemas.microsoft.com/office/powerpoint/2010/main" val="80425182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6655615" y="293023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Наблюдаемое поведение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088855" y="293023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Рефакторинг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9438511" y="293023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Пользователь</a:t>
            </a:r>
          </a:p>
        </p:txBody>
      </p:sp>
      <p:sp>
        <p:nvSpPr>
          <p:cNvPr id="20" name="Прямоугольник 15">
            <a:extLst>
              <a:ext uri="{FF2B5EF4-FFF2-40B4-BE49-F238E27FC236}">
                <a16:creationId xmlns:a16="http://schemas.microsoft.com/office/drawing/2014/main" id="{749D20D4-A4F2-4D77-9296-F09CD0EBBFBD}"/>
              </a:ext>
            </a:extLst>
          </p:cNvPr>
          <p:cNvSpPr/>
          <p:nvPr/>
        </p:nvSpPr>
        <p:spPr>
          <a:xfrm>
            <a:off x="3872719" y="293023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108127540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AB79ABC-B491-456B-82DD-898EF2FB2D26}"/>
              </a:ext>
            </a:extLst>
          </p:cNvPr>
          <p:cNvGrpSpPr/>
          <p:nvPr/>
        </p:nvGrpSpPr>
        <p:grpSpPr>
          <a:xfrm>
            <a:off x="156918" y="685800"/>
            <a:ext cx="2286000" cy="5486400"/>
            <a:chOff x="156918" y="685800"/>
            <a:chExt cx="2286000" cy="54864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188A7B5-6BCF-4D2F-B664-E2B103387D35}"/>
                </a:ext>
              </a:extLst>
            </p:cNvPr>
            <p:cNvCxnSpPr>
              <a:cxnSpLocks/>
            </p:cNvCxnSpPr>
            <p:nvPr/>
          </p:nvCxnSpPr>
          <p:spPr>
            <a:xfrm>
              <a:off x="1282944" y="685800"/>
              <a:ext cx="0" cy="548640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3060FB-C163-4E2E-9368-507A1E1FA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18" y="1935790"/>
              <a:ext cx="2286000" cy="2286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28211E-26D8-4F70-B0AC-D7257D256E97}"/>
              </a:ext>
            </a:extLst>
          </p:cNvPr>
          <p:cNvGrpSpPr/>
          <p:nvPr/>
        </p:nvGrpSpPr>
        <p:grpSpPr>
          <a:xfrm>
            <a:off x="9889206" y="2344088"/>
            <a:ext cx="2047133" cy="1808341"/>
            <a:chOff x="8088917" y="2007497"/>
            <a:chExt cx="3354781" cy="29634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742EED-F413-4A04-83D8-41C7723C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917" y="2007497"/>
              <a:ext cx="2236521" cy="223652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6450285-BB45-47E7-BC79-7CBE5A152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177" y="2734431"/>
              <a:ext cx="2236521" cy="22365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093A01-AFA5-4432-BC90-9F7CC1329D20}"/>
              </a:ext>
            </a:extLst>
          </p:cNvPr>
          <p:cNvGrpSpPr/>
          <p:nvPr/>
        </p:nvGrpSpPr>
        <p:grpSpPr>
          <a:xfrm>
            <a:off x="1254952" y="4103121"/>
            <a:ext cx="9682096" cy="156870"/>
            <a:chOff x="1641335" y="4360680"/>
            <a:chExt cx="9682096" cy="15687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7F92B1-E98F-4613-99DC-24DAA46E862D}"/>
                </a:ext>
              </a:extLst>
            </p:cNvPr>
            <p:cNvGrpSpPr/>
            <p:nvPr/>
          </p:nvGrpSpPr>
          <p:grpSpPr>
            <a:xfrm>
              <a:off x="1641335" y="4360680"/>
              <a:ext cx="3900353" cy="155096"/>
              <a:chOff x="2798496" y="4959070"/>
              <a:chExt cx="3900353" cy="15509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1965AA-ACFF-479C-A844-C9C0C09DDB07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6CA4CF4D-5511-44F9-8FDD-3DA7FEDEDCC6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84B4C120-D00C-4896-AB94-954E4A696F58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E952AD90-76AA-4FF8-9624-E7ABC6AFEC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FE19ED00-AE23-4891-A571-6158619639E9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3458380-E4EF-4416-9036-F12123B63A23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81C3F3B2-2263-4554-9F2E-EE84FC4A0D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70D5619-0F38-414E-8C9D-ECC1CCB85D8C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2DD0B0D-42A7-4356-AABA-9FCA4132F860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41F7BB49-16E0-498A-80D0-4755B56D8A1F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5C7B8391-C8F6-440C-8C87-DE2B42994F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9C4BDFF6-A674-452C-8816-1B00AC22D1C9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078915E2-D406-4410-BA89-D26A271B7C58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A5ADD94-66CA-4DC6-8742-62FE4CF9FF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05881A6-CF06-4B4D-A660-C72BABCF75D8}"/>
                </a:ext>
              </a:extLst>
            </p:cNvPr>
            <p:cNvGrpSpPr/>
            <p:nvPr/>
          </p:nvGrpSpPr>
          <p:grpSpPr>
            <a:xfrm>
              <a:off x="5498527" y="4362454"/>
              <a:ext cx="3900353" cy="155096"/>
              <a:chOff x="2798496" y="4959070"/>
              <a:chExt cx="3900353" cy="15509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AF9FAFA-B2C6-422B-B7A4-713D9E913DDF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68595DD-2D3D-4EF2-8686-8E9527BDE07C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0C4477ED-2911-458C-8FAB-C2FF5106CC56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4A1CB7A-929A-42F8-AB01-92D73CB21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92D5D319-B542-41BA-B5CE-42A1A0276E4E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60B96DF1-B31E-4D7B-9F82-05A5AA9834A5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7E9C9CC4-8CD4-460F-89E2-181001C47B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F76D774-8C1B-434D-BC4B-D7A623BC36D8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1986D2A1-ECAC-4444-9AA0-99C2BA6BDEF7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043C531-DA5D-495B-952D-BAB4F97D30FF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E5D1FBA-99EB-45E0-AEE1-20F926725D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5D78912D-BD2D-4CFD-B235-386F66AB7F3D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4AC8CB59-FDEC-408F-9C8F-DC6718B39B4B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882953B4-2B51-418D-A4C1-F5A56365A5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0939DA5-1CCF-49A3-86F1-D71EAD9C752A}"/>
                </a:ext>
              </a:extLst>
            </p:cNvPr>
            <p:cNvGrpSpPr/>
            <p:nvPr/>
          </p:nvGrpSpPr>
          <p:grpSpPr>
            <a:xfrm>
              <a:off x="7423078" y="4360680"/>
              <a:ext cx="3900353" cy="155096"/>
              <a:chOff x="2798496" y="4959070"/>
              <a:chExt cx="3900353" cy="15509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E1C24F0-CE46-4924-A53A-FD93D0D36EA6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92FC3369-5773-49EE-A10C-35A442895814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9CA948D0-02DE-4570-8DE1-7CDBC4F9FEA2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F9B24628-FDBB-4176-9E0F-AA5056650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69E6438-D124-4663-8395-58EA3AE997F5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422AD38C-CADD-424D-9B2C-100EBC39E82C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36FA89F1-81C4-4116-AE89-77572E4390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6DF7CFD-E944-4E42-88D0-8A2DA021335E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79B4807B-22F3-47F2-9572-695681F9EABF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FA79660-EEA3-4E56-9623-3F0F4F31A2B2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2A4EFDE-E701-4E7E-AED7-CA36E20A1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45A235E9-1D9E-4B40-BA47-4AFC7972EBD5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A20A7E15-6DE0-4881-B5F0-1EE7F20EA71A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6980D04B-5D69-4E5F-8D8F-8D4FB01FC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28F012-FB1C-4D5D-9294-7A867B80DD15}"/>
              </a:ext>
            </a:extLst>
          </p:cNvPr>
          <p:cNvCxnSpPr>
            <a:cxnSpLocks/>
          </p:cNvCxnSpPr>
          <p:nvPr/>
        </p:nvCxnSpPr>
        <p:spPr>
          <a:xfrm>
            <a:off x="7612566" y="685800"/>
            <a:ext cx="0" cy="5486400"/>
          </a:xfrm>
          <a:prstGeom prst="line">
            <a:avLst/>
          </a:prstGeom>
          <a:ln w="57150">
            <a:solidFill>
              <a:srgbClr val="EE6E6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2E8D234-9C22-480B-83B6-C58D2143C26B}"/>
              </a:ext>
            </a:extLst>
          </p:cNvPr>
          <p:cNvSpPr txBox="1"/>
          <p:nvPr/>
        </p:nvSpPr>
        <p:spPr>
          <a:xfrm>
            <a:off x="7723431" y="606037"/>
            <a:ext cx="155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050"/>
                </a:solidFill>
              </a:rPr>
              <a:t>Граница</a:t>
            </a:r>
          </a:p>
          <a:p>
            <a:r>
              <a:rPr lang="ru-RU" dirty="0">
                <a:solidFill>
                  <a:srgbClr val="FF5050"/>
                </a:solidFill>
              </a:rPr>
              <a:t>рефакторинга</a:t>
            </a:r>
            <a:endParaRPr lang="en-US" dirty="0">
              <a:solidFill>
                <a:srgbClr val="FF505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ED39F2-DC20-4A97-8270-6D535F7F0FE6}"/>
              </a:ext>
            </a:extLst>
          </p:cNvPr>
          <p:cNvSpPr txBox="1"/>
          <p:nvPr/>
        </p:nvSpPr>
        <p:spPr>
          <a:xfrm>
            <a:off x="1393809" y="606037"/>
            <a:ext cx="155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Граница</a:t>
            </a:r>
          </a:p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рефакторинга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BDAA59-A587-4F48-99FA-6234979875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46" y="2408385"/>
            <a:ext cx="1813405" cy="18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0828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AB79ABC-B491-456B-82DD-898EF2FB2D26}"/>
              </a:ext>
            </a:extLst>
          </p:cNvPr>
          <p:cNvGrpSpPr/>
          <p:nvPr/>
        </p:nvGrpSpPr>
        <p:grpSpPr>
          <a:xfrm>
            <a:off x="156918" y="685800"/>
            <a:ext cx="2286000" cy="5486400"/>
            <a:chOff x="156918" y="685800"/>
            <a:chExt cx="2286000" cy="54864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188A7B5-6BCF-4D2F-B664-E2B103387D35}"/>
                </a:ext>
              </a:extLst>
            </p:cNvPr>
            <p:cNvCxnSpPr>
              <a:cxnSpLocks/>
            </p:cNvCxnSpPr>
            <p:nvPr/>
          </p:nvCxnSpPr>
          <p:spPr>
            <a:xfrm>
              <a:off x="1282944" y="685800"/>
              <a:ext cx="0" cy="548640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3060FB-C163-4E2E-9368-507A1E1FA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18" y="1935790"/>
              <a:ext cx="2286000" cy="2286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28211E-26D8-4F70-B0AC-D7257D256E97}"/>
              </a:ext>
            </a:extLst>
          </p:cNvPr>
          <p:cNvGrpSpPr/>
          <p:nvPr/>
        </p:nvGrpSpPr>
        <p:grpSpPr>
          <a:xfrm>
            <a:off x="9889206" y="2344088"/>
            <a:ext cx="2047133" cy="1808341"/>
            <a:chOff x="8088917" y="2007497"/>
            <a:chExt cx="3354781" cy="29634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742EED-F413-4A04-83D8-41C7723C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917" y="2007497"/>
              <a:ext cx="2236521" cy="223652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6450285-BB45-47E7-BC79-7CBE5A152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177" y="2734431"/>
              <a:ext cx="2236521" cy="22365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093A01-AFA5-4432-BC90-9F7CC1329D20}"/>
              </a:ext>
            </a:extLst>
          </p:cNvPr>
          <p:cNvGrpSpPr/>
          <p:nvPr/>
        </p:nvGrpSpPr>
        <p:grpSpPr>
          <a:xfrm>
            <a:off x="1254952" y="4103121"/>
            <a:ext cx="9682096" cy="156870"/>
            <a:chOff x="1641335" y="4360680"/>
            <a:chExt cx="9682096" cy="15687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7F92B1-E98F-4613-99DC-24DAA46E862D}"/>
                </a:ext>
              </a:extLst>
            </p:cNvPr>
            <p:cNvGrpSpPr/>
            <p:nvPr/>
          </p:nvGrpSpPr>
          <p:grpSpPr>
            <a:xfrm>
              <a:off x="1641335" y="4360680"/>
              <a:ext cx="3900353" cy="155096"/>
              <a:chOff x="2798496" y="4959070"/>
              <a:chExt cx="3900353" cy="15509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1965AA-ACFF-479C-A844-C9C0C09DDB07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6CA4CF4D-5511-44F9-8FDD-3DA7FEDEDCC6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84B4C120-D00C-4896-AB94-954E4A696F58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E952AD90-76AA-4FF8-9624-E7ABC6AFEC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FE19ED00-AE23-4891-A571-6158619639E9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3458380-E4EF-4416-9036-F12123B63A23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81C3F3B2-2263-4554-9F2E-EE84FC4A0D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70D5619-0F38-414E-8C9D-ECC1CCB85D8C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2DD0B0D-42A7-4356-AABA-9FCA4132F860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41F7BB49-16E0-498A-80D0-4755B56D8A1F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5C7B8391-C8F6-440C-8C87-DE2B42994F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9C4BDFF6-A674-452C-8816-1B00AC22D1C9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078915E2-D406-4410-BA89-D26A271B7C58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A5ADD94-66CA-4DC6-8742-62FE4CF9FF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05881A6-CF06-4B4D-A660-C72BABCF75D8}"/>
                </a:ext>
              </a:extLst>
            </p:cNvPr>
            <p:cNvGrpSpPr/>
            <p:nvPr/>
          </p:nvGrpSpPr>
          <p:grpSpPr>
            <a:xfrm>
              <a:off x="5498527" y="4362454"/>
              <a:ext cx="3900353" cy="155096"/>
              <a:chOff x="2798496" y="4959070"/>
              <a:chExt cx="3900353" cy="15509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AF9FAFA-B2C6-422B-B7A4-713D9E913DDF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68595DD-2D3D-4EF2-8686-8E9527BDE07C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0C4477ED-2911-458C-8FAB-C2FF5106CC56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4A1CB7A-929A-42F8-AB01-92D73CB21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92D5D319-B542-41BA-B5CE-42A1A0276E4E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60B96DF1-B31E-4D7B-9F82-05A5AA9834A5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7E9C9CC4-8CD4-460F-89E2-181001C47B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F76D774-8C1B-434D-BC4B-D7A623BC36D8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1986D2A1-ECAC-4444-9AA0-99C2BA6BDEF7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043C531-DA5D-495B-952D-BAB4F97D30FF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E5D1FBA-99EB-45E0-AEE1-20F926725D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5D78912D-BD2D-4CFD-B235-386F66AB7F3D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4AC8CB59-FDEC-408F-9C8F-DC6718B39B4B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882953B4-2B51-418D-A4C1-F5A56365A5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0939DA5-1CCF-49A3-86F1-D71EAD9C752A}"/>
                </a:ext>
              </a:extLst>
            </p:cNvPr>
            <p:cNvGrpSpPr/>
            <p:nvPr/>
          </p:nvGrpSpPr>
          <p:grpSpPr>
            <a:xfrm>
              <a:off x="7423078" y="4360680"/>
              <a:ext cx="3900353" cy="155096"/>
              <a:chOff x="2798496" y="4959070"/>
              <a:chExt cx="3900353" cy="15509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E1C24F0-CE46-4924-A53A-FD93D0D36EA6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92FC3369-5773-49EE-A10C-35A442895814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9CA948D0-02DE-4570-8DE1-7CDBC4F9FEA2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F9B24628-FDBB-4176-9E0F-AA5056650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69E6438-D124-4663-8395-58EA3AE997F5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422AD38C-CADD-424D-9B2C-100EBC39E82C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36FA89F1-81C4-4116-AE89-77572E4390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6DF7CFD-E944-4E42-88D0-8A2DA021335E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79B4807B-22F3-47F2-9572-695681F9EABF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FA79660-EEA3-4E56-9623-3F0F4F31A2B2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2A4EFDE-E701-4E7E-AED7-CA36E20A1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45A235E9-1D9E-4B40-BA47-4AFC7972EBD5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A20A7E15-6DE0-4881-B5F0-1EE7F20EA71A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6980D04B-5D69-4E5F-8D8F-8D4FB01FC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F6ED39F2-DC20-4A97-8270-6D535F7F0FE6}"/>
              </a:ext>
            </a:extLst>
          </p:cNvPr>
          <p:cNvSpPr txBox="1"/>
          <p:nvPr/>
        </p:nvSpPr>
        <p:spPr>
          <a:xfrm>
            <a:off x="1393809" y="606037"/>
            <a:ext cx="155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Граница</a:t>
            </a:r>
          </a:p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рефакторинга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E212A1-AC57-47E2-899D-B81F1AE035A5}"/>
              </a:ext>
            </a:extLst>
          </p:cNvPr>
          <p:cNvGrpSpPr/>
          <p:nvPr/>
        </p:nvGrpSpPr>
        <p:grpSpPr>
          <a:xfrm>
            <a:off x="2186705" y="606037"/>
            <a:ext cx="2551687" cy="5566163"/>
            <a:chOff x="6725246" y="606037"/>
            <a:chExt cx="2551687" cy="556616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828F012-FB1C-4D5D-9294-7A867B80DD15}"/>
                </a:ext>
              </a:extLst>
            </p:cNvPr>
            <p:cNvCxnSpPr>
              <a:cxnSpLocks/>
            </p:cNvCxnSpPr>
            <p:nvPr/>
          </p:nvCxnSpPr>
          <p:spPr>
            <a:xfrm>
              <a:off x="7612566" y="685800"/>
              <a:ext cx="0" cy="5486400"/>
            </a:xfrm>
            <a:prstGeom prst="line">
              <a:avLst/>
            </a:prstGeom>
            <a:ln w="57150">
              <a:solidFill>
                <a:srgbClr val="EE6E6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2E8D234-9C22-480B-83B6-C58D2143C26B}"/>
                </a:ext>
              </a:extLst>
            </p:cNvPr>
            <p:cNvSpPr txBox="1"/>
            <p:nvPr/>
          </p:nvSpPr>
          <p:spPr>
            <a:xfrm>
              <a:off x="7723431" y="606037"/>
              <a:ext cx="1553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FF5050"/>
                  </a:solidFill>
                </a:rPr>
                <a:t>Граница</a:t>
              </a:r>
            </a:p>
            <a:p>
              <a:r>
                <a:rPr lang="ru-RU" dirty="0">
                  <a:solidFill>
                    <a:srgbClr val="FF5050"/>
                  </a:solidFill>
                </a:rPr>
                <a:t>рефакторинга</a:t>
              </a:r>
              <a:endParaRPr lang="en-US" dirty="0">
                <a:solidFill>
                  <a:srgbClr val="FF5050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DBDAA59-A587-4F48-99FA-623497987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246" y="2408385"/>
              <a:ext cx="1813405" cy="18134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115755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074608-A350-4B88-A33D-C012B425A22E}"/>
              </a:ext>
            </a:extLst>
          </p:cNvPr>
          <p:cNvGrpSpPr/>
          <p:nvPr/>
        </p:nvGrpSpPr>
        <p:grpSpPr>
          <a:xfrm>
            <a:off x="3809998" y="1133710"/>
            <a:ext cx="4568281" cy="4590581"/>
            <a:chOff x="3809998" y="1133710"/>
            <a:chExt cx="4568281" cy="45905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CDA9C3-7713-4F5F-9320-831001686CBC}"/>
                </a:ext>
              </a:extLst>
            </p:cNvPr>
            <p:cNvSpPr/>
            <p:nvPr/>
          </p:nvSpPr>
          <p:spPr>
            <a:xfrm>
              <a:off x="3809998" y="1137424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AEF8318-BF35-4CCD-B7DE-ACFFBD7B579C}"/>
                </a:ext>
              </a:extLst>
            </p:cNvPr>
            <p:cNvSpPr/>
            <p:nvPr/>
          </p:nvSpPr>
          <p:spPr>
            <a:xfrm>
              <a:off x="6092279" y="1133710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DFC36E-E759-4DB9-A675-D35BCA89776D}"/>
                </a:ext>
              </a:extLst>
            </p:cNvPr>
            <p:cNvSpPr/>
            <p:nvPr/>
          </p:nvSpPr>
          <p:spPr>
            <a:xfrm>
              <a:off x="3817435" y="3430854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FFF4D2-9F74-4CD0-9C27-15D6BF601910}"/>
                </a:ext>
              </a:extLst>
            </p:cNvPr>
            <p:cNvSpPr/>
            <p:nvPr/>
          </p:nvSpPr>
          <p:spPr>
            <a:xfrm>
              <a:off x="6088565" y="3438291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8C6D6A4-AC9A-42BF-A611-F7DE5C13A50B}"/>
              </a:ext>
            </a:extLst>
          </p:cNvPr>
          <p:cNvSpPr txBox="1"/>
          <p:nvPr/>
        </p:nvSpPr>
        <p:spPr>
          <a:xfrm>
            <a:off x="2494653" y="209204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Истинный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6545BC-F9CD-4CB0-81BC-57E75D50CB0A}"/>
              </a:ext>
            </a:extLst>
          </p:cNvPr>
          <p:cNvSpPr txBox="1"/>
          <p:nvPr/>
        </p:nvSpPr>
        <p:spPr>
          <a:xfrm>
            <a:off x="2576662" y="4571994"/>
            <a:ext cx="10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Ложный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960AC9-65BB-47EA-84EC-90C31E0BF479}"/>
              </a:ext>
            </a:extLst>
          </p:cNvPr>
          <p:cNvSpPr txBox="1"/>
          <p:nvPr/>
        </p:nvSpPr>
        <p:spPr>
          <a:xfrm>
            <a:off x="4055701" y="577854"/>
            <a:ext cx="17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Положительный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507AF10-A2D2-46B6-A022-87ECB848E8B2}"/>
              </a:ext>
            </a:extLst>
          </p:cNvPr>
          <p:cNvSpPr txBox="1"/>
          <p:nvPr/>
        </p:nvSpPr>
        <p:spPr>
          <a:xfrm>
            <a:off x="6341707" y="570422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283884991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074608-A350-4B88-A33D-C012B425A22E}"/>
              </a:ext>
            </a:extLst>
          </p:cNvPr>
          <p:cNvGrpSpPr/>
          <p:nvPr/>
        </p:nvGrpSpPr>
        <p:grpSpPr>
          <a:xfrm>
            <a:off x="3809998" y="1133710"/>
            <a:ext cx="4568281" cy="4590581"/>
            <a:chOff x="3809998" y="1133710"/>
            <a:chExt cx="4568281" cy="45905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CDA9C3-7713-4F5F-9320-831001686CBC}"/>
                </a:ext>
              </a:extLst>
            </p:cNvPr>
            <p:cNvSpPr/>
            <p:nvPr/>
          </p:nvSpPr>
          <p:spPr>
            <a:xfrm>
              <a:off x="3809998" y="1137424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AEF8318-BF35-4CCD-B7DE-ACFFBD7B579C}"/>
                </a:ext>
              </a:extLst>
            </p:cNvPr>
            <p:cNvSpPr/>
            <p:nvPr/>
          </p:nvSpPr>
          <p:spPr>
            <a:xfrm>
              <a:off x="6092279" y="1133710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DFC36E-E759-4DB9-A675-D35BCA89776D}"/>
                </a:ext>
              </a:extLst>
            </p:cNvPr>
            <p:cNvSpPr/>
            <p:nvPr/>
          </p:nvSpPr>
          <p:spPr>
            <a:xfrm>
              <a:off x="3817435" y="3430854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FFF4D2-9F74-4CD0-9C27-15D6BF601910}"/>
                </a:ext>
              </a:extLst>
            </p:cNvPr>
            <p:cNvSpPr/>
            <p:nvPr/>
          </p:nvSpPr>
          <p:spPr>
            <a:xfrm>
              <a:off x="6088565" y="3438291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8C6D6A4-AC9A-42BF-A611-F7DE5C13A50B}"/>
              </a:ext>
            </a:extLst>
          </p:cNvPr>
          <p:cNvSpPr txBox="1"/>
          <p:nvPr/>
        </p:nvSpPr>
        <p:spPr>
          <a:xfrm>
            <a:off x="2494653" y="209204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Истинный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6545BC-F9CD-4CB0-81BC-57E75D50CB0A}"/>
              </a:ext>
            </a:extLst>
          </p:cNvPr>
          <p:cNvSpPr txBox="1"/>
          <p:nvPr/>
        </p:nvSpPr>
        <p:spPr>
          <a:xfrm>
            <a:off x="2576662" y="4571994"/>
            <a:ext cx="10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Ложный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960AC9-65BB-47EA-84EC-90C31E0BF479}"/>
              </a:ext>
            </a:extLst>
          </p:cNvPr>
          <p:cNvSpPr txBox="1"/>
          <p:nvPr/>
        </p:nvSpPr>
        <p:spPr>
          <a:xfrm>
            <a:off x="4055701" y="577854"/>
            <a:ext cx="17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Положительный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507AF10-A2D2-46B6-A022-87ECB848E8B2}"/>
              </a:ext>
            </a:extLst>
          </p:cNvPr>
          <p:cNvSpPr txBox="1"/>
          <p:nvPr/>
        </p:nvSpPr>
        <p:spPr>
          <a:xfrm>
            <a:off x="6341707" y="570422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Отрицательный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1E233-032A-46AB-9B51-ED90E2BDBF02}"/>
              </a:ext>
            </a:extLst>
          </p:cNvPr>
          <p:cNvSpPr txBox="1"/>
          <p:nvPr/>
        </p:nvSpPr>
        <p:spPr>
          <a:xfrm>
            <a:off x="7058954" y="2244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170EA-D255-4AC2-84E6-8AD59E9E0D59}"/>
              </a:ext>
            </a:extLst>
          </p:cNvPr>
          <p:cNvSpPr txBox="1"/>
          <p:nvPr/>
        </p:nvSpPr>
        <p:spPr>
          <a:xfrm>
            <a:off x="4831360" y="2244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AB3AB-B618-46FA-AC21-D371680E1275}"/>
              </a:ext>
            </a:extLst>
          </p:cNvPr>
          <p:cNvSpPr txBox="1"/>
          <p:nvPr/>
        </p:nvSpPr>
        <p:spPr>
          <a:xfrm>
            <a:off x="7058954" y="4571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38756-C1EB-482C-928B-DFC1D09F2C99}"/>
              </a:ext>
            </a:extLst>
          </p:cNvPr>
          <p:cNvSpPr txBox="1"/>
          <p:nvPr/>
        </p:nvSpPr>
        <p:spPr>
          <a:xfrm>
            <a:off x="4831360" y="4581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51A26-0623-47EC-BB77-349CF38AF5CF}"/>
              </a:ext>
            </a:extLst>
          </p:cNvPr>
          <p:cNvSpPr txBox="1"/>
          <p:nvPr/>
        </p:nvSpPr>
        <p:spPr>
          <a:xfrm>
            <a:off x="5850295" y="18994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69785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074608-A350-4B88-A33D-C012B425A22E}"/>
              </a:ext>
            </a:extLst>
          </p:cNvPr>
          <p:cNvGrpSpPr/>
          <p:nvPr/>
        </p:nvGrpSpPr>
        <p:grpSpPr>
          <a:xfrm>
            <a:off x="3809998" y="1133710"/>
            <a:ext cx="4568281" cy="4590581"/>
            <a:chOff x="3809998" y="1133710"/>
            <a:chExt cx="4568281" cy="45905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CDA9C3-7713-4F5F-9320-831001686CBC}"/>
                </a:ext>
              </a:extLst>
            </p:cNvPr>
            <p:cNvSpPr/>
            <p:nvPr/>
          </p:nvSpPr>
          <p:spPr>
            <a:xfrm>
              <a:off x="3809998" y="1137424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AEF8318-BF35-4CCD-B7DE-ACFFBD7B579C}"/>
                </a:ext>
              </a:extLst>
            </p:cNvPr>
            <p:cNvSpPr/>
            <p:nvPr/>
          </p:nvSpPr>
          <p:spPr>
            <a:xfrm>
              <a:off x="6092279" y="1133710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DFC36E-E759-4DB9-A675-D35BCA89776D}"/>
                </a:ext>
              </a:extLst>
            </p:cNvPr>
            <p:cNvSpPr/>
            <p:nvPr/>
          </p:nvSpPr>
          <p:spPr>
            <a:xfrm>
              <a:off x="3817435" y="3430854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FFF4D2-9F74-4CD0-9C27-15D6BF601910}"/>
                </a:ext>
              </a:extLst>
            </p:cNvPr>
            <p:cNvSpPr/>
            <p:nvPr/>
          </p:nvSpPr>
          <p:spPr>
            <a:xfrm>
              <a:off x="6088565" y="3438291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8C6D6A4-AC9A-42BF-A611-F7DE5C13A50B}"/>
              </a:ext>
            </a:extLst>
          </p:cNvPr>
          <p:cNvSpPr txBox="1"/>
          <p:nvPr/>
        </p:nvSpPr>
        <p:spPr>
          <a:xfrm>
            <a:off x="2494653" y="209204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Истинный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6545BC-F9CD-4CB0-81BC-57E75D50CB0A}"/>
              </a:ext>
            </a:extLst>
          </p:cNvPr>
          <p:cNvSpPr txBox="1"/>
          <p:nvPr/>
        </p:nvSpPr>
        <p:spPr>
          <a:xfrm>
            <a:off x="2576662" y="4571994"/>
            <a:ext cx="10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Ложный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960AC9-65BB-47EA-84EC-90C31E0BF479}"/>
              </a:ext>
            </a:extLst>
          </p:cNvPr>
          <p:cNvSpPr txBox="1"/>
          <p:nvPr/>
        </p:nvSpPr>
        <p:spPr>
          <a:xfrm>
            <a:off x="4055701" y="577854"/>
            <a:ext cx="17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Положительный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507AF10-A2D2-46B6-A022-87ECB848E8B2}"/>
              </a:ext>
            </a:extLst>
          </p:cNvPr>
          <p:cNvSpPr txBox="1"/>
          <p:nvPr/>
        </p:nvSpPr>
        <p:spPr>
          <a:xfrm>
            <a:off x="6341707" y="570422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Отрицательный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1E233-032A-46AB-9B51-ED90E2BDBF02}"/>
              </a:ext>
            </a:extLst>
          </p:cNvPr>
          <p:cNvSpPr txBox="1"/>
          <p:nvPr/>
        </p:nvSpPr>
        <p:spPr>
          <a:xfrm>
            <a:off x="7058954" y="2244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170EA-D255-4AC2-84E6-8AD59E9E0D59}"/>
              </a:ext>
            </a:extLst>
          </p:cNvPr>
          <p:cNvSpPr txBox="1"/>
          <p:nvPr/>
        </p:nvSpPr>
        <p:spPr>
          <a:xfrm>
            <a:off x="4831360" y="2244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AB3AB-B618-46FA-AC21-D371680E1275}"/>
              </a:ext>
            </a:extLst>
          </p:cNvPr>
          <p:cNvSpPr txBox="1"/>
          <p:nvPr/>
        </p:nvSpPr>
        <p:spPr>
          <a:xfrm>
            <a:off x="7058954" y="4571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38756-C1EB-482C-928B-DFC1D09F2C99}"/>
              </a:ext>
            </a:extLst>
          </p:cNvPr>
          <p:cNvSpPr txBox="1"/>
          <p:nvPr/>
        </p:nvSpPr>
        <p:spPr>
          <a:xfrm>
            <a:off x="4831360" y="4581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51A26-0623-47EC-BB77-349CF38AF5CF}"/>
              </a:ext>
            </a:extLst>
          </p:cNvPr>
          <p:cNvSpPr txBox="1"/>
          <p:nvPr/>
        </p:nvSpPr>
        <p:spPr>
          <a:xfrm>
            <a:off x="5850295" y="18994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002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5245100" y="2438400"/>
                <a:ext cx="1676400" cy="1993900"/>
              </a:xfrm>
              <a:prstGeom prst="rect">
                <a:avLst/>
              </a:prstGeom>
              <a:solidFill>
                <a:srgbClr val="D0C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994287" y="3013501"/>
              <a:ext cx="220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Roboto" panose="02000000000000000000" pitchFamily="2" charset="0"/>
                  <a:ea typeface="Roboto" panose="02000000000000000000" pitchFamily="2" charset="0"/>
                </a:rPr>
                <a:t>CHECK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84477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074608-A350-4B88-A33D-C012B425A22E}"/>
              </a:ext>
            </a:extLst>
          </p:cNvPr>
          <p:cNvGrpSpPr/>
          <p:nvPr/>
        </p:nvGrpSpPr>
        <p:grpSpPr>
          <a:xfrm>
            <a:off x="3809998" y="1133710"/>
            <a:ext cx="4568281" cy="4590581"/>
            <a:chOff x="3809998" y="1133710"/>
            <a:chExt cx="4568281" cy="45905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CDA9C3-7713-4F5F-9320-831001686CBC}"/>
                </a:ext>
              </a:extLst>
            </p:cNvPr>
            <p:cNvSpPr/>
            <p:nvPr/>
          </p:nvSpPr>
          <p:spPr>
            <a:xfrm>
              <a:off x="3809998" y="1137424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AEF8318-BF35-4CCD-B7DE-ACFFBD7B579C}"/>
                </a:ext>
              </a:extLst>
            </p:cNvPr>
            <p:cNvSpPr/>
            <p:nvPr/>
          </p:nvSpPr>
          <p:spPr>
            <a:xfrm>
              <a:off x="6092279" y="1133710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DFC36E-E759-4DB9-A675-D35BCA89776D}"/>
                </a:ext>
              </a:extLst>
            </p:cNvPr>
            <p:cNvSpPr/>
            <p:nvPr/>
          </p:nvSpPr>
          <p:spPr>
            <a:xfrm>
              <a:off x="3817435" y="3430854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FFF4D2-9F74-4CD0-9C27-15D6BF601910}"/>
                </a:ext>
              </a:extLst>
            </p:cNvPr>
            <p:cNvSpPr/>
            <p:nvPr/>
          </p:nvSpPr>
          <p:spPr>
            <a:xfrm>
              <a:off x="6088565" y="3438291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8C6D6A4-AC9A-42BF-A611-F7DE5C13A50B}"/>
              </a:ext>
            </a:extLst>
          </p:cNvPr>
          <p:cNvSpPr txBox="1"/>
          <p:nvPr/>
        </p:nvSpPr>
        <p:spPr>
          <a:xfrm>
            <a:off x="2494653" y="209204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Истинный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6545BC-F9CD-4CB0-81BC-57E75D50CB0A}"/>
              </a:ext>
            </a:extLst>
          </p:cNvPr>
          <p:cNvSpPr txBox="1"/>
          <p:nvPr/>
        </p:nvSpPr>
        <p:spPr>
          <a:xfrm>
            <a:off x="2576662" y="4571994"/>
            <a:ext cx="10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Ложный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960AC9-65BB-47EA-84EC-90C31E0BF479}"/>
              </a:ext>
            </a:extLst>
          </p:cNvPr>
          <p:cNvSpPr txBox="1"/>
          <p:nvPr/>
        </p:nvSpPr>
        <p:spPr>
          <a:xfrm>
            <a:off x="4055701" y="577854"/>
            <a:ext cx="17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Положительный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507AF10-A2D2-46B6-A022-87ECB848E8B2}"/>
              </a:ext>
            </a:extLst>
          </p:cNvPr>
          <p:cNvSpPr txBox="1"/>
          <p:nvPr/>
        </p:nvSpPr>
        <p:spPr>
          <a:xfrm>
            <a:off x="6341707" y="570422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Отрицательный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1E233-032A-46AB-9B51-ED90E2BDBF02}"/>
              </a:ext>
            </a:extLst>
          </p:cNvPr>
          <p:cNvSpPr txBox="1"/>
          <p:nvPr/>
        </p:nvSpPr>
        <p:spPr>
          <a:xfrm>
            <a:off x="7058954" y="2244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170EA-D255-4AC2-84E6-8AD59E9E0D59}"/>
              </a:ext>
            </a:extLst>
          </p:cNvPr>
          <p:cNvSpPr txBox="1"/>
          <p:nvPr/>
        </p:nvSpPr>
        <p:spPr>
          <a:xfrm>
            <a:off x="4831360" y="2244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AB3AB-B618-46FA-AC21-D371680E1275}"/>
              </a:ext>
            </a:extLst>
          </p:cNvPr>
          <p:cNvSpPr txBox="1"/>
          <p:nvPr/>
        </p:nvSpPr>
        <p:spPr>
          <a:xfrm>
            <a:off x="7058954" y="4571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1</a:t>
            </a:r>
            <a:endParaRPr lang="ru-RU" b="1" dirty="0">
              <a:solidFill>
                <a:srgbClr val="FF5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38756-C1EB-482C-928B-DFC1D09F2C99}"/>
              </a:ext>
            </a:extLst>
          </p:cNvPr>
          <p:cNvSpPr txBox="1"/>
          <p:nvPr/>
        </p:nvSpPr>
        <p:spPr>
          <a:xfrm>
            <a:off x="4831360" y="4581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1</a:t>
            </a:r>
            <a:endParaRPr lang="ru-RU" b="1" dirty="0">
              <a:solidFill>
                <a:srgbClr val="FF5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51A26-0623-47EC-BB77-349CF38AF5CF}"/>
              </a:ext>
            </a:extLst>
          </p:cNvPr>
          <p:cNvSpPr txBox="1"/>
          <p:nvPr/>
        </p:nvSpPr>
        <p:spPr>
          <a:xfrm>
            <a:off x="5850295" y="18994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05371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074608-A350-4B88-A33D-C012B425A22E}"/>
              </a:ext>
            </a:extLst>
          </p:cNvPr>
          <p:cNvGrpSpPr/>
          <p:nvPr/>
        </p:nvGrpSpPr>
        <p:grpSpPr>
          <a:xfrm>
            <a:off x="3809998" y="1133710"/>
            <a:ext cx="4568281" cy="4590581"/>
            <a:chOff x="3809998" y="1133710"/>
            <a:chExt cx="4568281" cy="45905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CDA9C3-7713-4F5F-9320-831001686CBC}"/>
                </a:ext>
              </a:extLst>
            </p:cNvPr>
            <p:cNvSpPr/>
            <p:nvPr/>
          </p:nvSpPr>
          <p:spPr>
            <a:xfrm>
              <a:off x="3809998" y="1137424"/>
              <a:ext cx="2286000" cy="22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AEF8318-BF35-4CCD-B7DE-ACFFBD7B579C}"/>
                </a:ext>
              </a:extLst>
            </p:cNvPr>
            <p:cNvSpPr/>
            <p:nvPr/>
          </p:nvSpPr>
          <p:spPr>
            <a:xfrm>
              <a:off x="6092279" y="1133710"/>
              <a:ext cx="2286000" cy="22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DFC36E-E759-4DB9-A675-D35BCA89776D}"/>
                </a:ext>
              </a:extLst>
            </p:cNvPr>
            <p:cNvSpPr/>
            <p:nvPr/>
          </p:nvSpPr>
          <p:spPr>
            <a:xfrm>
              <a:off x="3817435" y="3430854"/>
              <a:ext cx="2286000" cy="2286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FFF4D2-9F74-4CD0-9C27-15D6BF601910}"/>
                </a:ext>
              </a:extLst>
            </p:cNvPr>
            <p:cNvSpPr/>
            <p:nvPr/>
          </p:nvSpPr>
          <p:spPr>
            <a:xfrm>
              <a:off x="6088565" y="3438291"/>
              <a:ext cx="2286000" cy="228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8C6D6A4-AC9A-42BF-A611-F7DE5C13A50B}"/>
              </a:ext>
            </a:extLst>
          </p:cNvPr>
          <p:cNvSpPr txBox="1"/>
          <p:nvPr/>
        </p:nvSpPr>
        <p:spPr>
          <a:xfrm>
            <a:off x="2494653" y="209204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Истинный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6545BC-F9CD-4CB0-81BC-57E75D50CB0A}"/>
              </a:ext>
            </a:extLst>
          </p:cNvPr>
          <p:cNvSpPr txBox="1"/>
          <p:nvPr/>
        </p:nvSpPr>
        <p:spPr>
          <a:xfrm>
            <a:off x="2576662" y="4571994"/>
            <a:ext cx="10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Ложный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960AC9-65BB-47EA-84EC-90C31E0BF479}"/>
              </a:ext>
            </a:extLst>
          </p:cNvPr>
          <p:cNvSpPr txBox="1"/>
          <p:nvPr/>
        </p:nvSpPr>
        <p:spPr>
          <a:xfrm>
            <a:off x="4055701" y="577854"/>
            <a:ext cx="17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Положительный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507AF10-A2D2-46B6-A022-87ECB848E8B2}"/>
              </a:ext>
            </a:extLst>
          </p:cNvPr>
          <p:cNvSpPr txBox="1"/>
          <p:nvPr/>
        </p:nvSpPr>
        <p:spPr>
          <a:xfrm>
            <a:off x="6341707" y="570422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Отрицательный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51A26-0623-47EC-BB77-349CF38AF5CF}"/>
              </a:ext>
            </a:extLst>
          </p:cNvPr>
          <p:cNvSpPr txBox="1"/>
          <p:nvPr/>
        </p:nvSpPr>
        <p:spPr>
          <a:xfrm>
            <a:off x="5850295" y="18994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BC0AB0-1282-4D53-A707-6DD7D156140B}"/>
              </a:ext>
            </a:extLst>
          </p:cNvPr>
          <p:cNvSpPr txBox="1"/>
          <p:nvPr/>
        </p:nvSpPr>
        <p:spPr>
          <a:xfrm>
            <a:off x="7058954" y="2244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B80F2E-62F5-43D4-827C-434780D82CE3}"/>
              </a:ext>
            </a:extLst>
          </p:cNvPr>
          <p:cNvSpPr txBox="1"/>
          <p:nvPr/>
        </p:nvSpPr>
        <p:spPr>
          <a:xfrm>
            <a:off x="4831360" y="2244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0063FF-45C5-4656-AD37-373451A0CFE7}"/>
              </a:ext>
            </a:extLst>
          </p:cNvPr>
          <p:cNvSpPr txBox="1"/>
          <p:nvPr/>
        </p:nvSpPr>
        <p:spPr>
          <a:xfrm>
            <a:off x="7058954" y="45719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E69D7D-C949-4885-9F2D-8D1CCA14DB81}"/>
              </a:ext>
            </a:extLst>
          </p:cNvPr>
          <p:cNvSpPr txBox="1"/>
          <p:nvPr/>
        </p:nvSpPr>
        <p:spPr>
          <a:xfrm>
            <a:off x="4831360" y="4581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25491325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074608-A350-4B88-A33D-C012B425A22E}"/>
              </a:ext>
            </a:extLst>
          </p:cNvPr>
          <p:cNvGrpSpPr/>
          <p:nvPr/>
        </p:nvGrpSpPr>
        <p:grpSpPr>
          <a:xfrm>
            <a:off x="3809998" y="1133710"/>
            <a:ext cx="4568281" cy="4590581"/>
            <a:chOff x="3809998" y="1133710"/>
            <a:chExt cx="4568281" cy="45905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CDA9C3-7713-4F5F-9320-831001686CBC}"/>
                </a:ext>
              </a:extLst>
            </p:cNvPr>
            <p:cNvSpPr/>
            <p:nvPr/>
          </p:nvSpPr>
          <p:spPr>
            <a:xfrm>
              <a:off x="3809998" y="1137424"/>
              <a:ext cx="2286000" cy="228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AEF8318-BF35-4CCD-B7DE-ACFFBD7B579C}"/>
                </a:ext>
              </a:extLst>
            </p:cNvPr>
            <p:cNvSpPr/>
            <p:nvPr/>
          </p:nvSpPr>
          <p:spPr>
            <a:xfrm>
              <a:off x="6092279" y="1133710"/>
              <a:ext cx="2286000" cy="228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DFC36E-E759-4DB9-A675-D35BCA89776D}"/>
                </a:ext>
              </a:extLst>
            </p:cNvPr>
            <p:cNvSpPr/>
            <p:nvPr/>
          </p:nvSpPr>
          <p:spPr>
            <a:xfrm>
              <a:off x="3817435" y="3430854"/>
              <a:ext cx="2286000" cy="228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FFF4D2-9F74-4CD0-9C27-15D6BF601910}"/>
                </a:ext>
              </a:extLst>
            </p:cNvPr>
            <p:cNvSpPr/>
            <p:nvPr/>
          </p:nvSpPr>
          <p:spPr>
            <a:xfrm>
              <a:off x="6088565" y="3438291"/>
              <a:ext cx="2286000" cy="228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8C6D6A4-AC9A-42BF-A611-F7DE5C13A50B}"/>
              </a:ext>
            </a:extLst>
          </p:cNvPr>
          <p:cNvSpPr txBox="1"/>
          <p:nvPr/>
        </p:nvSpPr>
        <p:spPr>
          <a:xfrm>
            <a:off x="2494653" y="209204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Истинный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6545BC-F9CD-4CB0-81BC-57E75D50CB0A}"/>
              </a:ext>
            </a:extLst>
          </p:cNvPr>
          <p:cNvSpPr txBox="1"/>
          <p:nvPr/>
        </p:nvSpPr>
        <p:spPr>
          <a:xfrm>
            <a:off x="2576662" y="4571994"/>
            <a:ext cx="10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Ложный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960AC9-65BB-47EA-84EC-90C31E0BF479}"/>
              </a:ext>
            </a:extLst>
          </p:cNvPr>
          <p:cNvSpPr txBox="1"/>
          <p:nvPr/>
        </p:nvSpPr>
        <p:spPr>
          <a:xfrm>
            <a:off x="4055701" y="577854"/>
            <a:ext cx="17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Положительный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507AF10-A2D2-46B6-A022-87ECB848E8B2}"/>
              </a:ext>
            </a:extLst>
          </p:cNvPr>
          <p:cNvSpPr txBox="1"/>
          <p:nvPr/>
        </p:nvSpPr>
        <p:spPr>
          <a:xfrm>
            <a:off x="6341707" y="570422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Отрицательный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51A26-0623-47EC-BB77-349CF38AF5CF}"/>
              </a:ext>
            </a:extLst>
          </p:cNvPr>
          <p:cNvSpPr txBox="1"/>
          <p:nvPr/>
        </p:nvSpPr>
        <p:spPr>
          <a:xfrm>
            <a:off x="5850295" y="18994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BC0AB0-1282-4D53-A707-6DD7D156140B}"/>
              </a:ext>
            </a:extLst>
          </p:cNvPr>
          <p:cNvSpPr txBox="1"/>
          <p:nvPr/>
        </p:nvSpPr>
        <p:spPr>
          <a:xfrm>
            <a:off x="7058954" y="2244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15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B80F2E-62F5-43D4-827C-434780D82CE3}"/>
              </a:ext>
            </a:extLst>
          </p:cNvPr>
          <p:cNvSpPr txBox="1"/>
          <p:nvPr/>
        </p:nvSpPr>
        <p:spPr>
          <a:xfrm>
            <a:off x="4831360" y="2244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25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0063FF-45C5-4656-AD37-373451A0CFE7}"/>
              </a:ext>
            </a:extLst>
          </p:cNvPr>
          <p:cNvSpPr txBox="1"/>
          <p:nvPr/>
        </p:nvSpPr>
        <p:spPr>
          <a:xfrm>
            <a:off x="7058954" y="45719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E69D7D-C949-4885-9F2D-8D1CCA14DB81}"/>
              </a:ext>
            </a:extLst>
          </p:cNvPr>
          <p:cNvSpPr txBox="1"/>
          <p:nvPr/>
        </p:nvSpPr>
        <p:spPr>
          <a:xfrm>
            <a:off x="4831360" y="4581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15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0531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074608-A350-4B88-A33D-C012B425A22E}"/>
              </a:ext>
            </a:extLst>
          </p:cNvPr>
          <p:cNvGrpSpPr/>
          <p:nvPr/>
        </p:nvGrpSpPr>
        <p:grpSpPr>
          <a:xfrm>
            <a:off x="3809998" y="1133710"/>
            <a:ext cx="4568281" cy="4590581"/>
            <a:chOff x="3809998" y="1133710"/>
            <a:chExt cx="4568281" cy="45905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CDA9C3-7713-4F5F-9320-831001686CBC}"/>
                </a:ext>
              </a:extLst>
            </p:cNvPr>
            <p:cNvSpPr/>
            <p:nvPr/>
          </p:nvSpPr>
          <p:spPr>
            <a:xfrm>
              <a:off x="3809998" y="1137424"/>
              <a:ext cx="2286000" cy="228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AEF8318-BF35-4CCD-B7DE-ACFFBD7B579C}"/>
                </a:ext>
              </a:extLst>
            </p:cNvPr>
            <p:cNvSpPr/>
            <p:nvPr/>
          </p:nvSpPr>
          <p:spPr>
            <a:xfrm>
              <a:off x="6092279" y="1133710"/>
              <a:ext cx="2286000" cy="228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DFC36E-E759-4DB9-A675-D35BCA89776D}"/>
                </a:ext>
              </a:extLst>
            </p:cNvPr>
            <p:cNvSpPr/>
            <p:nvPr/>
          </p:nvSpPr>
          <p:spPr>
            <a:xfrm>
              <a:off x="3817435" y="3430854"/>
              <a:ext cx="2286000" cy="22860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FFF4D2-9F74-4CD0-9C27-15D6BF601910}"/>
                </a:ext>
              </a:extLst>
            </p:cNvPr>
            <p:cNvSpPr/>
            <p:nvPr/>
          </p:nvSpPr>
          <p:spPr>
            <a:xfrm>
              <a:off x="6088565" y="3438291"/>
              <a:ext cx="2286000" cy="22860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8C6D6A4-AC9A-42BF-A611-F7DE5C13A50B}"/>
              </a:ext>
            </a:extLst>
          </p:cNvPr>
          <p:cNvSpPr txBox="1"/>
          <p:nvPr/>
        </p:nvSpPr>
        <p:spPr>
          <a:xfrm>
            <a:off x="2494653" y="209204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Истинный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6545BC-F9CD-4CB0-81BC-57E75D50CB0A}"/>
              </a:ext>
            </a:extLst>
          </p:cNvPr>
          <p:cNvSpPr txBox="1"/>
          <p:nvPr/>
        </p:nvSpPr>
        <p:spPr>
          <a:xfrm>
            <a:off x="2576662" y="4571994"/>
            <a:ext cx="10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Ложный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960AC9-65BB-47EA-84EC-90C31E0BF479}"/>
              </a:ext>
            </a:extLst>
          </p:cNvPr>
          <p:cNvSpPr txBox="1"/>
          <p:nvPr/>
        </p:nvSpPr>
        <p:spPr>
          <a:xfrm>
            <a:off x="4055701" y="577854"/>
            <a:ext cx="17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Положительный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507AF10-A2D2-46B6-A022-87ECB848E8B2}"/>
              </a:ext>
            </a:extLst>
          </p:cNvPr>
          <p:cNvSpPr txBox="1"/>
          <p:nvPr/>
        </p:nvSpPr>
        <p:spPr>
          <a:xfrm>
            <a:off x="6341707" y="570422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Отрицательный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51A26-0623-47EC-BB77-349CF38AF5CF}"/>
              </a:ext>
            </a:extLst>
          </p:cNvPr>
          <p:cNvSpPr txBox="1"/>
          <p:nvPr/>
        </p:nvSpPr>
        <p:spPr>
          <a:xfrm>
            <a:off x="5850295" y="18994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0063FF-45C5-4656-AD37-373451A0CFE7}"/>
              </a:ext>
            </a:extLst>
          </p:cNvPr>
          <p:cNvSpPr txBox="1"/>
          <p:nvPr/>
        </p:nvSpPr>
        <p:spPr>
          <a:xfrm>
            <a:off x="7058954" y="45719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E69D7D-C949-4885-9F2D-8D1CCA14DB81}"/>
              </a:ext>
            </a:extLst>
          </p:cNvPr>
          <p:cNvSpPr txBox="1"/>
          <p:nvPr/>
        </p:nvSpPr>
        <p:spPr>
          <a:xfrm>
            <a:off x="4831360" y="4581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15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8715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FBBACD4E-5B95-4006-8EA3-2ECDAFFEBE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245" y="2469987"/>
            <a:ext cx="1193785" cy="11937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3060FB-C163-4E2E-9368-507A1E1FAE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6" y="329541"/>
            <a:ext cx="2286000" cy="2286000"/>
          </a:xfrm>
          <a:prstGeom prst="rect">
            <a:avLst/>
          </a:prstGeom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28211E-26D8-4F70-B0AC-D7257D256E97}"/>
              </a:ext>
            </a:extLst>
          </p:cNvPr>
          <p:cNvGrpSpPr/>
          <p:nvPr/>
        </p:nvGrpSpPr>
        <p:grpSpPr>
          <a:xfrm>
            <a:off x="9889206" y="2344088"/>
            <a:ext cx="2047133" cy="1808341"/>
            <a:chOff x="8088917" y="2007497"/>
            <a:chExt cx="3354781" cy="29634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742EED-F413-4A04-83D8-41C7723C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917" y="2007497"/>
              <a:ext cx="2236521" cy="223652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6450285-BB45-47E7-BC79-7CBE5A152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177" y="2734431"/>
              <a:ext cx="2236521" cy="22365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093A01-AFA5-4432-BC90-9F7CC1329D20}"/>
              </a:ext>
            </a:extLst>
          </p:cNvPr>
          <p:cNvGrpSpPr/>
          <p:nvPr/>
        </p:nvGrpSpPr>
        <p:grpSpPr>
          <a:xfrm>
            <a:off x="1254952" y="4103121"/>
            <a:ext cx="9682096" cy="156870"/>
            <a:chOff x="1641335" y="4360680"/>
            <a:chExt cx="9682096" cy="15687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7F92B1-E98F-4613-99DC-24DAA46E862D}"/>
                </a:ext>
              </a:extLst>
            </p:cNvPr>
            <p:cNvGrpSpPr/>
            <p:nvPr/>
          </p:nvGrpSpPr>
          <p:grpSpPr>
            <a:xfrm>
              <a:off x="1641335" y="4360680"/>
              <a:ext cx="3900353" cy="155096"/>
              <a:chOff x="2798496" y="4959070"/>
              <a:chExt cx="3900353" cy="15509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1965AA-ACFF-479C-A844-C9C0C09DDB07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6CA4CF4D-5511-44F9-8FDD-3DA7FEDEDCC6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84B4C120-D00C-4896-AB94-954E4A696F58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E952AD90-76AA-4FF8-9624-E7ABC6AFEC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FE19ED00-AE23-4891-A571-6158619639E9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3458380-E4EF-4416-9036-F12123B63A23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81C3F3B2-2263-4554-9F2E-EE84FC4A0D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70D5619-0F38-414E-8C9D-ECC1CCB85D8C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2DD0B0D-42A7-4356-AABA-9FCA4132F860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41F7BB49-16E0-498A-80D0-4755B56D8A1F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5C7B8391-C8F6-440C-8C87-DE2B42994F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9C4BDFF6-A674-452C-8816-1B00AC22D1C9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078915E2-D406-4410-BA89-D26A271B7C58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A5ADD94-66CA-4DC6-8742-62FE4CF9FF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05881A6-CF06-4B4D-A660-C72BABCF75D8}"/>
                </a:ext>
              </a:extLst>
            </p:cNvPr>
            <p:cNvGrpSpPr/>
            <p:nvPr/>
          </p:nvGrpSpPr>
          <p:grpSpPr>
            <a:xfrm>
              <a:off x="5498527" y="4362454"/>
              <a:ext cx="3900353" cy="155096"/>
              <a:chOff x="2798496" y="4959070"/>
              <a:chExt cx="3900353" cy="15509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AF9FAFA-B2C6-422B-B7A4-713D9E913DDF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68595DD-2D3D-4EF2-8686-8E9527BDE07C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0C4477ED-2911-458C-8FAB-C2FF5106CC56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4A1CB7A-929A-42F8-AB01-92D73CB21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92D5D319-B542-41BA-B5CE-42A1A0276E4E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60B96DF1-B31E-4D7B-9F82-05A5AA9834A5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7E9C9CC4-8CD4-460F-89E2-181001C47B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F76D774-8C1B-434D-BC4B-D7A623BC36D8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1986D2A1-ECAC-4444-9AA0-99C2BA6BDEF7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043C531-DA5D-495B-952D-BAB4F97D30FF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E5D1FBA-99EB-45E0-AEE1-20F926725D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5D78912D-BD2D-4CFD-B235-386F66AB7F3D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4AC8CB59-FDEC-408F-9C8F-DC6718B39B4B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882953B4-2B51-418D-A4C1-F5A56365A5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0939DA5-1CCF-49A3-86F1-D71EAD9C752A}"/>
                </a:ext>
              </a:extLst>
            </p:cNvPr>
            <p:cNvGrpSpPr/>
            <p:nvPr/>
          </p:nvGrpSpPr>
          <p:grpSpPr>
            <a:xfrm>
              <a:off x="7423078" y="4360680"/>
              <a:ext cx="3900353" cy="155096"/>
              <a:chOff x="2798496" y="4959070"/>
              <a:chExt cx="3900353" cy="15509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E1C24F0-CE46-4924-A53A-FD93D0D36EA6}"/>
                  </a:ext>
                </a:extLst>
              </p:cNvPr>
              <p:cNvGrpSpPr/>
              <p:nvPr/>
            </p:nvGrpSpPr>
            <p:grpSpPr>
              <a:xfrm>
                <a:off x="2798496" y="4960418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92FC3369-5773-49EE-A10C-35A442895814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9CA948D0-02DE-4570-8DE1-7CDBC4F9FEA2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F9B24628-FDBB-4176-9E0F-AA5056650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69E6438-D124-4663-8395-58EA3AE997F5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422AD38C-CADD-424D-9B2C-100EBC39E82C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36FA89F1-81C4-4116-AE89-77572E4390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6DF7CFD-E944-4E42-88D0-8A2DA021335E}"/>
                  </a:ext>
                </a:extLst>
              </p:cNvPr>
              <p:cNvGrpSpPr/>
              <p:nvPr/>
            </p:nvGrpSpPr>
            <p:grpSpPr>
              <a:xfrm>
                <a:off x="4723044" y="4959070"/>
                <a:ext cx="1975805" cy="153748"/>
                <a:chOff x="2798496" y="4960418"/>
                <a:chExt cx="1975805" cy="153748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79B4807B-22F3-47F2-9572-695681F9EABF}"/>
                    </a:ext>
                  </a:extLst>
                </p:cNvPr>
                <p:cNvGrpSpPr/>
                <p:nvPr/>
              </p:nvGrpSpPr>
              <p:grpSpPr>
                <a:xfrm>
                  <a:off x="2799844" y="4961766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FA79660-EEA3-4E56-9623-3F0F4F31A2B2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2A4EFDE-E701-4E7E-AED7-CA36E20A1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45A235E9-1D9E-4B40-BA47-4AFC7972EBD5}"/>
                    </a:ext>
                  </a:extLst>
                </p:cNvPr>
                <p:cNvGrpSpPr/>
                <p:nvPr/>
              </p:nvGrpSpPr>
              <p:grpSpPr>
                <a:xfrm flipH="1">
                  <a:off x="2798496" y="4960418"/>
                  <a:ext cx="1974457" cy="152400"/>
                  <a:chOff x="2799844" y="4961766"/>
                  <a:chExt cx="1974457" cy="152400"/>
                </a:xfrm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A20A7E15-6DE0-4881-B5F0-1EE7F20EA71A}"/>
                      </a:ext>
                    </a:extLst>
                  </p:cNvPr>
                  <p:cNvCxnSpPr/>
                  <p:nvPr/>
                </p:nvCxnSpPr>
                <p:spPr>
                  <a:xfrm>
                    <a:off x="2799844" y="5097982"/>
                    <a:ext cx="1974457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6980D04B-5D69-4E5F-8D8F-8D4FB01FC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2771" y="4961766"/>
                    <a:ext cx="0" cy="1524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DBDAA59-A587-4F48-99FA-6234979875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23" y="4861153"/>
            <a:ext cx="1813405" cy="1813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AD1352-8A79-444E-85E1-1C5BA923129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468" y="2527381"/>
            <a:ext cx="1280063" cy="12800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19EAAD-3C78-473D-AEB0-542051BD44D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256" y="2615541"/>
            <a:ext cx="1193785" cy="11937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E961B2-617F-42FC-A1C0-0B314929D1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99" y="2615541"/>
            <a:ext cx="1193785" cy="119378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1BA7C14-2D15-48F2-94BB-746CF75FDC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17" y="2615541"/>
            <a:ext cx="1193785" cy="11937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E41B85-D449-47AD-8CE7-E449B4A10B7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68" y="2601124"/>
            <a:ext cx="1019094" cy="101909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BE7EDB0-7B08-4345-B7B4-8D41113EAB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4" y="2787673"/>
            <a:ext cx="1064792" cy="10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9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2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64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2325009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Свойства</a:t>
            </a: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 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Защита от регресса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745027" y="2261540"/>
            <a:ext cx="4701945" cy="3310584"/>
            <a:chOff x="4564195" y="1956740"/>
            <a:chExt cx="4701945" cy="331058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415115" y="1972832"/>
              <a:ext cx="1851025" cy="18510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468">
              <a:off x="6603734" y="3237107"/>
              <a:ext cx="1851025" cy="185102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195" y="1956740"/>
              <a:ext cx="3310584" cy="3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42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690" y="455338"/>
            <a:ext cx="109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Сопротивляемость </a:t>
            </a:r>
            <a:r>
              <a:rPr lang="ru-RU" sz="4800" dirty="0" err="1">
                <a:latin typeface="Roboto" panose="02000000000000000000" pitchFamily="2" charset="0"/>
                <a:ea typeface="Roboto" panose="02000000000000000000" pitchFamily="2" charset="0"/>
              </a:rPr>
              <a:t>рефакторингу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778431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Roboto" panose="02000000000000000000" pitchFamily="2" charset="0"/>
                <a:ea typeface="Roboto" panose="02000000000000000000" pitchFamily="2" charset="0"/>
              </a:rPr>
              <a:t>Поддерживаемость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1" y="1845135"/>
            <a:ext cx="4310237" cy="431023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9" b="70914"/>
          <a:stretch/>
        </p:blipFill>
        <p:spPr>
          <a:xfrm>
            <a:off x="3940881" y="1845135"/>
            <a:ext cx="2294819" cy="1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2460" t="26429" r="26467" b="18557"/>
          <a:stretch/>
        </p:blipFill>
        <p:spPr>
          <a:xfrm>
            <a:off x="3117159" y="1290638"/>
            <a:ext cx="5957682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62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Быстродействие 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504209" y="1854199"/>
            <a:ext cx="5952403" cy="4721225"/>
            <a:chOff x="2504209" y="1854199"/>
            <a:chExt cx="5952403" cy="47212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58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2024113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727000691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934515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408933449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894786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89458642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1451080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500188"/>
            <a:ext cx="3857625" cy="385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458361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81871481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71" y="1872260"/>
            <a:ext cx="811028" cy="81102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4341089" y="2319328"/>
            <a:ext cx="1149881" cy="912043"/>
            <a:chOff x="2504209" y="1854199"/>
            <a:chExt cx="5952403" cy="4721225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3024151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81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75" y="4989648"/>
            <a:ext cx="1526848" cy="152684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142099" y="586841"/>
            <a:ext cx="7907802" cy="3394941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67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2968" y="2325009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Идемпотентность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9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2568575" y="2162402"/>
            <a:ext cx="7054850" cy="2533197"/>
            <a:chOff x="3409949" y="2634340"/>
            <a:chExt cx="7054850" cy="253319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2117" y="2634340"/>
              <a:ext cx="2533197" cy="253319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31602" y="2634340"/>
              <a:ext cx="2533197" cy="253319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09949" y="3490229"/>
              <a:ext cx="1495880" cy="1495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760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Add user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Show users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7" idx="2"/>
          </p:cNvCxnSpPr>
          <p:nvPr/>
        </p:nvCxnSpPr>
        <p:spPr>
          <a:xfrm rot="16200000" flipH="1">
            <a:off x="6096001" y="2033275"/>
            <a:ext cx="12700" cy="5912746"/>
          </a:xfrm>
          <a:prstGeom prst="bentConnector3">
            <a:avLst>
              <a:gd name="adj1" fmla="val 9486638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87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32968" y="2314253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console.</a:t>
            </a:r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2446097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01" y="2111603"/>
            <a:ext cx="2520000" cy="25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76" y="211160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6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532968" y="2342450"/>
            <a:ext cx="9126064" cy="2173100"/>
            <a:chOff x="1532968" y="1253527"/>
            <a:chExt cx="9126064" cy="2173100"/>
          </a:xfrm>
        </p:grpSpPr>
        <p:sp>
          <p:nvSpPr>
            <p:cNvPr id="4" name="TextBox 3"/>
            <p:cNvSpPr txBox="1"/>
            <p:nvPr/>
          </p:nvSpPr>
          <p:spPr>
            <a:xfrm>
              <a:off x="1532968" y="1253527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Идемпотентность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2968" y="2595630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latin typeface="Roboto" panose="02000000000000000000" pitchFamily="2" charset="0"/>
                  <a:ea typeface="Roboto" panose="02000000000000000000" pitchFamily="2" charset="0"/>
                </a:rPr>
                <a:t>Отсутствие сайд-эффектов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805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519794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>
            <a:off x="5232822" y="3948413"/>
            <a:ext cx="331511" cy="6544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 flipH="1">
            <a:off x="6880004" y="3948412"/>
            <a:ext cx="331511" cy="6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39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25" y="2748137"/>
            <a:ext cx="1000124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0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481946" y="924791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1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699502" y="1381991"/>
            <a:ext cx="156902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1948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38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521368" y="924791"/>
            <a:ext cx="11222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9206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5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660" y="2325011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Строение </a:t>
            </a:r>
            <a:r>
              <a:rPr lang="ru-RU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04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  <p:cxnSp>
        <p:nvCxnSpPr>
          <p:cNvPr id="4" name="Соединительная линия уступом 3"/>
          <p:cNvCxnSpPr>
            <a:stCxn id="7" idx="2"/>
            <a:endCxn id="8" idx="0"/>
          </p:cNvCxnSpPr>
          <p:nvPr/>
        </p:nvCxnSpPr>
        <p:spPr>
          <a:xfrm rot="16200000" flipH="1">
            <a:off x="5524166" y="3248198"/>
            <a:ext cx="137964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6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4374369" y="2280263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94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3792683" y="1392381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5732319" y="2334490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79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5098473" y="1503700"/>
            <a:ext cx="1995056" cy="2593035"/>
            <a:chOff x="5216459" y="1503700"/>
            <a:chExt cx="1995056" cy="2593035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5216460" y="1503700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16" name="Соединительная линия уступом 15"/>
            <p:cNvCxnSpPr>
              <a:stCxn id="15" idx="2"/>
              <a:endCxn id="17" idx="0"/>
            </p:cNvCxnSpPr>
            <p:nvPr/>
          </p:nvCxnSpPr>
          <p:spPr>
            <a:xfrm rot="5400000">
              <a:off x="5914998" y="2800217"/>
              <a:ext cx="597981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5216459" y="3099208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26" name="Соединительная линия уступом 25"/>
          <p:cNvCxnSpPr/>
          <p:nvPr/>
        </p:nvCxnSpPr>
        <p:spPr>
          <a:xfrm rot="5400000" flipH="1" flipV="1">
            <a:off x="5690931" y="4497960"/>
            <a:ext cx="812600" cy="24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5098473" y="469471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43768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098473" y="1503700"/>
            <a:ext cx="4809537" cy="4292849"/>
            <a:chOff x="5216459" y="1503700"/>
            <a:chExt cx="4809537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216444" y="4092886"/>
              <a:ext cx="3809552" cy="1703663"/>
              <a:chOff x="8382448" y="2254916"/>
              <a:chExt cx="3809552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7907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098473" y="1503700"/>
            <a:ext cx="4809537" cy="4292849"/>
            <a:chOff x="5216459" y="1503700"/>
            <a:chExt cx="4809537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216444" y="4092886"/>
              <a:ext cx="3809552" cy="1703663"/>
              <a:chOff x="8382448" y="2254916"/>
              <a:chExt cx="3809552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682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096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79043" y="644055"/>
            <a:ext cx="3631453" cy="5237199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919099" y="3801495"/>
            <a:ext cx="984009" cy="79015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313914" y="3720639"/>
            <a:ext cx="984009" cy="79015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238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6027" y="2515737"/>
            <a:ext cx="4669990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134533" y="2515737"/>
            <a:ext cx="4669990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096016" y="4107395"/>
            <a:ext cx="2038515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4282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Прямоугольник 19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cxnSp>
        <p:nvCxnSpPr>
          <p:cNvPr id="21" name="Соединительная линия уступом 20"/>
          <p:cNvCxnSpPr>
            <a:stCxn id="20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20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4" name="Соединительная линия уступом 23"/>
          <p:cNvCxnSpPr>
            <a:stCxn id="23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23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4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17660" y="455338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ПРОГРАММА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826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cxnSp>
        <p:nvCxnSpPr>
          <p:cNvPr id="17" name="Соединительная линия уступом 16"/>
          <p:cNvCxnSpPr>
            <a:stCxn id="16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6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0" name="Соединительная линия уступом 19"/>
          <p:cNvCxnSpPr>
            <a:stCxn id="19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9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786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rgbClr val="FFAFB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rgbClr val="FFAFB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</a:p>
        </p:txBody>
      </p:sp>
      <p:cxnSp>
        <p:nvCxnSpPr>
          <p:cNvPr id="17" name="Соединительная линия уступом 16"/>
          <p:cNvCxnSpPr>
            <a:stCxn id="16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6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0" name="Соединительная линия уступом 19"/>
          <p:cNvCxnSpPr>
            <a:stCxn id="19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9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84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4769427" y="1226126"/>
            <a:ext cx="2660074" cy="315905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18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Прямоугольник 16"/>
          <p:cNvSpPr/>
          <p:nvPr/>
        </p:nvSpPr>
        <p:spPr>
          <a:xfrm>
            <a:off x="1548581" y="4385188"/>
            <a:ext cx="9094839" cy="17038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16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490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7029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2503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7241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 flipV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052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570093452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416835047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205644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6040" y="1082644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06911" y="1913641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88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299167138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192967871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84" y="2052115"/>
            <a:ext cx="1412818" cy="141281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0" y="1850677"/>
            <a:ext cx="811028" cy="8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85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501564218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833396514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075" y="4118977"/>
            <a:ext cx="1793003" cy="179300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77" y="3630109"/>
            <a:ext cx="2202426" cy="22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391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640238923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501765021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725" y="2285324"/>
            <a:ext cx="1782643" cy="178264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94" y="2640339"/>
            <a:ext cx="1944021" cy="19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29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001826449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2555752176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7128752" y="3799345"/>
            <a:ext cx="1466608" cy="1163260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1251785" y="2258936"/>
            <a:ext cx="1079827" cy="856479"/>
            <a:chOff x="2504209" y="1854199"/>
            <a:chExt cx="5952403" cy="472122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071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338" y="119373"/>
            <a:ext cx="7807325" cy="66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24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2327"/>
          <a:stretch/>
        </p:blipFill>
        <p:spPr>
          <a:xfrm>
            <a:off x="2070100" y="165101"/>
            <a:ext cx="7820439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6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2683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0695978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26296101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745850" y="261083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44923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5695" y="455338"/>
            <a:ext cx="746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Естественная</a:t>
            </a: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45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6349023" y="99348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274113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73043" flipH="1">
            <a:off x="5801035" y="1314198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2850258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98473" y="293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30411764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6868351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7449" y="2314253"/>
            <a:ext cx="1063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Разные </a:t>
            </a: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ответственности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87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699"/>
            <a:ext cx="9156886" cy="183094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696687"/>
            <a:ext cx="5032049" cy="37030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747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8"/>
            <a:ext cx="4094016" cy="56111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10635"/>
            <a:ext cx="5202190" cy="18200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0268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30731086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89709" y="611237"/>
            <a:ext cx="10318173" cy="561743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62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247416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38226" y="1952235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01991" y="1082644"/>
            <a:ext cx="396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352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693898" y="969320"/>
            <a:ext cx="828648" cy="828648"/>
          </a:xfrm>
          <a:prstGeom prst="rect">
            <a:avLst/>
          </a:prstGeom>
        </p:spPr>
      </p:pic>
      <p:sp>
        <p:nvSpPr>
          <p:cNvPr id="28" name="Прямоугольник 27"/>
          <p:cNvSpPr/>
          <p:nvPr/>
        </p:nvSpPr>
        <p:spPr>
          <a:xfrm>
            <a:off x="5662213" y="4420227"/>
            <a:ext cx="5105591" cy="18061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1151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5175" flipH="1">
            <a:off x="6256735" y="2532432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16556" y="651799"/>
            <a:ext cx="4109627" cy="37541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Прямоугольник 25"/>
          <p:cNvSpPr/>
          <p:nvPr/>
        </p:nvSpPr>
        <p:spPr>
          <a:xfrm>
            <a:off x="5662213" y="4420227"/>
            <a:ext cx="5105591" cy="18061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91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046743725"/>
              </p:ext>
            </p:extLst>
          </p:nvPr>
        </p:nvGraphicFramePr>
        <p:xfrm>
          <a:off x="-699976" y="131202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4122" y="481030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12120874"/>
              </p:ext>
            </p:extLst>
          </p:nvPr>
        </p:nvGraphicFramePr>
        <p:xfrm>
          <a:off x="5557331" y="131202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004456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2742283846"/>
              </p:ext>
            </p:extLst>
          </p:nvPr>
        </p:nvGraphicFramePr>
        <p:xfrm>
          <a:off x="-699976" y="131202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4122" y="481030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162749263"/>
              </p:ext>
            </p:extLst>
          </p:nvPr>
        </p:nvGraphicFramePr>
        <p:xfrm>
          <a:off x="5557331" y="131202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7" name="Группа 16"/>
          <p:cNvGrpSpPr/>
          <p:nvPr/>
        </p:nvGrpSpPr>
        <p:grpSpPr>
          <a:xfrm>
            <a:off x="1254315" y="3851187"/>
            <a:ext cx="1005189" cy="797279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7303598" y="3892961"/>
            <a:ext cx="1542342" cy="1273650"/>
            <a:chOff x="1654726" y="1813174"/>
            <a:chExt cx="9133239" cy="7542148"/>
          </a:xfrm>
        </p:grpSpPr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5825" y="1813174"/>
              <a:ext cx="7542140" cy="7542148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1671396" y="2228248"/>
              <a:ext cx="3900266" cy="3933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4371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568491827"/>
              </p:ext>
            </p:extLst>
          </p:nvPr>
        </p:nvGraphicFramePr>
        <p:xfrm>
          <a:off x="-699976" y="131202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4122" y="481030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</a:p>
        </p:txBody>
      </p:sp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510313260"/>
              </p:ext>
            </p:extLst>
          </p:nvPr>
        </p:nvGraphicFramePr>
        <p:xfrm>
          <a:off x="5557331" y="131202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68" y="4044854"/>
            <a:ext cx="2006333" cy="2006333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630" y="4207496"/>
            <a:ext cx="1681048" cy="16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83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0049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388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007206" y="635051"/>
            <a:ext cx="828648" cy="8286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56142" y="63617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143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681674" y="67619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28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9"/>
            <a:ext cx="4094016" cy="56256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27251"/>
            <a:ext cx="5202190" cy="18063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87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13912" y="1483964"/>
            <a:ext cx="4850243" cy="49168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2" y="3101418"/>
            <a:ext cx="1602262" cy="16022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34" y="2253006"/>
            <a:ext cx="1526848" cy="1526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328930" y="3509416"/>
            <a:ext cx="2474217" cy="247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0093" y="455338"/>
            <a:ext cx="787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Искусственная</a:t>
            </a: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792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0" y="712872"/>
            <a:ext cx="9215699" cy="36559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</p:spTree>
    <p:extLst>
      <p:ext uri="{BB962C8B-B14F-4D97-AF65-F5344CB8AC3E}">
        <p14:creationId xmlns:p14="http://schemas.microsoft.com/office/powerpoint/2010/main" val="42123238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407614"/>
            <a:ext cx="9156886" cy="182302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645459"/>
            <a:ext cx="5032049" cy="37621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14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32968" y="2325010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ТЕСТИРОВАНИЕ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668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939226" y="193645"/>
            <a:ext cx="9860704" cy="6035028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2711783" y="1978484"/>
            <a:ext cx="6198699" cy="4598638"/>
            <a:chOff x="2711783" y="1978484"/>
            <a:chExt cx="6198699" cy="4598638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1783" y="2092086"/>
              <a:ext cx="1602262" cy="1602262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634" y="1978484"/>
              <a:ext cx="1526848" cy="1526848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55738">
              <a:off x="4785642" y="4102905"/>
              <a:ext cx="2474217" cy="2474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25527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8087" b="6162"/>
          <a:stretch/>
        </p:blipFill>
        <p:spPr>
          <a:xfrm>
            <a:off x="3833802" y="899886"/>
            <a:ext cx="4524397" cy="51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396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к играть в башню Дженга | Строим башню из бруск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39" y="693413"/>
            <a:ext cx="9396322" cy="547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88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.turbosquid.com/ts-thumb/bQ/OumozY/Dr3r9jcO/jengatowercollectionmb3dmodel000/jpg/1564175505/600x600/fit_q87/a7cb485a43a1b8c93792e2a827730b61aecbb58b/jengatowercollectionmb3dmodel0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" b="6255"/>
          <a:stretch/>
        </p:blipFill>
        <p:spPr bwMode="auto">
          <a:xfrm>
            <a:off x="3238500" y="820057"/>
            <a:ext cx="5715000" cy="510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243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8879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385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53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8990</TotalTime>
  <Words>4716</Words>
  <Application>Microsoft Office PowerPoint</Application>
  <PresentationFormat>Widescreen</PresentationFormat>
  <Paragraphs>865</Paragraphs>
  <Slides>134</Slides>
  <Notes>134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42" baseType="lpstr">
      <vt:lpstr>Arial</vt:lpstr>
      <vt:lpstr>Calibri</vt:lpstr>
      <vt:lpstr>Calibri Light</vt:lpstr>
      <vt:lpstr>Roboto</vt:lpstr>
      <vt:lpstr>TTTravels-Bold</vt:lpstr>
      <vt:lpstr>TTTravels-DemiBold</vt:lpstr>
      <vt:lpstr>TTTravels-Regular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Роман Хаимов</cp:lastModifiedBy>
  <cp:revision>1372</cp:revision>
  <dcterms:created xsi:type="dcterms:W3CDTF">2023-02-24T06:10:12Z</dcterms:created>
  <dcterms:modified xsi:type="dcterms:W3CDTF">2023-12-14T10:39:25Z</dcterms:modified>
</cp:coreProperties>
</file>