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56"/>
  </p:notesMasterIdLst>
  <p:sldIdLst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6" r:id="rId37"/>
    <p:sldId id="297" r:id="rId38"/>
    <p:sldId id="298" r:id="rId39"/>
    <p:sldId id="301" r:id="rId40"/>
    <p:sldId id="300" r:id="rId41"/>
    <p:sldId id="299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4" r:id="rId54"/>
    <p:sldId id="316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EA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18B2C-8A1F-4ACA-AC35-E984C6953300}" v="185" dt="2022-08-22T07:47:3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2924" autoAdjust="0"/>
  </p:normalViewPr>
  <p:slideViewPr>
    <p:cSldViewPr snapToGrid="0">
      <p:cViewPr varScale="1">
        <p:scale>
          <a:sx n="73" d="100"/>
          <a:sy n="73" d="100"/>
        </p:scale>
        <p:origin x="9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DBB85-D788-41AB-9EA9-46E819F72DBE}" type="datetimeFigureOut">
              <a:t>23.08.2022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157BE-13C9-4B69-8B03-B7B56862D10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Мистика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Специалисты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книги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57BE-13C9-4B69-8B03-B7B56862D10D}" type="slidenum"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8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Мало влияния на поведения. Существует</a:t>
            </a:r>
            <a:r>
              <a:rPr lang="ru-RU" baseline="0" dirty="0" smtClean="0"/>
              <a:t> много проектов с рабочей системой но плохой </a:t>
            </a:r>
            <a:r>
              <a:rPr lang="ru-RU" baseline="0" dirty="0" err="1" smtClean="0"/>
              <a:t>архитеткурой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882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Главная проблема таких проектов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60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err="1" smtClean="0"/>
              <a:t>арх</a:t>
            </a:r>
            <a:r>
              <a:rPr lang="ru-RU" dirty="0" smtClean="0"/>
              <a:t> влияет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произв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83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Две ценности</a:t>
            </a:r>
            <a:r>
              <a:rPr lang="en-US" dirty="0" smtClean="0"/>
              <a:t>, </a:t>
            </a:r>
            <a:r>
              <a:rPr lang="ru-RU" dirty="0" smtClean="0"/>
              <a:t>поведение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то за что платят</a:t>
            </a:r>
            <a:r>
              <a:rPr lang="en-US" baseline="0" dirty="0" smtClean="0"/>
              <a:t> (</a:t>
            </a:r>
            <a:r>
              <a:rPr lang="ru-RU" baseline="0" dirty="0" smtClean="0"/>
              <a:t>потреб ценность</a:t>
            </a:r>
            <a:r>
              <a:rPr lang="en-US" baseline="0" dirty="0" smtClean="0"/>
              <a:t>)</a:t>
            </a:r>
            <a:r>
              <a:rPr lang="ru-RU" baseline="0" dirty="0" smtClean="0"/>
              <a:t>. Причина существования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542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Наблюдаемое</a:t>
            </a:r>
            <a:r>
              <a:rPr lang="ru-RU" baseline="0" dirty="0" smtClean="0"/>
              <a:t> поведение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1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нарушено</a:t>
            </a:r>
            <a:r>
              <a:rPr lang="en-US" baseline="0" dirty="0" smtClean="0"/>
              <a:t>, </a:t>
            </a:r>
            <a:r>
              <a:rPr lang="ru-RU" baseline="0" dirty="0" smtClean="0"/>
              <a:t>то и вся ценность нарушена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97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любая программа обладающая поведением, также содержит в себе и структуру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717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может быть реализовано с использованием совершено разных структур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25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что заставляет инженеров отдавать предпочтения одному дизайну, игнорируя другие?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50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являясь неотъемлемой её частью оказывает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ru-RU" dirty="0" smtClean="0"/>
              <a:t>прямое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ru-RU" dirty="0" smtClean="0"/>
              <a:t>влияние на степень осуществимости самой идеи в целом.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3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форма, описывающая строение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59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всякая структура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ru-RU" dirty="0" smtClean="0"/>
              <a:t>постоянно стремится к усложнению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ru-RU" dirty="0" smtClean="0"/>
              <a:t>, т. е. к постоянному</a:t>
            </a:r>
            <a:br>
              <a:rPr lang="ru-RU" dirty="0" smtClean="0"/>
            </a:br>
            <a:r>
              <a:rPr lang="ru-RU" dirty="0" smtClean="0"/>
              <a:t>снижению эффективность труда. Это зачастую обусловлено человеческим фактором.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27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88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65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 чтобы разобраться, каким образом определять качество дизайна, необходимо рассмотреть признаки, через которые</a:t>
            </a:r>
            <a:br>
              <a:rPr lang="ru-RU" dirty="0" smtClean="0"/>
            </a:br>
            <a:r>
              <a:rPr lang="ru-RU" dirty="0" smtClean="0"/>
              <a:t>могут проявляться характеристики неэффективной архитектуры проекта.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41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Программа называется жесткой,</a:t>
            </a:r>
            <a:br>
              <a:rPr lang="ru-RU" dirty="0" smtClean="0"/>
            </a:br>
            <a:r>
              <a:rPr lang="ru-RU" dirty="0" smtClean="0"/>
              <a:t>если одно изменение в модуле вызывает за собой каскад изменений в других модулях.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311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Имеется три разные страницы, на которых используется один и тот же компонент -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99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кнопка удаления должна быть доступна сотрудникам с ролью Администратор.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441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Обязательный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атрибут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Нарушит обратную совместимость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связанные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guard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повлекут изменения в модулях где не используется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работы при купировании сайд эффектов (тестирование)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71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общем случае, указанные проблемы ведут за собой изменения во всех зависимых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страницах, хотя требование касалось исключительно страницы редактирования.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такая ситуация называется жесткостью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362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 код оригинального компонента не будет изменен и все новые эффекты будут изолированы в рамках страницы редактирования.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73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набор ответственностей какие</a:t>
            </a:r>
            <a:r>
              <a:rPr lang="ru-RU" baseline="0" dirty="0" smtClean="0"/>
              <a:t> элементы содержать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257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 изолирован на конкретный сценарий использования. Но исходный код оригинального компонента будет подвержен модификации, что незамедлительно вызовет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217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 называется хрупкой в двух случаях: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дефекты легко допустить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дефекты легко пропустить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2335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Кажется, что зависимые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элементы остались нетронутыми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902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 самом деле, ввиду модификации внутренней реализация компонента, была изменена реализация (не исходный код)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зависимых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страниц.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5405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Любое изменение в деталях реализации поведения, имеет все шансы оказать на него негативный эффект. То что работало раньше, может сломаться после казалось бы, не относящихся напрямую модификаций.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6208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Затрагивается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комопнентов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Эффекты зачастую неочевидны. Человек не будет проверять все каждый раз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1281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усложнилось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будет меняться чаще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тяжело изменять перепроверок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тяжело изменять усложнения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481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0859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Добавить тесты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обоих вариантов должен быть подвижным или расширяемым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59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 является неподвижным в случае если его элементы, полезные в других модулях или поведениях, тяжело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 примера с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ясно, что недостаточная подвижность элемента может выразиться в дальнейшем в большей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системы.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49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отношение между компонентами системы</a:t>
            </a:r>
            <a:r>
              <a:rPr lang="en-US" dirty="0" smtClean="0"/>
              <a:t>, </a:t>
            </a:r>
            <a:r>
              <a:rPr lang="ru-RU" dirty="0" smtClean="0"/>
              <a:t>присутствие и отсутствие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352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 модуль, контролирующий работу проигрывателя. При этом сказано, что только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плеер может присутствовать на странице во взятый момент времени.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 боли известный паттерн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128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 нужно отображать не один плеер, а все, которые открыл пользователь.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89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Изначальное оказалось неподвижным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Вызвало изменения в остальных модулях (жесткости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хрупкости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0904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Каким образом можно преобразовать на подвижный?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103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абстрагирования данной детали реализации от клиентов </a:t>
            </a:r>
            <a:r>
              <a:rPr lang="ru-RU" dirty="0" err="1" smtClean="0"/>
              <a:t>Player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579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Помогло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защититься от жесткости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 остается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Даст нам защиту от подобных изменений в будущем.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118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Безусловно. В таком случае, изменение заняло бы гораздо меньше сил, ввиду отсутствия некоторого зависимого функционала.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6623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 быть стоит сокрыть и другие подробности, добавить новые промежуточные элементы в виде интерфейсов, типов и абстрактных классов.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приводит нас к следующему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признаку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9434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 называется избыточно сложным, если в нем присутствуют надстройки, не имеющие оправданий как со стороны поведения, так и со стороны других признаков.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7205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абстрагирования в начале проекта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Безусловно оправдано если будет изменение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что если его не будет?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усложнять понимание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Делать непрозрачной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0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6948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Подходящей стратегией является поддержка системы в не избыточном состоянии, т. е. представляя что никакие требования изменены не будут.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Обмани один раз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329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Существуют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методики, с помощью которых можно дополнительно стимулировать такие изменения на более ранних этапах проекта (что добавит им оправданности и упростит их внедрение).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789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94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архитектура, но на меньшем масштабе</a:t>
            </a:r>
          </a:p>
          <a:p>
            <a:r>
              <a:rPr lang="ru-RU" dirty="0" smtClean="0"/>
              <a:t>Высокоуровневые существуют благодаря низкоуровневым деталям.</a:t>
            </a:r>
            <a:r>
              <a:rPr lang="ru-RU" baseline="0" dirty="0" smtClean="0"/>
              <a:t> </a:t>
            </a:r>
            <a:r>
              <a:rPr lang="ru-RU" dirty="0" smtClean="0"/>
              <a:t>Верно и обратное</a:t>
            </a:r>
          </a:p>
          <a:p>
            <a:r>
              <a:rPr lang="ru-RU" dirty="0" smtClean="0"/>
              <a:t>Далее тождественно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81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Является</a:t>
            </a:r>
            <a:r>
              <a:rPr lang="ru-RU" baseline="0" dirty="0" smtClean="0"/>
              <a:t> формирование решений который трудно изменить в будущем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243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Обеспечение гибкости</a:t>
            </a:r>
            <a:r>
              <a:rPr lang="ru-RU" baseline="0" dirty="0" smtClean="0"/>
              <a:t> с сохранением высокой эффективности труда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42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Обеспечение</a:t>
            </a:r>
            <a:r>
              <a:rPr lang="ru-RU" baseline="0" dirty="0" smtClean="0"/>
              <a:t> поведения. Никто не исключает важности. Есть причина существования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72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14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3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30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33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245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8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3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48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5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D9CA-06A7-4D30-9DBC-838DE5B537A2}" type="datetimeFigureOut">
              <a:rPr lang="ru-RU" smtClean="0"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44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90486" y="2886326"/>
            <a:ext cx="441050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1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9464" y="3734569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59533" y="1194010"/>
            <a:ext cx="3953326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ПОВЕДЕНИЕ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92" y="2826285"/>
            <a:ext cx="669268" cy="6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8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6535" y="2886480"/>
            <a:ext cx="7798930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ПРОИЗВОДИТЕЛЬНОСТЬ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04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7018" y="3991799"/>
            <a:ext cx="7798930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ПРОИЗВОДИТЕЛЬНОСТЬ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69751" y="1513883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52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733" y="2826285"/>
            <a:ext cx="46358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/>
                <a:ea typeface="Open Sans SemiBold"/>
                <a:cs typeface="Open Sans SemiBold"/>
              </a:rPr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18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9340" y="786859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02" y="3731194"/>
            <a:ext cx="2914130" cy="29141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35" y="2113675"/>
            <a:ext cx="2425065" cy="24250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40" y="2145383"/>
            <a:ext cx="2314392" cy="23143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44" y="3857104"/>
            <a:ext cx="2455187" cy="24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08" y="3517239"/>
            <a:ext cx="1598942" cy="1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8462" y="786859"/>
            <a:ext cx="361509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244210" y="2351115"/>
            <a:ext cx="5703580" cy="3804978"/>
            <a:chOff x="3244210" y="2351115"/>
            <a:chExt cx="5703580" cy="380497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244210" y="2351115"/>
              <a:ext cx="5703580" cy="3804978"/>
              <a:chOff x="2986520" y="2351115"/>
              <a:chExt cx="5703580" cy="3804978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520" y="4146664"/>
                <a:ext cx="2009429" cy="2009429"/>
              </a:xfrm>
              <a:prstGeom prst="rect">
                <a:avLst/>
              </a:prstGeom>
            </p:spPr>
          </p:pic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596" y="2351115"/>
                <a:ext cx="2009428" cy="2009428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4387" y="4080380"/>
                <a:ext cx="2075713" cy="2075713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58235">
              <a:off x="4632177" y="3734679"/>
              <a:ext cx="918219" cy="9182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765" flipH="1">
              <a:off x="6641605" y="3621271"/>
              <a:ext cx="918219" cy="91821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5662419" y="4891427"/>
              <a:ext cx="918219" cy="918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3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4516" y="2717818"/>
            <a:ext cx="361509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3152" y="2826285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5581" y="637809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580" y="2717818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_1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579" y="4797827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5581" y="637809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580" y="2717818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_1</a:t>
            </a:r>
            <a:endParaRPr lang="ru-RU" sz="480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579" y="4797827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4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7387" y="3051281"/>
            <a:ext cx="9897261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Степень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 осуществимости идеи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4391" y="786859"/>
            <a:ext cx="454323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УСЛОЖНЕНИЕ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83" y="2009669"/>
            <a:ext cx="4131443" cy="41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6741" y="786859"/>
            <a:ext cx="80185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ПРАВИЛЬНАЯ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525" y="3051281"/>
            <a:ext cx="9542997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Ускорять и не противоречить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6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391" y="786859"/>
            <a:ext cx="8823249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НЕПРАВИЛЬНАЯ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6838" y="3051281"/>
            <a:ext cx="835837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Замедлять и блокировать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50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4494" y="2887858"/>
            <a:ext cx="786305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 НАРУШЕНИЙ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2655" y="2887858"/>
            <a:ext cx="382669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ЖЕСТКОСТЬ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8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5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4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8" y="468854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5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RoleGuardButton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7" idx="2"/>
            <a:endCxn id="11" idx="0"/>
          </p:cNvCxnSpPr>
          <p:nvPr/>
        </p:nvCxnSpPr>
        <p:spPr>
          <a:xfrm>
            <a:off x="2410691" y="2701634"/>
            <a:ext cx="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0" idx="1"/>
          </p:cNvCxnSpPr>
          <p:nvPr/>
        </p:nvCxnSpPr>
        <p:spPr>
          <a:xfrm>
            <a:off x="3408218" y="5292856"/>
            <a:ext cx="1524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2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3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3878" y="2887858"/>
            <a:ext cx="380424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ХРУПКОСТЬ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2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73" y="2099582"/>
            <a:ext cx="10968067" cy="23083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</a:p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= (поведение_0 </a:t>
            </a: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+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поведение_1 + 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…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0780" y="2887858"/>
            <a:ext cx="786946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ЧЕЛОВЕЧЕСКИЙ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ФАКТОР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7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4230" y="2887858"/>
            <a:ext cx="846257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НОВАЯ 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ОТВЕТСТВЕННОСТЬ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RoleGuardButton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7" idx="2"/>
            <a:endCxn id="11" idx="0"/>
          </p:cNvCxnSpPr>
          <p:nvPr/>
        </p:nvCxnSpPr>
        <p:spPr>
          <a:xfrm>
            <a:off x="2410691" y="2701634"/>
            <a:ext cx="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0" idx="1"/>
          </p:cNvCxnSpPr>
          <p:nvPr/>
        </p:nvCxnSpPr>
        <p:spPr>
          <a:xfrm>
            <a:off x="3408218" y="5292856"/>
            <a:ext cx="1524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3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7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 </a:t>
            </a:r>
            <a:r>
              <a:rPr lang="ru-RU" dirty="0" smtClean="0">
                <a:solidFill>
                  <a:schemeClr val="tx1"/>
                </a:solidFill>
              </a:rPr>
              <a:t>тесты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5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8724" y="2887858"/>
            <a:ext cx="589456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НЕПОДВИЖНОСТЬ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52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438399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26035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Соединительная линия уступом 15"/>
          <p:cNvCxnSpPr>
            <a:stCxn id="10" idx="2"/>
            <a:endCxn id="13" idx="0"/>
          </p:cNvCxnSpPr>
          <p:nvPr/>
        </p:nvCxnSpPr>
        <p:spPr>
          <a:xfrm rot="5400000">
            <a:off x="4430722" y="3799299"/>
            <a:ext cx="504231" cy="24938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2"/>
            <a:endCxn id="15" idx="0"/>
          </p:cNvCxnSpPr>
          <p:nvPr/>
        </p:nvCxnSpPr>
        <p:spPr>
          <a:xfrm rot="16200000" flipH="1">
            <a:off x="6924539" y="3799299"/>
            <a:ext cx="504231" cy="24938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9229" y="2887858"/>
            <a:ext cx="621356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ПОЧЕМУ НЕ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СРАЗУ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2385" y="2887858"/>
            <a:ext cx="5407249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ПОЧЕМУ НЕ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ВСЁ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4575" y="2887858"/>
            <a:ext cx="862287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ИЗБЫТОЧНАЯ СЛОЖНОСТЬ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9969" y="468854"/>
            <a:ext cx="2852064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ДИЗАЙН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549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60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5" idx="2"/>
            <a:endCxn id="17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6" idx="2"/>
            <a:endCxn id="17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60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5476" y="2887858"/>
            <a:ext cx="4681090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AGILE 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 ТЕСТЫ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9969" y="468854"/>
            <a:ext cx="2852064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ДИЗАЙН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3657192" y="1737710"/>
            <a:ext cx="4877618" cy="4877618"/>
            <a:chOff x="3657192" y="1839066"/>
            <a:chExt cx="4877618" cy="4877618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192" y="1839066"/>
              <a:ext cx="4877618" cy="4877618"/>
            </a:xfrm>
            <a:prstGeom prst="rect">
              <a:avLst/>
            </a:prstGeom>
          </p:spPr>
        </p:pic>
        <p:grpSp>
          <p:nvGrpSpPr>
            <p:cNvPr id="16" name="Группа 15"/>
            <p:cNvGrpSpPr/>
            <p:nvPr/>
          </p:nvGrpSpPr>
          <p:grpSpPr>
            <a:xfrm>
              <a:off x="4823633" y="3204769"/>
              <a:ext cx="2192309" cy="2244741"/>
              <a:chOff x="3875982" y="2485652"/>
              <a:chExt cx="3121949" cy="3196615"/>
            </a:xfrm>
          </p:grpSpPr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1277" y="2485652"/>
                <a:ext cx="968953" cy="968953"/>
              </a:xfrm>
              <a:prstGeom prst="rect">
                <a:avLst/>
              </a:prstGeom>
            </p:spPr>
          </p:pic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5982" y="3898666"/>
                <a:ext cx="968953" cy="968953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8978" y="4713314"/>
                <a:ext cx="968953" cy="968953"/>
              </a:xfrm>
              <a:prstGeom prst="rect">
                <a:avLst/>
              </a:prstGeom>
            </p:spPr>
          </p:pic>
          <p:pic>
            <p:nvPicPr>
              <p:cNvPr id="20" name="Рисунок 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0000">
                <a:off x="4802509" y="3123557"/>
                <a:ext cx="918219" cy="918219"/>
              </a:xfrm>
              <a:prstGeom prst="rect">
                <a:avLst/>
              </a:prstGeom>
            </p:spPr>
          </p:pic>
          <p:pic>
            <p:nvPicPr>
              <p:cNvPr id="21" name="Рисунок 2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200000">
                <a:off x="4935163" y="4346861"/>
                <a:ext cx="1003589" cy="1003589"/>
              </a:xfrm>
              <a:prstGeom prst="rect">
                <a:avLst/>
              </a:prstGeom>
            </p:spPr>
          </p:pic>
          <p:pic>
            <p:nvPicPr>
              <p:cNvPr id="22" name="Рисунок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8978" y="3624850"/>
                <a:ext cx="918219" cy="9182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7451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РОЛЬ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76163" y="3051281"/>
            <a:ext cx="563968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Трудно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 изменить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1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РОЛЬ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689996" y="3051281"/>
            <a:ext cx="881202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Легко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 изменить и </a:t>
            </a: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ускорить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5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9464" y="3734569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59533" y="1194010"/>
            <a:ext cx="3953326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ПОВЕДЕНИЕ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00" y="2642689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46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626</Words>
  <Application>Microsoft Office PowerPoint</Application>
  <PresentationFormat>Широкоэкранный</PresentationFormat>
  <Paragraphs>285</Paragraphs>
  <Slides>53</Slides>
  <Notes>52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Open Sans SemiBold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 Roman</dc:creator>
  <cp:lastModifiedBy>Khaimov Roman</cp:lastModifiedBy>
  <cp:revision>68</cp:revision>
  <dcterms:created xsi:type="dcterms:W3CDTF">2022-08-22T07:30:33Z</dcterms:created>
  <dcterms:modified xsi:type="dcterms:W3CDTF">2022-08-23T06:04:15Z</dcterms:modified>
</cp:coreProperties>
</file>