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7" r:id="rId16"/>
    <p:sldId id="274" r:id="rId17"/>
    <p:sldId id="276" r:id="rId18"/>
    <p:sldId id="271" r:id="rId19"/>
    <p:sldId id="272" r:id="rId20"/>
    <p:sldId id="273" r:id="rId21"/>
    <p:sldId id="278" r:id="rId22"/>
    <p:sldId id="280" r:id="rId23"/>
    <p:sldId id="281" r:id="rId24"/>
    <p:sldId id="282" r:id="rId25"/>
    <p:sldId id="284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302" r:id="rId41"/>
    <p:sldId id="303" r:id="rId42"/>
    <p:sldId id="304" r:id="rId43"/>
    <p:sldId id="305" r:id="rId44"/>
    <p:sldId id="306" r:id="rId45"/>
    <p:sldId id="309" r:id="rId46"/>
    <p:sldId id="307" r:id="rId47"/>
    <p:sldId id="310" r:id="rId48"/>
    <p:sldId id="311" r:id="rId49"/>
    <p:sldId id="312" r:id="rId50"/>
    <p:sldId id="313" r:id="rId51"/>
    <p:sldId id="314" r:id="rId52"/>
    <p:sldId id="315" r:id="rId53"/>
    <p:sldId id="29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5050"/>
    <a:srgbClr val="FF7C80"/>
    <a:srgbClr val="FFFFFF"/>
    <a:srgbClr val="FF9900"/>
    <a:srgbClr val="D0CFCE"/>
    <a:srgbClr val="000000"/>
    <a:srgbClr val="61B2E4"/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8216" autoAdjust="0"/>
  </p:normalViewPr>
  <p:slideViewPr>
    <p:cSldViewPr snapToGrid="0">
      <p:cViewPr varScale="1">
        <p:scale>
          <a:sx n="101" d="100"/>
          <a:sy n="101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Представим ситуацию</a:t>
            </a:r>
            <a:r>
              <a:rPr lang="ru-RU" baseline="0" dirty="0" smtClean="0"/>
              <a:t> вы начинаете писать новый проект</a:t>
            </a:r>
          </a:p>
          <a:p>
            <a:r>
              <a:rPr lang="ru-RU" baseline="0" dirty="0" smtClean="0"/>
              <a:t>Можно пробовать использовать крутые и модные технологии. Задачи </a:t>
            </a:r>
            <a:r>
              <a:rPr lang="ru-RU" baseline="0" dirty="0" smtClean="0"/>
              <a:t>реализуются относительно быстро и легко</a:t>
            </a:r>
            <a:r>
              <a:rPr lang="en-US" baseline="0" dirty="0" smtClean="0"/>
              <a:t>, </a:t>
            </a:r>
            <a:r>
              <a:rPr lang="ru-RU" baseline="0" dirty="0" smtClean="0"/>
              <a:t>дефектов не так много</a:t>
            </a:r>
            <a:r>
              <a:rPr lang="en-US" baseline="0" dirty="0" smtClean="0"/>
              <a:t>, </a:t>
            </a:r>
            <a:r>
              <a:rPr lang="ru-RU" baseline="0" dirty="0" smtClean="0"/>
              <a:t>их легко исправить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того чтобы попытаться ответить на данный вопрос необходимо начать с основ</a:t>
            </a:r>
            <a:r>
              <a:rPr lang="en-US" dirty="0" smtClean="0"/>
              <a:t>, </a:t>
            </a:r>
            <a:r>
              <a:rPr lang="ru-RU" dirty="0" smtClean="0"/>
              <a:t>а именно со строения ПО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Любую программу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 что формирует наблюдаемое, то за что прежде всего платит заказчик, то на что заводят дефекты тестирование и требует к реализации аналитика. 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точки зрения пользователя это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мы используем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его воспринимаем. Пользуясь например календарем нам не важно что там используется в качестве отступов (пробелы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- то что скрыто, детали реализации, паттерны, библиотеки, структуры данных,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остальное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являющееся наблюдаемым поведением.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3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Отсюда можно выделить причины роста сложности программ. Первая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поведения – доменная или как её еще называют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сложность.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доменная область сама по себе (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ествественным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образом) будет повышать планку для уровня экспертизы и ментальных способностей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Структурная - или её еще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называют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сложность, исходящая от выбранной структуры ПО. Выбранных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 и методологий разработки. И именно она является доминирующей. И именно на неё мы обратим с вами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(если его можно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изменирть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растет когда ПО приобретает в наблюдаемом поведении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исправляем дефект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реализуем новое требование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Соответвествено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страдает данная ценность когда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работало раньше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внезапно перестает. У этого феномена есть специальное название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РЕГРЕСС. Это по сути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то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на исключение чего 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QA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инженеры </a:t>
            </a:r>
            <a:r>
              <a:rPr lang="ru-RU" sz="1200" baseline="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тратять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чуть ли ни большую часть своего рабочего времени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раз за разом проверяя программу после каждого релиза.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проходит</a:t>
            </a:r>
            <a:r>
              <a:rPr lang="ru-RU" baseline="0" dirty="0" smtClean="0"/>
              <a:t> пару недель</a:t>
            </a:r>
            <a:r>
              <a:rPr lang="en-US" baseline="0" dirty="0" smtClean="0"/>
              <a:t>, </a:t>
            </a:r>
            <a:r>
              <a:rPr lang="ru-RU" baseline="0" dirty="0" smtClean="0"/>
              <a:t>может пару месяцев и казалось бы такие же по сложности задачи уже начинают занимать больше времени</a:t>
            </a:r>
          </a:p>
          <a:p>
            <a:r>
              <a:rPr lang="ru-RU" baseline="0" dirty="0" smtClean="0"/>
              <a:t>Дефекты исправлять не так то просто</a:t>
            </a:r>
            <a:r>
              <a:rPr lang="en-US" baseline="0" dirty="0" smtClean="0"/>
              <a:t>, </a:t>
            </a:r>
            <a:r>
              <a:rPr lang="ru-RU" baseline="0" dirty="0" smtClean="0"/>
              <a:t>среди них появляются любимчики (те которые навещают проект время от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 рождается регресс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как он появляется на свет? Причин конечно может быть масса</a:t>
            </a:r>
            <a:r>
              <a:rPr lang="en-US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1200" baseline="0" dirty="0" smtClean="0">
                <a:latin typeface="Roboto" panose="02000000000000000000" pitchFamily="2" charset="0"/>
                <a:ea typeface="Roboto" panose="02000000000000000000" pitchFamily="2" charset="0"/>
              </a:rPr>
              <a:t>но нас интересует одна конкретная – модификация кода.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 и говорилось</a:t>
            </a:r>
            <a:r>
              <a:rPr lang="ru-RU" baseline="0" dirty="0" smtClean="0"/>
              <a:t> ранее</a:t>
            </a:r>
            <a:r>
              <a:rPr lang="en-US" baseline="0" dirty="0" smtClean="0"/>
              <a:t>, </a:t>
            </a:r>
            <a:r>
              <a:rPr lang="ru-RU" baseline="0" dirty="0" smtClean="0"/>
              <a:t>доминирующей причиной сложности в ПО является структура. Для того чтобы сложность уменьшить</a:t>
            </a:r>
            <a:r>
              <a:rPr lang="en-US" baseline="0" dirty="0" smtClean="0"/>
              <a:t>, </a:t>
            </a:r>
            <a:r>
              <a:rPr lang="ru-RU" baseline="0" dirty="0" smtClean="0"/>
              <a:t>необходимо эту структуру модифицировать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00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</a:t>
            </a:r>
            <a:r>
              <a:rPr lang="en-US" dirty="0" smtClean="0"/>
              <a:t>, </a:t>
            </a:r>
            <a:r>
              <a:rPr lang="ru-RU" dirty="0" smtClean="0"/>
              <a:t>изменять</a:t>
            </a:r>
            <a:r>
              <a:rPr lang="ru-RU" baseline="0" dirty="0" smtClean="0"/>
              <a:t> мы её должны таким образом</a:t>
            </a:r>
            <a:r>
              <a:rPr lang="en-US" baseline="0" dirty="0" smtClean="0"/>
              <a:t>, </a:t>
            </a:r>
            <a:r>
              <a:rPr lang="ru-RU" baseline="0" dirty="0" smtClean="0"/>
              <a:t>чтобы при этом не затронуть поведенческий аспект приложения</a:t>
            </a:r>
            <a:r>
              <a:rPr lang="en-US" baseline="0" dirty="0" smtClean="0"/>
              <a:t>, </a:t>
            </a:r>
            <a:r>
              <a:rPr lang="ru-RU" baseline="0" dirty="0" smtClean="0"/>
              <a:t>т. е. не вызывать регресса. Процесс при котором происходит изменение структуры без влияния на поведения называется </a:t>
            </a:r>
            <a:r>
              <a:rPr lang="ru-RU" baseline="0" dirty="0" err="1" smtClean="0"/>
              <a:t>рефакторингом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 основной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единственный</a:t>
            </a:r>
            <a:r>
              <a:rPr lang="ru-RU" baseline="0" dirty="0" smtClean="0"/>
              <a:t> инструмент борьбы с </a:t>
            </a:r>
            <a:r>
              <a:rPr lang="ru-RU" baseline="0" dirty="0" err="1" smtClean="0"/>
              <a:t>растующей</a:t>
            </a:r>
            <a:r>
              <a:rPr lang="ru-RU" baseline="0" dirty="0" smtClean="0"/>
              <a:t> сложностью в ПО. Ну почему тогда все не занимаются </a:t>
            </a:r>
            <a:r>
              <a:rPr lang="ru-RU" baseline="0" dirty="0" err="1" smtClean="0"/>
              <a:t>рефакторингом</a:t>
            </a:r>
            <a:r>
              <a:rPr lang="ru-RU" baseline="0" dirty="0" smtClean="0"/>
              <a:t>? Почему все равно у большинство разработчиков продолжают работать в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проектах и ничего с этим не делают?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Причина заключается в том что программу сложно изменять. Всегда </a:t>
            </a:r>
            <a:r>
              <a:rPr lang="ru-RU" baseline="0" dirty="0" err="1" smtClean="0"/>
              <a:t>присутсвует</a:t>
            </a:r>
            <a:r>
              <a:rPr lang="ru-RU" baseline="0" dirty="0" smtClean="0"/>
              <a:t> страх что </a:t>
            </a:r>
            <a:r>
              <a:rPr lang="ru-RU" baseline="0" dirty="0" err="1" smtClean="0"/>
              <a:t>нибудь</a:t>
            </a:r>
            <a:r>
              <a:rPr lang="ru-RU" baseline="0" dirty="0" smtClean="0"/>
              <a:t> сломать</a:t>
            </a:r>
            <a:r>
              <a:rPr lang="en-US" baseline="0" dirty="0" smtClean="0"/>
              <a:t>, </a:t>
            </a:r>
            <a:r>
              <a:rPr lang="ru-RU" baseline="0" dirty="0" smtClean="0"/>
              <a:t>другими словами вызвать регресс.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Процесс модификации программ с нарушенной структурой очень напоминает игру в </a:t>
            </a:r>
            <a:r>
              <a:rPr lang="ru-RU" baseline="0" dirty="0" err="1" smtClean="0"/>
              <a:t>дженгу</a:t>
            </a:r>
            <a:r>
              <a:rPr lang="ru-RU" baseline="0" dirty="0" smtClean="0"/>
              <a:t>. Где любая попытка вырастить башенку (т. е. улучшить в поведении или в структуре) требует от программиста использовать (т. е. изменять) компоненты</a:t>
            </a:r>
            <a:r>
              <a:rPr lang="en-US" baseline="0" dirty="0" smtClean="0"/>
              <a:t>, </a:t>
            </a:r>
            <a:r>
              <a:rPr lang="ru-RU" baseline="0" dirty="0" smtClean="0"/>
              <a:t>на которых держаться все остальные элементы системы. В самом низу башни находятся те самые файлы бегемоты этакие гниющие свалки которые каждый обходит стороной и боится тронуть лишний раз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7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Представим</a:t>
            </a:r>
            <a:r>
              <a:rPr lang="ru-RU" baseline="0" dirty="0" smtClean="0"/>
              <a:t> что у нас есть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Зеленая</a:t>
            </a:r>
            <a:r>
              <a:rPr lang="ru-RU" baseline="0" dirty="0" smtClean="0"/>
              <a:t> галочка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которая будет означать что наша программа обладает корректным наблюдаемым поведением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1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красный крест</a:t>
            </a:r>
            <a:r>
              <a:rPr lang="en-US" dirty="0" smtClean="0"/>
              <a:t>, </a:t>
            </a:r>
            <a:r>
              <a:rPr lang="ru-RU" dirty="0" smtClean="0"/>
              <a:t>говорящий</a:t>
            </a:r>
            <a:r>
              <a:rPr lang="ru-RU" baseline="0" dirty="0" smtClean="0"/>
              <a:t> нам что что то в программе изменилось</a:t>
            </a:r>
            <a:r>
              <a:rPr lang="en-US" baseline="0" dirty="0" smtClean="0"/>
              <a:t>, </a:t>
            </a:r>
            <a:r>
              <a:rPr lang="ru-RU" baseline="0" dirty="0" smtClean="0"/>
              <a:t>она уже не ведет себя так как прежде. Я думаю что уже многие догадались что у помощника есть специальное имя – тесты. Тесты это 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исследовать качества такой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Потом требования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неожидано</a:t>
            </a:r>
            <a:r>
              <a:rPr lang="ru-RU" baseline="0" dirty="0" smtClean="0"/>
              <a:t> меняются</a:t>
            </a:r>
            <a:r>
              <a:rPr lang="en-US" baseline="0" dirty="0" smtClean="0"/>
              <a:t>, </a:t>
            </a:r>
            <a:r>
              <a:rPr lang="ru-RU" baseline="0" dirty="0" smtClean="0"/>
              <a:t>исторически сложившиеся решения и архитектура под такое не затачивалось</a:t>
            </a:r>
          </a:p>
          <a:p>
            <a:r>
              <a:rPr lang="ru-RU" baseline="0" dirty="0" smtClean="0"/>
              <a:t>И начинаются </a:t>
            </a:r>
            <a:r>
              <a:rPr lang="en-US" baseline="0" dirty="0" smtClean="0"/>
              <a:t>“</a:t>
            </a:r>
            <a:r>
              <a:rPr lang="ru-RU" baseline="0" dirty="0" smtClean="0"/>
              <a:t>непростые решения</a:t>
            </a:r>
            <a:r>
              <a:rPr lang="en-US" baseline="0" dirty="0" smtClean="0"/>
              <a:t>”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компоромисы</a:t>
            </a:r>
            <a:r>
              <a:rPr lang="en-US" baseline="0" dirty="0" smtClean="0"/>
              <a:t>, </a:t>
            </a:r>
            <a:r>
              <a:rPr lang="ru-RU" baseline="0" dirty="0" smtClean="0"/>
              <a:t>костыли</a:t>
            </a:r>
            <a:r>
              <a:rPr lang="en-US" baseline="0" dirty="0" smtClean="0"/>
              <a:t>, </a:t>
            </a:r>
            <a:r>
              <a:rPr lang="ru-RU" baseline="0" dirty="0" smtClean="0"/>
              <a:t>с каждым релизом решение все менее устойчивей</a:t>
            </a:r>
            <a:r>
              <a:rPr lang="en-US" baseline="0" dirty="0" smtClean="0"/>
              <a:t>, </a:t>
            </a:r>
            <a:r>
              <a:rPr lang="ru-RU" baseline="0" dirty="0" smtClean="0"/>
              <a:t>на проекте все чаще меняются люди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из основных функций тестов должна быть защита от регресса. Именно эта защита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избавляет нас от страха менять программу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омощник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должен реагировать на изменения структуры (например падать). Так как наблюдаемое поведение остается прежним.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него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 В противном случае тесты только усложнят борьбу со сложностью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3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требовать больших ресурсов на свою поддержку, ведь в противном случае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только балластом для разработки и проще будет избавиться от них вовсе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пытаться что то там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тестируемом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влияют на время выполнения задачи.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 пока пройдут тесты может захотеть далеко не каждый человек. Проверки (ввиду халатности) игнорируются сводя все усилия на нет.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дольше проходят тесты, тем реже они запускаются. Чем реже запуск, тем больше пространства для дефекта к появлению и тем сложней его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 все то что можно оценить в рамках данных параметров можно в каком то смысле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назвать тестами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Одним из таких является компиляция. Она быстрая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типами несложно пользоваться если привыкнуть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дают хорошую защиту при условии грамотного моделирования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предоставляют относительно низкую сопротивляемость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 как в том числе описывают внутреннее строение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0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такие тесты которые предоставляют максимальную защиту от регресса и сопротивляемость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Такие тесты имеют специальное название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4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требуют ничего конкретного от структуры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программы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засчет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чего и обеспечивается возможность её изменения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воспринимая её как один, атомарный компонент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(монолит).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зеленным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цветом будут выделяться тестируемые элементы системы (в данном случае сама система является тестируемой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5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к сожалению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обладают медленная скорость выполнения и низкой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Давайте подробнее исследуем одну из возможных причин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 зависит от какого то глобального источника изменяемых данных (например чтение данных из БД)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итоге проект приобретает все черты </a:t>
            </a:r>
            <a:r>
              <a:rPr lang="ru-RU" baseline="0" dirty="0" err="1" smtClean="0"/>
              <a:t>легаси</a:t>
            </a:r>
            <a:r>
              <a:rPr lang="en-US" baseline="0" dirty="0" smtClean="0"/>
              <a:t>, </a:t>
            </a:r>
            <a:r>
              <a:rPr lang="ru-RU" baseline="0" dirty="0" smtClean="0"/>
              <a:t>то</a:t>
            </a:r>
            <a:r>
              <a:rPr lang="en-US" baseline="0" dirty="0" smtClean="0"/>
              <a:t>, </a:t>
            </a:r>
            <a:r>
              <a:rPr lang="ru-RU" baseline="0" dirty="0" smtClean="0"/>
              <a:t>с чем никто не хочет работать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дешевле проект просто не трогать нежели развивать его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5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будет зависеть от скрытых от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аргументов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делая результат сценария сложно контролируемым.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Примером будет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процедура, возвращающая текущую дату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список пользователей который просто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напросто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 измениться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проблема это внешний эффект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например один сценарий может оказать влияние на результат другого. Например кейс добавления пользователя и отображения списка пользователей. Результат будет разный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которой полностью предсказывается её внешними аргументами называется идемпотентной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это любой наблюдаемый результат работы функции не выраженный в её возвращаемом значении.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соответствует данным критериям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должны выделить её в отдельный слой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Repositories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 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покрывается тестами, неизбежно приводит к пониженной защите от регресса (ведь кода теперь выполняется меньше). Это можно частично нивелировать упрощая не тестируемые компоненты. Данная техника имеет особое название 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(скромный объект).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вот вопрос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Ниже, 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 ссылается на конкретную реализацию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В итоге если 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заходтим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другим источником данных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ничего не получится.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можно сказать, что компонент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расширяемым с точки зрения данного требования. Это и определяет зависимость от реализации.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связь отображается следующим образом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Теперь, 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ссылается не на конкретную реализацию функции, а на её интерфейс. Это открывает возможность подмены поведения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без изменения исходного кода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Компонент становится расширяемым в данной плоскости.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связь отображается следующим образом.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(часть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реализует (или удовлетворяет) интерфейсу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который в свою очередь используется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легко поддается тестированию, так как лишена проблем перечисленных ранее. Она является "чистой".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клиенте нередко вызывают изменения в интерфейсе, которые, в свою очередь, порождают изменения во всех его реализациях.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r>
              <a:rPr lang="ru-RU" baseline="0" dirty="0" smtClean="0"/>
              <a:t> ним</a:t>
            </a:r>
            <a:r>
              <a:rPr lang="en-US" baseline="0" dirty="0" smtClean="0"/>
              <a:t>, </a:t>
            </a:r>
            <a:r>
              <a:rPr lang="ru-RU" baseline="0" dirty="0" smtClean="0"/>
              <a:t>где за горизонтом маячит либо его вторая версия (где будет все с нуля и все ошибки конечно же будут учтены)</a:t>
            </a:r>
            <a:r>
              <a:rPr lang="en-US" baseline="0" dirty="0" smtClean="0"/>
              <a:t>. </a:t>
            </a:r>
            <a:r>
              <a:rPr lang="ru-RU" baseline="0" dirty="0" smtClean="0"/>
              <a:t>Туда конечно модные библиотеки и технологии</a:t>
            </a:r>
            <a:r>
              <a:rPr lang="en-US" baseline="0" dirty="0" smtClean="0"/>
              <a:t>, </a:t>
            </a:r>
            <a:r>
              <a:rPr lang="ru-RU" baseline="0" dirty="0" err="1" smtClean="0"/>
              <a:t>микрофронтенды</a:t>
            </a:r>
            <a:r>
              <a:rPr lang="ru-RU" baseline="0" dirty="0" smtClean="0"/>
              <a:t> (команда из 3-х человек)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01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клиент (например компонент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разработчик неизбежно использует и его публичные интерфейсы (тип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следует что выгодней держать интерфейсы и клиенты в одном компоненте: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образует "ядро" системы. То есть компонент с наивысшей ответственностью, изменение которого вызовет многочисленные модификации в зависимых серверах (конкретных реализациях). Это облегчает применения основных методов борьбы с изменением: абстрактности и направлении зависимостей.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 есть единственная причина существования серверов. Таким образом, клиент и интерфейс имеют тенденцию изменяться по одним и тем же причинам, что делает их ответственность единой.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Инженер, используя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UsersList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может внедрить собственные имплементации серверов, либо выбрать только некоторые из существующих. Это ярче всего проявляется в вопросах тестирования, где тип замещается заглушкой, удобной в целях верификации поведения.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baseline="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ru-RU" dirty="0" smtClean="0"/>
              <a:t>Избавить</a:t>
            </a:r>
            <a:r>
              <a:rPr lang="ru-RU" baseline="0" dirty="0" smtClean="0"/>
              <a:t> от лишних </a:t>
            </a:r>
            <a:r>
              <a:rPr lang="ru-RU" baseline="0" dirty="0" err="1" smtClean="0"/>
              <a:t>надтсроек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33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Или</a:t>
            </a:r>
            <a:r>
              <a:rPr lang="ru-RU" baseline="0" dirty="0" smtClean="0"/>
              <a:t> принимаются волевые решения массовых работ с так называемым </a:t>
            </a:r>
            <a:r>
              <a:rPr lang="en-US" baseline="0" dirty="0" smtClean="0"/>
              <a:t>“</a:t>
            </a:r>
            <a:r>
              <a:rPr lang="ru-RU" baseline="0" dirty="0" smtClean="0"/>
              <a:t>техническим долгом</a:t>
            </a:r>
            <a:r>
              <a:rPr lang="en-US" baseline="0" dirty="0" smtClean="0"/>
              <a:t>”</a:t>
            </a:r>
            <a:r>
              <a:rPr lang="ru-RU" baseline="0" dirty="0" smtClean="0"/>
              <a:t> или попыткой вылечить проект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еще более сложной задачей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это в конечном</a:t>
            </a:r>
            <a:r>
              <a:rPr lang="ru-RU" baseline="0" dirty="0" smtClean="0"/>
              <a:t> итоге вызывает проблемы с нервами</a:t>
            </a:r>
            <a:r>
              <a:rPr lang="en-US" baseline="0" dirty="0" smtClean="0"/>
              <a:t>, </a:t>
            </a:r>
            <a:r>
              <a:rPr lang="ru-RU" baseline="0" dirty="0" smtClean="0"/>
              <a:t>со здоровьем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постоянный страх при</a:t>
            </a:r>
            <a:r>
              <a:rPr lang="en-US" baseline="0" dirty="0" smtClean="0"/>
              <a:t> </a:t>
            </a:r>
            <a:r>
              <a:rPr lang="ru-RU" baseline="0" dirty="0" smtClean="0"/>
              <a:t>правке 1 дефекта вызвать 3 новых. Большое ментальное напряжение</a:t>
            </a:r>
            <a:r>
              <a:rPr lang="en-US" baseline="0" dirty="0" smtClean="0"/>
              <a:t>, </a:t>
            </a:r>
            <a:r>
              <a:rPr lang="ru-RU" baseline="0" dirty="0" smtClean="0"/>
              <a:t>постоянное желание уйти с проекта или сменить работу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другой стороны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это большая статься расходов на само производство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снижает прибыль от проекта для компании разработчика. Тем самым это косвенно препятствует например повышению зарплаты сотрудникам</a:t>
            </a:r>
            <a:r>
              <a:rPr lang="en-US" baseline="0" dirty="0" smtClean="0"/>
              <a:t>, </a:t>
            </a:r>
            <a:r>
              <a:rPr lang="ru-RU" baseline="0" dirty="0" smtClean="0"/>
              <a:t>ведь свободных денег теперь меньше.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6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Неужели</a:t>
            </a:r>
            <a:r>
              <a:rPr lang="ru-RU" baseline="0" dirty="0" smtClean="0"/>
              <a:t> такая ситуация является неотъемлемой частью нашей </a:t>
            </a:r>
            <a:r>
              <a:rPr lang="ru-RU" baseline="0" dirty="0" err="1" smtClean="0"/>
              <a:t>професии</a:t>
            </a:r>
            <a:r>
              <a:rPr lang="ru-RU" baseline="0" dirty="0" smtClean="0"/>
              <a:t>. Быть может мы обречены всю свою профессиональную карьеру наблюдать одну и ту же ситуацию из проекта в проект</a:t>
            </a:r>
            <a:r>
              <a:rPr lang="en-US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hart" Target="../charts/chart1.xm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494" y="30135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4" y="1567354"/>
            <a:ext cx="3723293" cy="372329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56" y="2115530"/>
            <a:ext cx="1749163" cy="17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5950" y="3013502"/>
            <a:ext cx="41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ВИНОВНИКИ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784623" y="2170876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0859" y="455338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54" y="129026"/>
            <a:ext cx="5886450" cy="5886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7364012">
            <a:off x="-1443382" y="3508802"/>
            <a:ext cx="1098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проект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Angular (web framework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07948">
            <a:off x="6204936" y="3545566"/>
            <a:ext cx="465030" cy="4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nic React and Redux - Bendyworks: We are Bendywork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869285" y="3745880"/>
            <a:ext cx="394830" cy="35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4307" y="455338"/>
            <a:ext cx="394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РЕГРЕСС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 flipH="1">
            <a:off x="3004549" y="870836"/>
            <a:ext cx="6182902" cy="5886450"/>
            <a:chOff x="2422689" y="382080"/>
            <a:chExt cx="6182902" cy="5886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0" flipH="1">
            <a:off x="6200003" y="2082335"/>
            <a:ext cx="2079101" cy="20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kartinkof.club/uploads/posts/2022-06/thumbs/1656068157_1-kartinkof-club-p-kartinki-s-nadpisyu-ya-prosnulsya-luntik-s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28737"/>
            <a:ext cx="5715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718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66040" y="3013502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4441" y="3013501"/>
            <a:ext cx="3882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3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2644170"/>
            <a:ext cx="466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 сложно изменять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Дженга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284901"/>
            <a:ext cx="4213225" cy="628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6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927641" y="1462332"/>
            <a:ext cx="4235040" cy="3890493"/>
            <a:chOff x="3927641" y="1462332"/>
            <a:chExt cx="4235040" cy="389049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4029319" y="1462332"/>
              <a:ext cx="4133362" cy="3890493"/>
              <a:chOff x="4353709" y="1462332"/>
              <a:chExt cx="4133362" cy="3890493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3709" y="1752825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6314782" y="1462332"/>
                <a:ext cx="2172289" cy="2172289"/>
              </a:xfrm>
              <a:prstGeom prst="rect">
                <a:avLst/>
              </a:prstGeom>
            </p:spPr>
          </p:pic>
        </p:grp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94009">
              <a:off x="3927641" y="3070192"/>
              <a:ext cx="2024293" cy="2024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12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КАЧЕСТВА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6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0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Виды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КОМПИЛЯЦИЯ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602109407"/>
              </p:ext>
            </p:extLst>
          </p:nvPr>
        </p:nvGraphicFramePr>
        <p:xfrm>
          <a:off x="2436762" y="1554315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41" y="1922339"/>
            <a:ext cx="811028" cy="811028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4326575" y="2418736"/>
            <a:ext cx="1149881" cy="912043"/>
            <a:chOff x="2504209" y="1854199"/>
            <a:chExt cx="5952403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5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703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84" y="270302"/>
            <a:ext cx="1526848" cy="15268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03" y="270302"/>
            <a:ext cx="1526848" cy="15268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429773" y="995939"/>
            <a:ext cx="1828800" cy="18288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9634">
            <a:off x="336685" y="4404248"/>
            <a:ext cx="1828800" cy="1828800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3398615" y="327328"/>
            <a:ext cx="4614629" cy="5405836"/>
            <a:chOff x="3477273" y="928064"/>
            <a:chExt cx="4614629" cy="5405836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856862" y="2443407"/>
              <a:ext cx="4235040" cy="3890493"/>
              <a:chOff x="3927641" y="1462332"/>
              <a:chExt cx="4235040" cy="389049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4029319" y="1462332"/>
                <a:ext cx="4133362" cy="3890493"/>
                <a:chOff x="4353709" y="1462332"/>
                <a:chExt cx="4133362" cy="3890493"/>
              </a:xfrm>
            </p:grpSpPr>
            <p:pic>
              <p:nvPicPr>
                <p:cNvPr id="14" name="Рисунок 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3709" y="1752825"/>
                  <a:ext cx="3600000" cy="3600000"/>
                </a:xfrm>
                <a:prstGeom prst="rect">
                  <a:avLst/>
                </a:prstGeom>
              </p:spPr>
            </p:pic>
            <p:pic>
              <p:nvPicPr>
                <p:cNvPr id="15" name="Рисунок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91805">
                  <a:off x="6314782" y="1462332"/>
                  <a:ext cx="2172289" cy="2172289"/>
                </a:xfrm>
                <a:prstGeom prst="rect">
                  <a:avLst/>
                </a:prstGeom>
              </p:spPr>
            </p:pic>
          </p:grpSp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3927641" y="3070192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7273" y="928064"/>
              <a:ext cx="3233100" cy="3233100"/>
            </a:xfrm>
            <a:prstGeom prst="rect">
              <a:avLst/>
            </a:prstGeom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676" y="352955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10858063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Все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о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стальное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0"/>
            <a:ext cx="5800724" cy="68563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053" flipH="1">
            <a:off x="8014801" y="1202312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 flipH="1">
            <a:off x="5433835" y="4333884"/>
            <a:ext cx="828648" cy="82864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-1371600"/>
            <a:ext cx="11144250" cy="9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Все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о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стальное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4770" flipH="1">
            <a:off x="3432971" y="163162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9853" flipH="1">
            <a:off x="7577267" y="2701729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Все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о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стальное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16458" y="475186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914998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5216459" y="315635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&lt;&lt;interface&gt;&gt;</a:t>
            </a:r>
          </a:p>
          <a:p>
            <a:pPr algn="ctr"/>
            <a:r>
              <a:rPr lang="ru-RU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Репозиторий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5400000" flipH="1" flipV="1">
            <a:off x="5914996" y="4452876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5216459" y="1494175"/>
            <a:ext cx="1995056" cy="2593035"/>
            <a:chOff x="5216459" y="1522750"/>
            <a:chExt cx="1995056" cy="259303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227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Все </a:t>
              </a:r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о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стальное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914998" y="2819267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216459" y="31182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401976" y="4092886"/>
            <a:ext cx="7624020" cy="1703663"/>
            <a:chOff x="4567980" y="2254916"/>
            <a:chExt cx="7624020" cy="170366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0196945" y="2961052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“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Реальный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”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 </a:t>
              </a:r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Соединительная линия уступом 14"/>
            <p:cNvCxnSpPr>
              <a:stCxn id="14" idx="0"/>
            </p:cNvCxnSpPr>
            <p:nvPr/>
          </p:nvCxnSpPr>
          <p:spPr>
            <a:xfrm rot="16200000" flipV="1">
              <a:off x="9435393" y="1201971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рямоугольник 15"/>
            <p:cNvSpPr/>
            <p:nvPr/>
          </p:nvSpPr>
          <p:spPr>
            <a:xfrm>
              <a:off x="4567980" y="29610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“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подделка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”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7" name="Соединительная линия уступом 16"/>
            <p:cNvCxnSpPr/>
            <p:nvPr/>
          </p:nvCxnSpPr>
          <p:spPr>
            <a:xfrm rot="5400000" flipH="1" flipV="1">
              <a:off x="6623366" y="1205821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549238" y="4047353"/>
            <a:ext cx="2225093" cy="2225093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2842068" y="1382625"/>
            <a:ext cx="5241304" cy="3777274"/>
            <a:chOff x="6008055" y="1451726"/>
            <a:chExt cx="5241304" cy="3777274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9359" y="1629000"/>
              <a:ext cx="3600000" cy="3600000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1805">
              <a:off x="8803042" y="1451726"/>
              <a:ext cx="2172289" cy="217228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6128" flipH="1">
              <a:off x="6008055" y="1764699"/>
              <a:ext cx="2908660" cy="2908660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8886194" y="3665299"/>
              <a:ext cx="1258302" cy="1258302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 flipH="1">
            <a:off x="9213066" y="4047353"/>
            <a:ext cx="2225093" cy="22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218915" y="1496000"/>
            <a:ext cx="1995056" cy="2593035"/>
            <a:chOff x="5216459" y="1560850"/>
            <a:chExt cx="1995056" cy="259303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Все </a:t>
              </a:r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о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стальное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5" name="Соединительная линия уступом 4"/>
            <p:cNvCxnSpPr>
              <a:stCxn id="3" idx="2"/>
              <a:endCxn id="6" idx="0"/>
            </p:cNvCxnSpPr>
            <p:nvPr/>
          </p:nvCxnSpPr>
          <p:spPr>
            <a:xfrm rot="5400000">
              <a:off x="5914998" y="2857367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2401976" y="4092886"/>
            <a:ext cx="7624020" cy="1703663"/>
            <a:chOff x="4567980" y="2254916"/>
            <a:chExt cx="7624020" cy="1703663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0196945" y="2961052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“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Реальный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”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 </a:t>
              </a:r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3" name="Соединительная линия уступом 12"/>
            <p:cNvCxnSpPr>
              <a:stCxn id="12" idx="0"/>
            </p:cNvCxnSpPr>
            <p:nvPr/>
          </p:nvCxnSpPr>
          <p:spPr>
            <a:xfrm rot="16200000" flipV="1">
              <a:off x="9435393" y="1201971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4567980" y="29610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“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подделка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”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6623366" y="1205821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2193038" y="1503699"/>
            <a:ext cx="5018477" cy="2593036"/>
            <a:chOff x="2193038" y="1560849"/>
            <a:chExt cx="5018477" cy="259303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Все </a:t>
              </a:r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о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стальное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914998" y="285736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2193038" y="1560849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Пользователь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19" name="Соединительная линия уступом 18"/>
            <p:cNvCxnSpPr>
              <a:stCxn id="18" idx="3"/>
              <a:endCxn id="7" idx="1"/>
            </p:cNvCxnSpPr>
            <p:nvPr/>
          </p:nvCxnSpPr>
          <p:spPr>
            <a:xfrm>
              <a:off x="4188093" y="2059613"/>
              <a:ext cx="102836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/>
          <p:cNvGrpSpPr/>
          <p:nvPr/>
        </p:nvGrpSpPr>
        <p:grpSpPr>
          <a:xfrm>
            <a:off x="2401976" y="4092886"/>
            <a:ext cx="7624020" cy="1703663"/>
            <a:chOff x="4567980" y="2254916"/>
            <a:chExt cx="7624020" cy="1703663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10196945" y="2961052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“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Реальный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”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 </a:t>
              </a:r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33" name="Соединительная линия уступом 32"/>
            <p:cNvCxnSpPr>
              <a:stCxn id="32" idx="0"/>
            </p:cNvCxnSpPr>
            <p:nvPr/>
          </p:nvCxnSpPr>
          <p:spPr>
            <a:xfrm rot="16200000" flipV="1">
              <a:off x="9435393" y="1201971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Прямоугольник 33"/>
            <p:cNvSpPr/>
            <p:nvPr/>
          </p:nvSpPr>
          <p:spPr>
            <a:xfrm>
              <a:off x="4567980" y="29610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>
                  <a:solidFill>
                    <a:schemeClr val="tx1"/>
                  </a:solidFill>
                  <a:latin typeface="Roboto" panose="02000000000000000000" pitchFamily="2" charset="0"/>
                </a:rPr>
                <a:t>Репозиторий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“</a:t>
              </a:r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подделка</a:t>
              </a:r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”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35" name="Соединительная линия уступом 34"/>
            <p:cNvCxnSpPr/>
            <p:nvPr/>
          </p:nvCxnSpPr>
          <p:spPr>
            <a:xfrm rot="5400000" flipH="1" flipV="1">
              <a:off x="6623366" y="1205821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226141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77968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Все 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о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стальное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Реальный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Репозиторий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0858" y="214996"/>
            <a:ext cx="3190297" cy="10822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  <a:cs typeface="Open Sans SemiBold" panose="020B0706030804020204" pitchFamily="34" charset="0"/>
              </a:rPr>
              <a:t>РЕШЕНИЕ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18029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Reducer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73454" y="14406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Middleware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28880" y="258150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Action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61803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Storage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28880" y="411859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View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28881" y="565567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Selector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Прямая со стрелкой 14"/>
          <p:cNvCxnSpPr>
            <a:stCxn id="11" idx="2"/>
            <a:endCxn id="13" idx="0"/>
          </p:cNvCxnSpPr>
          <p:nvPr/>
        </p:nvCxnSpPr>
        <p:spPr>
          <a:xfrm>
            <a:off x="8126408" y="5116117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  <a:endCxn id="9" idx="2"/>
          </p:cNvCxnSpPr>
          <p:nvPr/>
        </p:nvCxnSpPr>
        <p:spPr>
          <a:xfrm flipV="1">
            <a:off x="8126408" y="3579031"/>
            <a:ext cx="0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3" idx="1"/>
            <a:endCxn id="10" idx="2"/>
          </p:cNvCxnSpPr>
          <p:nvPr/>
        </p:nvCxnSpPr>
        <p:spPr>
          <a:xfrm rot="10800000">
            <a:off x="3615559" y="5116118"/>
            <a:ext cx="3513323" cy="103832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0"/>
            <a:endCxn id="7" idx="2"/>
          </p:cNvCxnSpPr>
          <p:nvPr/>
        </p:nvCxnSpPr>
        <p:spPr>
          <a:xfrm flipH="1" flipV="1">
            <a:off x="3615557" y="3579031"/>
            <a:ext cx="1" cy="5395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3"/>
            <a:endCxn id="9" idx="1"/>
          </p:cNvCxnSpPr>
          <p:nvPr/>
        </p:nvCxnSpPr>
        <p:spPr>
          <a:xfrm>
            <a:off x="4613084" y="3080268"/>
            <a:ext cx="25157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8" idx="3"/>
            <a:endCxn id="9" idx="0"/>
          </p:cNvCxnSpPr>
          <p:nvPr/>
        </p:nvCxnSpPr>
        <p:spPr>
          <a:xfrm>
            <a:off x="6868509" y="1939392"/>
            <a:ext cx="1257899" cy="64211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8627" y="1625339"/>
                <a:ext cx="3914746" cy="3914746"/>
              </a:xfrm>
              <a:prstGeom prst="rect">
                <a:avLst/>
              </a:prstGeom>
            </p:spPr>
          </p:pic>
        </p:grpSp>
        <p:sp>
          <p:nvSpPr>
            <p:cNvPr id="8" name="Прямоугольник 7"/>
            <p:cNvSpPr/>
            <p:nvPr/>
          </p:nvSpPr>
          <p:spPr>
            <a:xfrm>
              <a:off x="4138627" y="4440024"/>
              <a:ext cx="4411484" cy="641023"/>
            </a:xfrm>
            <a:prstGeom prst="rect">
              <a:avLst/>
            </a:prstGeom>
            <a:solidFill>
              <a:srgbClr val="61B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138627" y="4271913"/>
              <a:ext cx="4411484" cy="1681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9223">
            <a:off x="206144" y="2561258"/>
            <a:ext cx="2887447" cy="28874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9968" y="1076699"/>
            <a:ext cx="29520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/>
                <a:ea typeface="Roboto" panose="02000000000000000000" pitchFamily="2" charset="0"/>
              </a:rPr>
              <a:t>2.0</a:t>
            </a: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002023" y="1348032"/>
            <a:ext cx="4187954" cy="3880968"/>
            <a:chOff x="7566191" y="1348032"/>
            <a:chExt cx="4187954" cy="388096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7566191" y="1348032"/>
              <a:ext cx="4187954" cy="3880968"/>
              <a:chOff x="7566191" y="1348032"/>
              <a:chExt cx="4187954" cy="3880968"/>
            </a:xfrm>
          </p:grpSpPr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9359" y="1629000"/>
                <a:ext cx="3600000" cy="3600000"/>
              </a:xfrm>
              <a:prstGeom prst="rect">
                <a:avLst/>
              </a:prstGeom>
            </p:spPr>
          </p:pic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1805">
                <a:off x="9581856" y="1348032"/>
                <a:ext cx="2172289" cy="2172289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594009">
                <a:off x="7566191" y="2927317"/>
                <a:ext cx="2024293" cy="2024293"/>
              </a:xfrm>
              <a:prstGeom prst="rect">
                <a:avLst/>
              </a:prstGeom>
            </p:spPr>
          </p:pic>
        </p:grp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4640">
              <a:off x="9743845" y="3512489"/>
              <a:ext cx="1258302" cy="1258302"/>
            </a:xfrm>
            <a:prstGeom prst="rect">
              <a:avLst/>
            </a:prstGeom>
          </p:spPr>
        </p:pic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8278545" y="60795"/>
            <a:ext cx="2559074" cy="2559074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 rot="20771776" flipH="1">
            <a:off x="7388926" y="3277695"/>
            <a:ext cx="4050100" cy="2880000"/>
            <a:chOff x="36757" y="2420335"/>
            <a:chExt cx="4050100" cy="288000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00000">
              <a:off x="36757" y="2420335"/>
              <a:ext cx="2880000" cy="2880000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70621">
              <a:off x="1978624" y="2546336"/>
              <a:ext cx="2108233" cy="2108233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411635" y="2127089"/>
            <a:ext cx="3259962" cy="2880000"/>
            <a:chOff x="29542" y="2127089"/>
            <a:chExt cx="3259962" cy="2880000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" y="2127089"/>
              <a:ext cx="2880000" cy="2880000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853372">
              <a:off x="1121321" y="2586444"/>
              <a:ext cx="2168183" cy="2168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 flipH="1">
            <a:off x="2250405" y="1211639"/>
            <a:ext cx="6182902" cy="5886450"/>
            <a:chOff x="2422689" y="382080"/>
            <a:chExt cx="6182902" cy="588645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141" y="382080"/>
              <a:ext cx="5886450" cy="588645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422689" y="886120"/>
              <a:ext cx="2601798" cy="2533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03" y="115381"/>
            <a:ext cx="2192515" cy="21925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6" y="4224633"/>
            <a:ext cx="2192515" cy="219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7279">
            <a:off x="2888824" y="2714919"/>
            <a:ext cx="2412967" cy="24129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2721" flipH="1">
            <a:off x="6890209" y="2714920"/>
            <a:ext cx="2412967" cy="24129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15" y="3995814"/>
            <a:ext cx="2625856" cy="262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1688</Words>
  <Application>Microsoft Office PowerPoint</Application>
  <PresentationFormat>Широкоэкранный</PresentationFormat>
  <Paragraphs>194</Paragraphs>
  <Slides>53</Slides>
  <Notes>52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Open Sans SemiBold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216</cp:revision>
  <dcterms:created xsi:type="dcterms:W3CDTF">2023-02-24T06:10:12Z</dcterms:created>
  <dcterms:modified xsi:type="dcterms:W3CDTF">2023-07-21T08:59:22Z</dcterms:modified>
</cp:coreProperties>
</file>