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3"/>
  </p:notes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  <p:sldId id="327" r:id="rId67"/>
    <p:sldId id="332" r:id="rId68"/>
    <p:sldId id="328" r:id="rId69"/>
    <p:sldId id="329" r:id="rId70"/>
    <p:sldId id="330" r:id="rId71"/>
    <p:sldId id="331" r:id="rId72"/>
    <p:sldId id="345" r:id="rId73"/>
    <p:sldId id="346" r:id="rId74"/>
    <p:sldId id="350" r:id="rId75"/>
    <p:sldId id="351" r:id="rId76"/>
    <p:sldId id="349" r:id="rId77"/>
    <p:sldId id="353" r:id="rId78"/>
    <p:sldId id="338" r:id="rId79"/>
    <p:sldId id="339" r:id="rId80"/>
    <p:sldId id="340" r:id="rId81"/>
    <p:sldId id="342" r:id="rId82"/>
    <p:sldId id="352" r:id="rId83"/>
    <p:sldId id="354" r:id="rId84"/>
    <p:sldId id="355" r:id="rId85"/>
    <p:sldId id="365" r:id="rId86"/>
    <p:sldId id="356" r:id="rId87"/>
    <p:sldId id="357" r:id="rId88"/>
    <p:sldId id="360" r:id="rId89"/>
    <p:sldId id="358" r:id="rId90"/>
    <p:sldId id="359" r:id="rId91"/>
    <p:sldId id="361" r:id="rId92"/>
    <p:sldId id="362" r:id="rId93"/>
    <p:sldId id="363" r:id="rId94"/>
    <p:sldId id="364" r:id="rId95"/>
    <p:sldId id="366" r:id="rId96"/>
    <p:sldId id="369" r:id="rId97"/>
    <p:sldId id="368" r:id="rId98"/>
    <p:sldId id="370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7" r:id="rId108"/>
    <p:sldId id="381" r:id="rId109"/>
    <p:sldId id="388" r:id="rId110"/>
    <p:sldId id="382" r:id="rId111"/>
    <p:sldId id="383" r:id="rId112"/>
    <p:sldId id="384" r:id="rId113"/>
    <p:sldId id="385" r:id="rId114"/>
    <p:sldId id="386" r:id="rId115"/>
    <p:sldId id="389" r:id="rId116"/>
    <p:sldId id="390" r:id="rId117"/>
    <p:sldId id="391" r:id="rId118"/>
    <p:sldId id="392" r:id="rId119"/>
    <p:sldId id="393" r:id="rId120"/>
    <p:sldId id="394" r:id="rId121"/>
    <p:sldId id="396" r:id="rId122"/>
    <p:sldId id="400" r:id="rId123"/>
    <p:sldId id="397" r:id="rId124"/>
    <p:sldId id="398" r:id="rId125"/>
    <p:sldId id="399" r:id="rId126"/>
    <p:sldId id="402" r:id="rId127"/>
    <p:sldId id="403" r:id="rId128"/>
    <p:sldId id="404" r:id="rId129"/>
    <p:sldId id="405" r:id="rId130"/>
    <p:sldId id="406" r:id="rId131"/>
    <p:sldId id="407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216" autoAdjust="0"/>
  </p:normalViewPr>
  <p:slideViewPr>
    <p:cSldViewPr snapToGrid="0">
      <p:cViewPr varScale="1">
        <p:scale>
          <a:sx n="102" d="100"/>
          <a:sy n="10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</a:t>
            </a:r>
            <a:r>
              <a:rPr lang="ru-RU" dirty="0" smtClean="0"/>
              <a:t>тип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 =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* 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mtClean="0"/>
              <a:t>Not Empty </a:t>
            </a:r>
            <a:r>
              <a:rPr lang="en-US" baseline="0" smtClean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Создание ПО – сложный процесс.</a:t>
            </a:r>
            <a:r>
              <a:rPr lang="ru-RU" baseline="0" dirty="0" smtClean="0"/>
              <a:t> Каким образом можно бороться со сложностью?</a:t>
            </a:r>
            <a:r>
              <a:rPr lang="en-US" baseline="0" dirty="0" smtClean="0"/>
              <a:t> </a:t>
            </a:r>
            <a:r>
              <a:rPr lang="ru-RU" baseline="0" dirty="0" smtClean="0"/>
              <a:t>Привести пример разделения и соединения операций.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Программа как композиция простых функций.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Startified</a:t>
            </a:r>
            <a:r>
              <a:rPr lang="en-US" baseline="0" dirty="0" smtClean="0"/>
              <a:t> design, testability, reasonability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Показать свойства на примере негативных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3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Head</a:t>
            </a:r>
            <a:r>
              <a:rPr lang="en-US" baseline="0" dirty="0" smtClean="0"/>
              <a:t> </a:t>
            </a:r>
            <a:r>
              <a:rPr lang="ru-RU" baseline="0" dirty="0" smtClean="0"/>
              <a:t>функция с </a:t>
            </a:r>
            <a:r>
              <a:rPr lang="en-US" baseline="0" dirty="0" smtClean="0"/>
              <a:t>Either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Divide</a:t>
            </a:r>
            <a:r>
              <a:rPr lang="en-US" baseline="0" dirty="0" smtClean="0"/>
              <a:t> memo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6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2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 пример изоморфных</a:t>
            </a:r>
            <a:r>
              <a:rPr lang="ru-RU" baseline="0" dirty="0" smtClean="0"/>
              <a:t> функций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00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r>
              <a:rPr lang="ru-RU" baseline="0" dirty="0" smtClean="0"/>
              <a:t> дефектов (компиляция пройдет но результат будет </a:t>
            </a:r>
            <a:r>
              <a:rPr lang="ru-RU" baseline="0" dirty="0" err="1" smtClean="0"/>
              <a:t>сайдэффектом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7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3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5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5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9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Вернуть</a:t>
            </a:r>
            <a:r>
              <a:rPr lang="ru-RU" baseline="0" dirty="0" smtClean="0"/>
              <a:t>ся назад и показать что сами множества не важны</a:t>
            </a:r>
            <a:r>
              <a:rPr lang="en-US" baseline="0" dirty="0" smtClean="0"/>
              <a:t>, </a:t>
            </a:r>
            <a:r>
              <a:rPr lang="ru-RU" baseline="0" dirty="0" smtClean="0"/>
              <a:t>важна их размерность (для изоморфной)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7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</a:t>
            </a:r>
            <a:r>
              <a:rPr lang="ru-RU" baseline="0" dirty="0" smtClean="0"/>
              <a:t> в пример такой функции (</a:t>
            </a:r>
            <a:r>
              <a:rPr lang="en-US" baseline="0" dirty="0" smtClean="0"/>
              <a:t>n: number</a:t>
            </a:r>
            <a:r>
              <a:rPr lang="ru-RU" baseline="0" dirty="0" smtClean="0"/>
              <a:t>) =</a:t>
            </a:r>
            <a:r>
              <a:rPr lang="en-US" baseline="0" dirty="0" smtClean="0"/>
              <a:t>&gt; true</a:t>
            </a:r>
          </a:p>
          <a:p>
            <a:r>
              <a:rPr lang="ru-RU" baseline="0" dirty="0" smtClean="0"/>
              <a:t>Образ или тень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7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прибавляющая к числу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7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</a:t>
            </a:r>
            <a:r>
              <a:rPr lang="ru-RU" baseline="0" dirty="0" smtClean="0"/>
              <a:t> пример с инверсией функции прибавляющей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8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7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5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4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0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0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полезно при </a:t>
            </a:r>
            <a:r>
              <a:rPr lang="ru-RU" dirty="0" err="1" smtClean="0"/>
              <a:t>рефакторинге</a:t>
            </a:r>
            <a:r>
              <a:rPr lang="ru-RU" baseline="0" dirty="0" smtClean="0"/>
              <a:t> (когда менее понятное заменяется более понятным)</a:t>
            </a:r>
          </a:p>
          <a:p>
            <a:r>
              <a:rPr lang="ru-RU" baseline="0" dirty="0" smtClean="0"/>
              <a:t>Это может быть полезно при моделировании реальных объектов и требований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</a:t>
            </a:r>
            <a:r>
              <a:rPr lang="ru-RU" baseline="0" dirty="0" smtClean="0"/>
              <a:t> неточного моделирования 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getFromApi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('/users‘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8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использовать либо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 function (assertion)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7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явно или неявно приводить к одним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тем же сценариям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будет игнорировать не консистентные состояния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тестовых сценариев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Пространство для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дефектых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состояний (след. слайд)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80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73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</a:t>
            </a:r>
            <a:r>
              <a:rPr lang="ru-RU" baseline="0" dirty="0" smtClean="0"/>
              <a:t> неточного моделирования 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getFromApi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('/users‘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принимающая </a:t>
            </a:r>
            <a:r>
              <a:rPr lang="ru-RU" baseline="0" dirty="0" err="1" smtClean="0"/>
              <a:t>опцианальный</a:t>
            </a:r>
            <a:r>
              <a:rPr lang="ru-RU" baseline="0" dirty="0" smtClean="0"/>
              <a:t> аргумент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ru-RU" baseline="0" dirty="0" smtClean="0"/>
              <a:t> с таймером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это же </a:t>
            </a:r>
            <a:r>
              <a:rPr lang="en-US" baseline="0" dirty="0" smtClean="0"/>
              <a:t>Maybe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en-US" baseline="0" dirty="0" smtClean="0"/>
              <a:t>, </a:t>
            </a:r>
            <a:r>
              <a:rPr lang="ru-RU" baseline="0" dirty="0" smtClean="0"/>
              <a:t>у каждого </a:t>
            </a:r>
            <a:r>
              <a:rPr lang="ru-RU" baseline="0" dirty="0" err="1" smtClean="0"/>
              <a:t>стейта</a:t>
            </a:r>
            <a:r>
              <a:rPr lang="ru-RU" baseline="0" dirty="0" smtClean="0"/>
              <a:t> есть признак улыбки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396987" y="2270421"/>
            <a:ext cx="7441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f</a:t>
            </a:r>
            <a:r>
              <a:rPr lang="en-US" sz="4800" dirty="0" smtClean="0"/>
              <a:t>()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26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639260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285547" y="3572759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714674" y="449815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639260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285547" y="3572759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714674" y="449815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588102" y="369614"/>
            <a:ext cx="5015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PARTIAL FUNCTION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8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" idx="6"/>
            <a:endCxn id="11" idx="2"/>
          </p:cNvCxnSpPr>
          <p:nvPr/>
        </p:nvCxnSpPr>
        <p:spPr>
          <a:xfrm>
            <a:off x="3011067" y="3139127"/>
            <a:ext cx="5762920" cy="11799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endCxn id="11" idx="2"/>
          </p:cNvCxnSpPr>
          <p:nvPr/>
        </p:nvCxnSpPr>
        <p:spPr>
          <a:xfrm>
            <a:off x="2860238" y="4147794"/>
            <a:ext cx="5913749" cy="1712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41917" y="369614"/>
            <a:ext cx="4308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DIRECTIONALITY</a:t>
            </a:r>
            <a:endParaRPr lang="en-US" sz="4800" dirty="0"/>
          </a:p>
        </p:txBody>
      </p:sp>
      <p:sp>
        <p:nvSpPr>
          <p:cNvPr id="14" name="Овал 13"/>
          <p:cNvSpPr/>
          <p:nvPr/>
        </p:nvSpPr>
        <p:spPr>
          <a:xfrm>
            <a:off x="2784823" y="407237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8" idx="2"/>
          </p:cNvCxnSpPr>
          <p:nvPr/>
        </p:nvCxnSpPr>
        <p:spPr>
          <a:xfrm flipV="1">
            <a:off x="2860238" y="3139126"/>
            <a:ext cx="5412557" cy="10086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41917" y="369614"/>
            <a:ext cx="4308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DIRECTIONALITY</a:t>
            </a:r>
            <a:endParaRPr lang="en-US" sz="4800" dirty="0"/>
          </a:p>
        </p:txBody>
      </p:sp>
      <p:sp>
        <p:nvSpPr>
          <p:cNvPr id="14" name="Овал 13"/>
          <p:cNvSpPr/>
          <p:nvPr/>
        </p:nvSpPr>
        <p:spPr>
          <a:xfrm>
            <a:off x="2784823" y="407237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920729" y="1791835"/>
            <a:ext cx="2845409" cy="2845409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920729" y="1791835"/>
            <a:ext cx="2845409" cy="2845409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3"/>
            <a:ext cx="3807688" cy="3807688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3"/>
            <a:ext cx="3807688" cy="3807688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569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866622" y="2017335"/>
            <a:ext cx="2567477" cy="2567477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5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866622" y="2017335"/>
            <a:ext cx="2567477" cy="2567477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  <p:sp>
        <p:nvSpPr>
          <p:cNvPr id="17" name="Овал 16"/>
          <p:cNvSpPr/>
          <p:nvPr/>
        </p:nvSpPr>
        <p:spPr>
          <a:xfrm>
            <a:off x="10283270" y="215716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70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</p:cNvCxnSpPr>
          <p:nvPr/>
        </p:nvCxnSpPr>
        <p:spPr>
          <a:xfrm flipV="1">
            <a:off x="2737690" y="3139126"/>
            <a:ext cx="5535105" cy="8688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0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</p:cNvCxnSpPr>
          <p:nvPr/>
        </p:nvCxnSpPr>
        <p:spPr>
          <a:xfrm flipV="1">
            <a:off x="2737690" y="3139126"/>
            <a:ext cx="5535105" cy="8688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30393" y="448404"/>
            <a:ext cx="3731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ABSTRACTION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0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2996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822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826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4132742" y="325856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  <p:cxnSp>
        <p:nvCxnSpPr>
          <p:cNvPr id="5" name="Прямая со стрелкой 4"/>
          <p:cNvCxnSpPr>
            <a:stCxn id="16" idx="6"/>
            <a:endCxn id="2" idx="2"/>
          </p:cNvCxnSpPr>
          <p:nvPr/>
        </p:nvCxnSpPr>
        <p:spPr>
          <a:xfrm>
            <a:off x="4482064" y="3445327"/>
            <a:ext cx="313003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3974266" y="325856"/>
            <a:ext cx="4243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ISOMORPHISMS</a:t>
            </a:r>
            <a:endParaRPr lang="en-US" sz="4800" dirty="0"/>
          </a:p>
        </p:txBody>
      </p:sp>
      <p:cxnSp>
        <p:nvCxnSpPr>
          <p:cNvPr id="5" name="Прямая со стрелкой 4"/>
          <p:cNvCxnSpPr>
            <a:endCxn id="2" idx="2"/>
          </p:cNvCxnSpPr>
          <p:nvPr/>
        </p:nvCxnSpPr>
        <p:spPr>
          <a:xfrm>
            <a:off x="4779390" y="3445327"/>
            <a:ext cx="283270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16" idx="6"/>
          </p:cNvCxnSpPr>
          <p:nvPr/>
        </p:nvCxnSpPr>
        <p:spPr>
          <a:xfrm flipH="1">
            <a:off x="4482064" y="3445327"/>
            <a:ext cx="299339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5495487" y="3029827"/>
            <a:ext cx="1103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===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8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90044" y="3013502"/>
            <a:ext cx="4411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PRACTICAL 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35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866622" y="2017335"/>
            <a:ext cx="2567477" cy="2567477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10283270" y="215716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62881" y="865062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(actual scenario)</a:t>
            </a:r>
            <a:endParaRPr lang="en-US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66969" y="934808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(result, error)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65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881360" y="2055042"/>
            <a:ext cx="2567477" cy="2567477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626836" y="1587831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287533" y="3101418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788725" y="4281340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637896" y="223258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298008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87533" y="887599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(result, error)</a:t>
            </a:r>
            <a:endParaRPr lang="en-US" sz="2800" dirty="0"/>
          </a:p>
        </p:txBody>
      </p:sp>
      <p:sp>
        <p:nvSpPr>
          <p:cNvPr id="22" name="Овал 21"/>
          <p:cNvSpPr/>
          <p:nvPr/>
        </p:nvSpPr>
        <p:spPr>
          <a:xfrm>
            <a:off x="7629787" y="1587831"/>
            <a:ext cx="3790405" cy="3790405"/>
          </a:xfrm>
          <a:prstGeom prst="ellipse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8625723" y="258294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710762" y="333220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8578984" y="408146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786176" y="913781"/>
            <a:ext cx="171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side-effect</a:t>
            </a:r>
            <a:endParaRPr lang="en-US" sz="2800" dirty="0"/>
          </a:p>
        </p:txBody>
      </p:sp>
      <p:cxnSp>
        <p:nvCxnSpPr>
          <p:cNvPr id="27" name="Прямая со стрелкой 26"/>
          <p:cNvCxnSpPr>
            <a:stCxn id="19" idx="6"/>
            <a:endCxn id="23" idx="2"/>
          </p:cNvCxnSpPr>
          <p:nvPr/>
        </p:nvCxnSpPr>
        <p:spPr>
          <a:xfrm>
            <a:off x="1788725" y="2307996"/>
            <a:ext cx="6836998" cy="3503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6"/>
            <a:endCxn id="24" idx="2"/>
          </p:cNvCxnSpPr>
          <p:nvPr/>
        </p:nvCxnSpPr>
        <p:spPr>
          <a:xfrm>
            <a:off x="1438362" y="3176833"/>
            <a:ext cx="7272400" cy="2307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6"/>
            <a:endCxn id="25" idx="2"/>
          </p:cNvCxnSpPr>
          <p:nvPr/>
        </p:nvCxnSpPr>
        <p:spPr>
          <a:xfrm flipV="1">
            <a:off x="1939554" y="4156879"/>
            <a:ext cx="6639430" cy="19987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625039" y="1587830"/>
            <a:ext cx="3792201" cy="3792201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626836" y="1587831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287533" y="3101418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788725" y="4281340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637896" y="223258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298008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87533" y="887599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(result, error)</a:t>
            </a:r>
            <a:endParaRPr lang="en-US" sz="2800" dirty="0"/>
          </a:p>
        </p:txBody>
      </p:sp>
      <p:sp>
        <p:nvSpPr>
          <p:cNvPr id="22" name="Овал 21"/>
          <p:cNvSpPr/>
          <p:nvPr/>
        </p:nvSpPr>
        <p:spPr>
          <a:xfrm>
            <a:off x="7629787" y="1587831"/>
            <a:ext cx="3790405" cy="3790405"/>
          </a:xfrm>
          <a:prstGeom prst="ellipse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8625723" y="258294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710762" y="333220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8578984" y="408146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786176" y="913781"/>
            <a:ext cx="171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side-effect</a:t>
            </a:r>
            <a:endParaRPr lang="en-US" sz="2800" dirty="0"/>
          </a:p>
        </p:txBody>
      </p:sp>
      <p:cxnSp>
        <p:nvCxnSpPr>
          <p:cNvPr id="27" name="Прямая со стрелкой 26"/>
          <p:cNvCxnSpPr>
            <a:stCxn id="19" idx="6"/>
            <a:endCxn id="23" idx="2"/>
          </p:cNvCxnSpPr>
          <p:nvPr/>
        </p:nvCxnSpPr>
        <p:spPr>
          <a:xfrm>
            <a:off x="1788725" y="2307996"/>
            <a:ext cx="6836998" cy="3503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6"/>
            <a:endCxn id="24" idx="2"/>
          </p:cNvCxnSpPr>
          <p:nvPr/>
        </p:nvCxnSpPr>
        <p:spPr>
          <a:xfrm>
            <a:off x="1438362" y="3176833"/>
            <a:ext cx="7272400" cy="2307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6"/>
            <a:endCxn id="25" idx="2"/>
          </p:cNvCxnSpPr>
          <p:nvPr/>
        </p:nvCxnSpPr>
        <p:spPr>
          <a:xfrm flipV="1">
            <a:off x="1939554" y="4156879"/>
            <a:ext cx="6639430" cy="19987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6"/>
          </p:cNvCxnSpPr>
          <p:nvPr/>
        </p:nvCxnSpPr>
        <p:spPr>
          <a:xfrm>
            <a:off x="3448837" y="2270289"/>
            <a:ext cx="5176886" cy="38807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625039" y="1587830"/>
            <a:ext cx="3792201" cy="3792201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626836" y="1587831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287533" y="3101418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788725" y="4281340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637896" y="223258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298008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87533" y="887599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(result, error)</a:t>
            </a:r>
            <a:endParaRPr lang="en-US" sz="2800" dirty="0"/>
          </a:p>
        </p:txBody>
      </p:sp>
      <p:sp>
        <p:nvSpPr>
          <p:cNvPr id="22" name="Овал 21"/>
          <p:cNvSpPr/>
          <p:nvPr/>
        </p:nvSpPr>
        <p:spPr>
          <a:xfrm>
            <a:off x="7629787" y="1587831"/>
            <a:ext cx="3790405" cy="3790405"/>
          </a:xfrm>
          <a:prstGeom prst="ellipse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8625723" y="258294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710762" y="333220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8578984" y="4081464"/>
            <a:ext cx="150829" cy="1508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786176" y="913781"/>
            <a:ext cx="171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side-effect</a:t>
            </a:r>
            <a:endParaRPr lang="en-US" sz="2800" dirty="0"/>
          </a:p>
        </p:txBody>
      </p:sp>
      <p:cxnSp>
        <p:nvCxnSpPr>
          <p:cNvPr id="27" name="Прямая со стрелкой 26"/>
          <p:cNvCxnSpPr>
            <a:stCxn id="19" idx="6"/>
            <a:endCxn id="23" idx="2"/>
          </p:cNvCxnSpPr>
          <p:nvPr/>
        </p:nvCxnSpPr>
        <p:spPr>
          <a:xfrm>
            <a:off x="1788725" y="2307996"/>
            <a:ext cx="6836998" cy="3503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6"/>
            <a:endCxn id="24" idx="2"/>
          </p:cNvCxnSpPr>
          <p:nvPr/>
        </p:nvCxnSpPr>
        <p:spPr>
          <a:xfrm>
            <a:off x="1438362" y="3176833"/>
            <a:ext cx="7272400" cy="2307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6"/>
            <a:endCxn id="25" idx="2"/>
          </p:cNvCxnSpPr>
          <p:nvPr/>
        </p:nvCxnSpPr>
        <p:spPr>
          <a:xfrm flipV="1">
            <a:off x="1939554" y="4156879"/>
            <a:ext cx="6639430" cy="19987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6"/>
            <a:endCxn id="29" idx="2"/>
          </p:cNvCxnSpPr>
          <p:nvPr/>
        </p:nvCxnSpPr>
        <p:spPr>
          <a:xfrm flipV="1">
            <a:off x="3448837" y="2232581"/>
            <a:ext cx="5510258" cy="3770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959095" y="2157166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362881" y="865062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(actual scenario)</a:t>
            </a:r>
            <a:endParaRPr lang="en-US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67769" y="934808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 +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6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6968" y="3013502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ADT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7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295" b="277"/>
          <a:stretch/>
        </p:blipFill>
        <p:spPr>
          <a:xfrm>
            <a:off x="3049650" y="40324"/>
            <a:ext cx="6092700" cy="67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0" y="1400652"/>
            <a:ext cx="7289661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598" y="1489737"/>
            <a:ext cx="6768805" cy="38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 bwMode="auto">
          <a:xfrm flipH="1">
            <a:off x="6296296" y="1324265"/>
            <a:ext cx="3387633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/>
        </p:blipFill>
        <p:spPr bwMode="auto">
          <a:xfrm>
            <a:off x="2973685" y="1409361"/>
            <a:ext cx="3374864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r="197"/>
          <a:stretch/>
        </p:blipFill>
        <p:spPr bwMode="auto">
          <a:xfrm flipH="1">
            <a:off x="2481943" y="1324265"/>
            <a:ext cx="3875314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8" r="183"/>
          <a:stretch/>
        </p:blipFill>
        <p:spPr bwMode="auto">
          <a:xfrm>
            <a:off x="6322423" y="1409361"/>
            <a:ext cx="3927566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59412" y="742063"/>
            <a:ext cx="3873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ISOMORPHIC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6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121819"/>
            <a:ext cx="10266669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7" y="2864131"/>
            <a:ext cx="9590227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8900" y="3013502"/>
            <a:ext cx="5274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4806" y="3013502"/>
            <a:ext cx="7088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}, 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8765" y="3013502"/>
            <a:ext cx="157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2885" y="3013502"/>
            <a:ext cx="1446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58" y="742063"/>
            <a:ext cx="4572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99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5610" y="3013502"/>
            <a:ext cx="2380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68980" y="3013502"/>
            <a:ext cx="3054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false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792" y="3013502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0406" y="3013502"/>
            <a:ext cx="1531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39324" y="742063"/>
            <a:ext cx="3113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SUM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6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2788" y="3013502"/>
            <a:ext cx="4966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Maybe&lt;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2860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(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6016" y="3013502"/>
            <a:ext cx="1519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3361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0351" y="3013502"/>
            <a:ext cx="2871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734182" y="3013502"/>
            <a:ext cx="6723636" cy="830997"/>
            <a:chOff x="4660351" y="3013502"/>
            <a:chExt cx="6723636" cy="83099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660351" y="3013502"/>
              <a:ext cx="28712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531650" y="3013502"/>
              <a:ext cx="38523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=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28768" y="3013502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OTHER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69832" y="3013502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COMPLEXITY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96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45974" y="3013502"/>
            <a:ext cx="37000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39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5770" y="3013502"/>
            <a:ext cx="7300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TESTABILITY</a:t>
            </a:r>
            <a:r>
              <a:rPr lang="en-US" sz="4800" dirty="0" smtClean="0"/>
              <a:t>/REASONABILITY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92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9775" y="3013502"/>
            <a:ext cx="4032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EXTENDABILITY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533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1440</Words>
  <Application>Microsoft Office PowerPoint</Application>
  <PresentationFormat>Широкоэкранный</PresentationFormat>
  <Paragraphs>455</Paragraphs>
  <Slides>131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131</vt:i4>
      </vt:variant>
    </vt:vector>
  </HeadingPairs>
  <TitlesOfParts>
    <vt:vector size="136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45</cp:revision>
  <dcterms:created xsi:type="dcterms:W3CDTF">2023-02-24T06:10:12Z</dcterms:created>
  <dcterms:modified xsi:type="dcterms:W3CDTF">2023-04-06T13:45:27Z</dcterms:modified>
</cp:coreProperties>
</file>