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61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62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63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64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84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85.xml" ContentType="application/vnd.openxmlformats-officedocument.presentationml.notesSl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9"/>
  </p:notesMasterIdLst>
  <p:sldIdLst>
    <p:sldId id="455" r:id="rId2"/>
    <p:sldId id="422" r:id="rId3"/>
    <p:sldId id="423" r:id="rId4"/>
    <p:sldId id="424" r:id="rId5"/>
    <p:sldId id="425" r:id="rId6"/>
    <p:sldId id="426" r:id="rId7"/>
    <p:sldId id="427" r:id="rId8"/>
    <p:sldId id="428" r:id="rId9"/>
    <p:sldId id="429" r:id="rId10"/>
    <p:sldId id="430" r:id="rId11"/>
    <p:sldId id="431" r:id="rId12"/>
    <p:sldId id="432" r:id="rId13"/>
    <p:sldId id="433" r:id="rId14"/>
    <p:sldId id="434" r:id="rId15"/>
    <p:sldId id="435" r:id="rId16"/>
    <p:sldId id="288" r:id="rId17"/>
    <p:sldId id="443" r:id="rId18"/>
    <p:sldId id="444" r:id="rId19"/>
    <p:sldId id="445" r:id="rId20"/>
    <p:sldId id="446" r:id="rId21"/>
    <p:sldId id="404" r:id="rId22"/>
    <p:sldId id="382" r:id="rId23"/>
    <p:sldId id="389" r:id="rId24"/>
    <p:sldId id="381" r:id="rId25"/>
    <p:sldId id="405" r:id="rId26"/>
    <p:sldId id="378" r:id="rId27"/>
    <p:sldId id="302" r:id="rId28"/>
    <p:sldId id="303" r:id="rId29"/>
    <p:sldId id="383" r:id="rId30"/>
    <p:sldId id="304" r:id="rId31"/>
    <p:sldId id="390" r:id="rId32"/>
    <p:sldId id="298" r:id="rId33"/>
    <p:sldId id="305" r:id="rId34"/>
    <p:sldId id="306" r:id="rId35"/>
    <p:sldId id="370" r:id="rId36"/>
    <p:sldId id="371" r:id="rId37"/>
    <p:sldId id="309" r:id="rId38"/>
    <p:sldId id="392" r:id="rId39"/>
    <p:sldId id="393" r:id="rId40"/>
    <p:sldId id="307" r:id="rId41"/>
    <p:sldId id="310" r:id="rId42"/>
    <p:sldId id="395" r:id="rId43"/>
    <p:sldId id="311" r:id="rId44"/>
    <p:sldId id="312" r:id="rId45"/>
    <p:sldId id="314" r:id="rId46"/>
    <p:sldId id="323" r:id="rId47"/>
    <p:sldId id="325" r:id="rId48"/>
    <p:sldId id="396" r:id="rId49"/>
    <p:sldId id="313" r:id="rId50"/>
    <p:sldId id="322" r:id="rId51"/>
    <p:sldId id="372" r:id="rId52"/>
    <p:sldId id="317" r:id="rId53"/>
    <p:sldId id="318" r:id="rId54"/>
    <p:sldId id="319" r:id="rId55"/>
    <p:sldId id="315" r:id="rId56"/>
    <p:sldId id="326" r:id="rId57"/>
    <p:sldId id="327" r:id="rId58"/>
    <p:sldId id="447" r:id="rId59"/>
    <p:sldId id="448" r:id="rId60"/>
    <p:sldId id="328" r:id="rId61"/>
    <p:sldId id="330" r:id="rId62"/>
    <p:sldId id="332" r:id="rId63"/>
    <p:sldId id="331" r:id="rId64"/>
    <p:sldId id="333" r:id="rId65"/>
    <p:sldId id="329" r:id="rId66"/>
    <p:sldId id="334" r:id="rId67"/>
    <p:sldId id="338" r:id="rId68"/>
    <p:sldId id="340" r:id="rId69"/>
    <p:sldId id="339" r:id="rId70"/>
    <p:sldId id="341" r:id="rId71"/>
    <p:sldId id="344" r:id="rId72"/>
    <p:sldId id="403" r:id="rId73"/>
    <p:sldId id="397" r:id="rId74"/>
    <p:sldId id="346" r:id="rId75"/>
    <p:sldId id="348" r:id="rId76"/>
    <p:sldId id="449" r:id="rId77"/>
    <p:sldId id="450" r:id="rId78"/>
    <p:sldId id="451" r:id="rId79"/>
    <p:sldId id="349" r:id="rId80"/>
    <p:sldId id="350" r:id="rId81"/>
    <p:sldId id="375" r:id="rId82"/>
    <p:sldId id="351" r:id="rId83"/>
    <p:sldId id="352" r:id="rId84"/>
    <p:sldId id="376" r:id="rId85"/>
    <p:sldId id="353" r:id="rId86"/>
    <p:sldId id="410" r:id="rId87"/>
    <p:sldId id="406" r:id="rId88"/>
    <p:sldId id="407" r:id="rId89"/>
    <p:sldId id="408" r:id="rId90"/>
    <p:sldId id="409" r:id="rId91"/>
    <p:sldId id="399" r:id="rId92"/>
    <p:sldId id="412" r:id="rId93"/>
    <p:sldId id="413" r:id="rId94"/>
    <p:sldId id="401" r:id="rId95"/>
    <p:sldId id="452" r:id="rId96"/>
    <p:sldId id="453" r:id="rId97"/>
    <p:sldId id="454" r:id="rId98"/>
    <p:sldId id="411" r:id="rId99"/>
    <p:sldId id="355" r:id="rId100"/>
    <p:sldId id="436" r:id="rId101"/>
    <p:sldId id="437" r:id="rId102"/>
    <p:sldId id="438" r:id="rId103"/>
    <p:sldId id="439" r:id="rId104"/>
    <p:sldId id="440" r:id="rId105"/>
    <p:sldId id="441" r:id="rId106"/>
    <p:sldId id="442" r:id="rId107"/>
    <p:sldId id="457" r:id="rId10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FB1"/>
    <a:srgbClr val="7CAFDE"/>
    <a:srgbClr val="FF7575"/>
    <a:srgbClr val="2E75B6"/>
    <a:srgbClr val="F4B183"/>
    <a:srgbClr val="EE6E6E"/>
    <a:srgbClr val="FF7979"/>
    <a:srgbClr val="FF5050"/>
    <a:srgbClr val="FF7C8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73" autoAdjust="0"/>
    <p:restoredTop sz="80742" autoAdjust="0"/>
  </p:normalViewPr>
  <p:slideViewPr>
    <p:cSldViewPr snapToGrid="0">
      <p:cViewPr varScale="1">
        <p:scale>
          <a:sx n="132" d="100"/>
          <a:sy n="132" d="100"/>
        </p:scale>
        <p:origin x="37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57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8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59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10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511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412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513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414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515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4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55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6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379-45AF-983B-64786809A13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379-45AF-983B-64786809A13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379-45AF-983B-64786809A13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379-45AF-983B-64786809A130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379-45AF-983B-64786809A1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17E-41C1-BAFE-4E3252DA8D1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17E-41C1-BAFE-4E3252DA8D1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17E-41C1-BAFE-4E3252DA8D1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17E-41C1-BAFE-4E3252DA8D18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17E-41C1-BAFE-4E3252DA8D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161-46C0-9CBA-8EA3605046A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161-46C0-9CBA-8EA3605046A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161-46C0-9CBA-8EA3605046A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161-46C0-9CBA-8EA3605046A1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161-46C0-9CBA-8EA3605046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0A7-40E2-B721-94AD8B46B1A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0A7-40E2-B721-94AD8B46B1A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0A7-40E2-B721-94AD8B46B1A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0A7-40E2-B721-94AD8B46B1A7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0A7-40E2-B721-94AD8B46B1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EB2-4BD7-BD63-7629A76A003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EB2-4BD7-BD63-7629A76A003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EB2-4BD7-BD63-7629A76A003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EB2-4BD7-BD63-7629A76A003E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EB2-4BD7-BD63-7629A76A00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355-4F59-8761-E1468956319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355-4F59-8761-E1468956319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355-4F59-8761-E1468956319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355-4F59-8761-E14689563193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355-4F59-8761-E146895631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38-492A-8403-4CF852EFF58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A38-492A-8403-4CF852EFF58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A38-492A-8403-4CF852EFF58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A38-492A-8403-4CF852EFF58F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FC-4FF8-8DB5-905FD61CC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AFB-4455-80A4-C712113A6C0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AFB-4455-80A4-C712113A6C0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AFB-4455-80A4-C712113A6C0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AFB-4455-80A4-C712113A6C01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0.155</c:v>
                </c:pt>
                <c:pt idx="2">
                  <c:v>0.11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AFB-4455-80A4-C712113A6C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6F2-465E-A8D6-9D0E2EAD016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6F2-465E-A8D6-9D0E2EAD016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6F2-465E-A8D6-9D0E2EAD016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6F2-465E-A8D6-9D0E2EAD016C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6F2-465E-A8D6-9D0E2EAD01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DAE-416D-B5C0-52CB6843CF6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DAE-416D-B5C0-52CB6843CF6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DAE-416D-B5C0-52CB6843CF6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DAE-416D-B5C0-52CB6843CF69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0.155</c:v>
                </c:pt>
                <c:pt idx="2">
                  <c:v>0.11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DAE-416D-B5C0-52CB6843CF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0B6-4255-A0CD-69521C43533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0B6-4255-A0CD-69521C43533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0B6-4255-A0CD-69521C43533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0B6-4255-A0CD-69521C435331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0B6-4255-A0CD-69521C4353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EA1-44FB-AE97-752D864CF96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EA1-44FB-AE97-752D864CF96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EA1-44FB-AE97-752D864CF96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EA1-44FB-AE97-752D864CF96A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EA1-44FB-AE97-752D864CF9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319-42E2-B60E-E13716B55CA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319-42E2-B60E-E13716B55CA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319-42E2-B60E-E13716B55CA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319-42E2-B60E-E13716B55CA1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0.155</c:v>
                </c:pt>
                <c:pt idx="2">
                  <c:v>0.11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319-42E2-B60E-E13716B55C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DBA-4E30-94F6-6E025A075B5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DBA-4E30-94F6-6E025A075B5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DBA-4E30-94F6-6E025A075B5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DBA-4E30-94F6-6E025A075B58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DBA-4E30-94F6-6E025A075B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CD3-4DB9-B331-0758D968954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CD3-4DB9-B331-0758D968954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CD3-4DB9-B331-0758D968954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CD3-4DB9-B331-0758D9689540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CD3-4DB9-B331-0758D96895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38-492A-8403-4CF852EFF58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A38-492A-8403-4CF852EFF58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A38-492A-8403-4CF852EFF58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A38-492A-8403-4CF852EFF58F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FC-4FF8-8DB5-905FD61CC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94C-43EF-96B7-071F58328A2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94C-43EF-96B7-071F58328A2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94C-43EF-96B7-071F58328A2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94C-43EF-96B7-071F58328A2D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94C-43EF-96B7-071F58328A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052-4F84-973B-95117585FC5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052-4F84-973B-95117585FC5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052-4F84-973B-95117585FC5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052-4F84-973B-95117585FC50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052-4F84-973B-95117585FC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761-422D-A29A-EA621ED9B8E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761-422D-A29A-EA621ED9B8E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761-422D-A29A-EA621ED9B8E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761-422D-A29A-EA621ED9B8E5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761-422D-A29A-EA621ED9B8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121-4FD7-AE9C-A91A2853593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121-4FD7-AE9C-A91A2853593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121-4FD7-AE9C-A91A2853593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121-4FD7-AE9C-A91A28535937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121-4FD7-AE9C-A91A285359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A9F6D-4C0A-4D32-A6E0-938378AE6520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409A1-088C-44D9-A8D7-99583A725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26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ТЕСТИРУЕМАЯ АРХИТЕКТУРА</a:t>
            </a:r>
            <a:endParaRPr lang="en-US" sz="12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ru-RU" dirty="0" smtClean="0"/>
          </a:p>
          <a:p>
            <a:r>
              <a:rPr lang="ru-RU" dirty="0" smtClean="0"/>
              <a:t>Кто считает что тесты не нужны?</a:t>
            </a:r>
            <a:r>
              <a:rPr lang="ru-RU" baseline="0" dirty="0" smtClean="0"/>
              <a:t> </a:t>
            </a:r>
            <a:r>
              <a:rPr lang="ru-RU" dirty="0" smtClean="0"/>
              <a:t>Кто</a:t>
            </a:r>
            <a:r>
              <a:rPr lang="ru-RU" baseline="0" dirty="0" smtClean="0"/>
              <a:t> на проекте пишет тесты? Кто от них действительно ощущает пользу? А в чем она заключается? Это непростой и очень глубокий вопрос и для </a:t>
            </a:r>
            <a:r>
              <a:rPr lang="ru-RU" baseline="0" dirty="0" smtClean="0"/>
              <a:t>того чтобы </a:t>
            </a:r>
            <a:r>
              <a:rPr lang="ru-RU" baseline="0" dirty="0" smtClean="0"/>
              <a:t>в нем разобраться нужно </a:t>
            </a:r>
            <a:r>
              <a:rPr lang="ru-RU" baseline="0" dirty="0" smtClean="0"/>
              <a:t>начать </a:t>
            </a:r>
            <a:r>
              <a:rPr lang="ru-RU" baseline="0" dirty="0" smtClean="0"/>
              <a:t>с </a:t>
            </a:r>
            <a:r>
              <a:rPr lang="ru-RU" baseline="0" dirty="0" smtClean="0"/>
              <a:t>достаточно очевидного факта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4967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Зависимость искусственной сложности от структуры</a:t>
            </a:r>
            <a:r>
              <a:rPr lang="ru-RU" baseline="0" dirty="0" smtClean="0"/>
              <a:t> как бы намекает нам на то</a:t>
            </a:r>
            <a:r>
              <a:rPr lang="en-US" baseline="0" dirty="0" smtClean="0"/>
              <a:t>, </a:t>
            </a:r>
            <a:r>
              <a:rPr lang="ru-RU" baseline="0" dirty="0" smtClean="0"/>
              <a:t>что единственным способом упрощения программы является изменение данного аспекта ПО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28826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начали с вами с простого факта - с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каждым реализованным требованием, с каждым исправленным дефектом, сложность системы неуклонно растет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25898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выражается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возрастающем времени выполнения задач – время можно легко например перевести в деньги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5997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Единственный способ борьбы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 сложностью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это постоянная корректировка структуры в направлении упрощения поддержки и развития ПО. Это делается не один раз, не раз в неделю, а непрерывно на протяжении всего цикла разработки.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53106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Организовать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такой процесс стабильного и эффективного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нельзя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имея при этом качественных тестов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защищающих от регресса и не 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сильно затрудняю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процесс труда.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12216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Они в свою очередь, требуют использования подходящих структурных парадигм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паттернов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69984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образом, у последних появляется четкая, измеряемая причина для существования - деньги.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более важно, эта причина понятна не только разработчикам, но и менеджерам, заказчикам и руководителям, тем, перед кем и требуется чаще всего обосновывать данные работы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1384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Этого не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всегда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говорят напрямую, но от инженера ожидают понимания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данной взаимосвязи. Специалист должен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уметь мотивировать технические работы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управлять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сложностью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программы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конце концов обеспечить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поддерживаемость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здоровое развитие системы на всем периоде её существования.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77075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Вопросы</a:t>
            </a:r>
            <a:r>
              <a:rPr lang="ru-RU" baseline="0" dirty="0" smtClean="0"/>
              <a:t> по </a:t>
            </a:r>
            <a:r>
              <a:rPr lang="en-US" baseline="0" dirty="0" smtClean="0"/>
              <a:t>QR </a:t>
            </a:r>
            <a:r>
              <a:rPr lang="ru-RU" baseline="0" dirty="0" smtClean="0"/>
              <a:t>коду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88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Но при этом</a:t>
            </a:r>
            <a:r>
              <a:rPr lang="en-US" dirty="0" smtClean="0"/>
              <a:t>, </a:t>
            </a:r>
            <a:r>
              <a:rPr lang="ru-RU" dirty="0" smtClean="0"/>
              <a:t>изменяя структуру</a:t>
            </a:r>
            <a:r>
              <a:rPr lang="ru-RU" baseline="0" dirty="0" smtClean="0"/>
              <a:t> мы должны ухитриться и не модифицировать наблюдаемого поведения которое эта структура и формирует. Иначе мы рискуем сломать то</a:t>
            </a:r>
            <a:r>
              <a:rPr lang="en-US" baseline="0" dirty="0" smtClean="0"/>
              <a:t>, </a:t>
            </a:r>
            <a:r>
              <a:rPr lang="ru-RU" baseline="0" dirty="0" smtClean="0"/>
              <a:t>что работало до этого (вызывать регресс иными словами). И для процесса изменения деталей </a:t>
            </a:r>
            <a:r>
              <a:rPr lang="ru-RU" baseline="0" dirty="0" err="1" smtClean="0"/>
              <a:t>реалиазции</a:t>
            </a:r>
            <a:r>
              <a:rPr lang="ru-RU" baseline="0" dirty="0" smtClean="0"/>
              <a:t> без влияния на поведение есть специальное название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07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err="1" smtClean="0"/>
              <a:t>Рефакторинг</a:t>
            </a:r>
            <a:r>
              <a:rPr lang="ru-RU" dirty="0" smtClean="0"/>
              <a:t>.</a:t>
            </a:r>
            <a:r>
              <a:rPr lang="ru-RU" baseline="0" dirty="0" smtClean="0"/>
              <a:t> </a:t>
            </a:r>
            <a:r>
              <a:rPr lang="ru-RU" dirty="0" smtClean="0"/>
              <a:t>Это основное</a:t>
            </a:r>
            <a:r>
              <a:rPr lang="en-US" dirty="0" smtClean="0"/>
              <a:t> </a:t>
            </a:r>
            <a:r>
              <a:rPr lang="ru-RU" dirty="0" smtClean="0"/>
              <a:t>и в большинстве случаев единственное</a:t>
            </a:r>
            <a:r>
              <a:rPr lang="ru-RU" baseline="0" dirty="0" smtClean="0"/>
              <a:t> оружие для борьбы с растущей сложностью в программе. Но регресс делает его крайне редким гостем в проектах что и приводит к ситуациям показанным ранее.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54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Давайте представим</a:t>
            </a:r>
            <a:r>
              <a:rPr lang="ru-RU" baseline="0" dirty="0" smtClean="0"/>
              <a:t> что у нас есть волшебная программа помощник с одной единственной кнопкой</a:t>
            </a:r>
            <a:r>
              <a:rPr lang="en-US" baseline="0" dirty="0" smtClean="0"/>
              <a:t> check. </a:t>
            </a:r>
            <a:r>
              <a:rPr lang="ru-RU" baseline="0" dirty="0" smtClean="0"/>
              <a:t>Нажав на неё у нас может быть один из двух результатов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024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Первый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ru-RU" baseline="0" dirty="0" smtClean="0"/>
              <a:t>будет означать что наблюдаемое поведение нашей программы не изменилось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227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Второй</a:t>
            </a:r>
            <a:r>
              <a:rPr lang="en-US" dirty="0" smtClean="0"/>
              <a:t>, </a:t>
            </a:r>
            <a:r>
              <a:rPr lang="ru-RU" dirty="0" smtClean="0"/>
              <a:t>будет означать</a:t>
            </a:r>
            <a:r>
              <a:rPr lang="ru-RU" baseline="0" dirty="0" smtClean="0"/>
              <a:t> обратное – а именно присутствие того самого регресса. Имея такого помощника под рукой </a:t>
            </a:r>
            <a:r>
              <a:rPr lang="ru-RU" baseline="0" dirty="0" err="1" smtClean="0"/>
              <a:t>рефакторинг</a:t>
            </a:r>
            <a:r>
              <a:rPr lang="ru-RU" baseline="0" dirty="0" smtClean="0"/>
              <a:t> стал бы гораздо легче. Я думаю многие догадались что наш помощник – это тесты. </a:t>
            </a:r>
            <a:r>
              <a:rPr lang="ru-RU" baseline="0" smtClean="0"/>
              <a:t>Тесты это </a:t>
            </a:r>
            <a:r>
              <a:rPr lang="ru-RU" baseline="0" dirty="0" smtClean="0"/>
              <a:t>просто программа которая проверяет другую программу.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880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 попробуем понять какими качествами они должны обладать относительно решаемой задачи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67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Первое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это естественно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защита от регресса. Именно она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избавляет нас от страха случайно изменить поведение приложения при модифицировании деталей реализации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595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Вторым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качеством является сопротивляемость к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рефакторингу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Тесты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должны реагировать на изменения структуры (в нашем случае падать).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тестов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и для обычного пользователя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должен быть незаметным.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противном случае они только усложнят борьбу с растущей сложностью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ведь вместо одной программы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править придётся уже две.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781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Третьим качеством является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поддерживаемость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Если тесты будут требовать больших ресурсов на свое написание и изменение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то они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станут балластом для разработки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еще одной причиной возросшей сложности программы и проще будет избавиться от них вовсе чем оставлять на проекте в том виде который есть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11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</a:t>
            </a:r>
            <a:r>
              <a:rPr lang="ru-RU" baseline="0" dirty="0" smtClean="0"/>
              <a:t>ложность проектов со временем растет. Каждый </a:t>
            </a:r>
            <a:r>
              <a:rPr lang="ru-RU" baseline="0" dirty="0" smtClean="0"/>
              <a:t>с этим сталкивался</a:t>
            </a:r>
            <a:r>
              <a:rPr lang="en-US" baseline="0" dirty="0" smtClean="0"/>
              <a:t>, </a:t>
            </a:r>
            <a:r>
              <a:rPr lang="ru-RU" baseline="0" dirty="0" smtClean="0"/>
              <a:t>когда становится </a:t>
            </a:r>
            <a:r>
              <a:rPr lang="ru-RU" baseline="0" dirty="0" smtClean="0"/>
              <a:t>все труднее разобраться в коде</a:t>
            </a:r>
            <a:r>
              <a:rPr lang="en-US" baseline="0" dirty="0" smtClean="0"/>
              <a:t>, </a:t>
            </a:r>
            <a:r>
              <a:rPr lang="ru-RU" baseline="0" dirty="0" smtClean="0"/>
              <a:t>появляется больше дефектов</a:t>
            </a:r>
            <a:r>
              <a:rPr lang="en-US" baseline="0" dirty="0" smtClean="0"/>
              <a:t>, </a:t>
            </a:r>
            <a:r>
              <a:rPr lang="ru-RU" baseline="0" dirty="0" smtClean="0"/>
              <a:t>на задачи уходит больше </a:t>
            </a:r>
            <a:r>
              <a:rPr lang="ru-RU" baseline="0" dirty="0" smtClean="0"/>
              <a:t>времени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443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Последним качеством является быстродействие.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Время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выполнения тестов очевидно влияет на время выполнения задачи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тем самым оказывая воздействие на производительность труда.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если требуется например срочно выдать релиз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ждать пол часа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час пока пройдут проверки может захотеть далеко не каждый. В этом плане они могут и вовсе игнорироваться сводя все усилия на нет.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общем случае - чем дольше проходят тесты, тем реже они запускаются.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Чем реже запуск, тем больше пространства для дефекта к появлению и тем сложней его потом отыскать как следствие.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317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 возьмем более конкретный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пример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именно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всем известные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объяснить коротко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представьте что ваших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QA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специалистов заменили на робота. И вот сценарий работы такого робота и будет являться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тестом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321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Метрики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будут представлены на круговой диаграмме чтобы выделить соотношение показателей между собой.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111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 первых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есты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предоставляют максимальную защиту от регресса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ведь проверяют всю систему целиком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 конца до конца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388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 вторых они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дают высокую сопротивляемость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рефакторингу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как рассматривают программу с точки зрения конечного пользователя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852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Т. Е. как черный ящик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полностью игнорируя структуру ПО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027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взамен они требуют высокую цену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ввиде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низкой скорости выполнения и большой стоимостью разработки и поддержки. Давайте поймем почему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308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Каждый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сценарий тестирования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и при обычной эксплуатации программы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зависит от какого то источника данных (это может быть БД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localStorage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глобальный объект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функция возвращающая тек дату и так далее)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409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точки зрения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эта зависимость скрыта. Т. Е. тесты её не контролируют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усложняет процесс верификации поведения. Как проверить например сценарий отображения списка пользователей если в нашей системе время от времени регистрируются новые.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518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Обратным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здесь являются сценарии (или функции) которые являются идемпотентными. Т. е. такими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результат которых полностью предсказывается её внешними аргументами. Например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функция сложения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двух чисел или отображение какой то статичной информации на форме.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вернемся к нему позднее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43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Проще говоря - проект начинает устаревать. </a:t>
            </a:r>
            <a:r>
              <a:rPr lang="ru-RU" baseline="0" dirty="0" smtClean="0"/>
              <a:t>Проблема встречается настолько </a:t>
            </a:r>
            <a:r>
              <a:rPr lang="ru-RU" baseline="0" dirty="0" smtClean="0"/>
              <a:t>часто но обсуждается так редко</a:t>
            </a:r>
            <a:r>
              <a:rPr lang="en-US" baseline="0" dirty="0" smtClean="0"/>
              <a:t>, </a:t>
            </a:r>
            <a:r>
              <a:rPr lang="ru-RU" baseline="0" dirty="0" smtClean="0"/>
              <a:t>что может показаться что </a:t>
            </a:r>
            <a:r>
              <a:rPr lang="ru-RU" baseline="0" dirty="0" err="1" smtClean="0"/>
              <a:t>легаси</a:t>
            </a:r>
            <a:r>
              <a:rPr lang="ru-RU" baseline="0" dirty="0" smtClean="0"/>
              <a:t> это вполне нормально и неизбежно для каждого проекта</a:t>
            </a:r>
          </a:p>
          <a:p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Для борьбы с данной отрицательной</a:t>
            </a:r>
            <a:r>
              <a:rPr lang="ru-RU" baseline="0" dirty="0" smtClean="0"/>
              <a:t> тенденцией нам необходимо определить откуда берётся сложность</a:t>
            </a:r>
            <a:r>
              <a:rPr lang="en-US" baseline="0" dirty="0" smtClean="0"/>
              <a:t>, </a:t>
            </a:r>
            <a:r>
              <a:rPr lang="ru-RU" baseline="0" dirty="0" smtClean="0"/>
              <a:t>что является её источником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853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Второй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проблемой при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тестировании может быть наличие так называемого сайд эффекта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один сценарий может оказать влияние на результат другого. Возьмем два кейса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добавления пользователя и отображения списка пользователей. Результат будет разным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взавимисти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 порядка выполнения этих тестов.</a:t>
            </a:r>
          </a:p>
          <a:p>
            <a:endParaRPr lang="ru-RU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Сайд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эффект в общем случае это любой наблюдаемый результат работы функции существующий за пределами её возвращаемого значения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840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логирующая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функция – она вернула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undefined,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в тоже время вывела значение в консоль.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508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Вот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мы с вами выделили негативные стороны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тестов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именно медлительность и низкая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поддерживаемость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И д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опустим что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таком виде они нам не подходят. Зная причины этих проблем мы можем сказать следующее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605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функция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является идемпотентной (зависит от скрытых изменяющихся аргументов) или содержит сайд эффекты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мы её просто не тестируем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это выразить физически? Не на словах?</a:t>
            </a: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718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Проще всего это сделать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выделив для таких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грязных функций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отдельный с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лой (в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данном случае он называется как источники данных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Далее мы можем сказать что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 то, что находится в этой области структуры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должно покрываться тестами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Блок сверху (обозначен зеленым) обозначает область программы которая тестируется. Обратите внимание на то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теперь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сравнению с изначальной версией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проверяется меньше кода. Это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неизбежно приводит нас к пониженной защите от регресса.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632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лой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источников данных не тестируется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нас выгодно делать его максимально простым и прямолинейным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избавляя его от любой нетривиальной логики и управляющих конструкций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тем самым снижая вероятность что-нибудь там поломать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впринципе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820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Разделить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что то – это половина работы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этого необходимо решить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какую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сторону должны быть направлены зависимости между ними?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036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Рассмотрим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простой пример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есть компонент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UserList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отображающий список пользователей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33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Сам список он получает из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ассинхроного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источника данных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getAllUsers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она имеет скрытую зависимость от БД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т. е. является нетестируемой в нашей терминологии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641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Обратите внимание на то что компонент напрямую ссылается на конкретную функцию. Другими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словами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мы захотим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переиспользовать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UserList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другой функцией источником данных (более удобной для тестирования)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у нас ничего не получится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59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И в этом нам поможет изучение того из</a:t>
            </a:r>
            <a:r>
              <a:rPr lang="ru-RU" baseline="0" dirty="0" smtClean="0"/>
              <a:t> чего состоит любая программа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731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диаграмме такая прямая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связь отображается следующим образом.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Обратите внимание на направление стрелочки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503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Посмотрим на другой пример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целом у нас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UserList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остался без изменений кроме одной маленькой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очень важной детали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35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getAllUsers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берется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напрямую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через внешнюю зависимость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интерфейс которой описывается через соответствующий тип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Источник данных превращается в простой внешний аргумент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неизвестную переменную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которую мы как разработчики теперь можем спокойно контролировать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передавая туда то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для нас выгодно в конкретном случае.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025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диаграмме ничего сильно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меняется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кроме того что между программой и источниками данных появляется промежуточный элемент – интерфейс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который каждая функция обязана реализовывать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иначе мы просто не сможем передать её в качестве аргумента компоненту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UserList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6835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одного интерфейса можем быть много разных реализаций. Мы можем использовать это следующим образом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сформируем две группы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метовод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228600" indent="-228600">
              <a:buAutoNum type="arabicPeriod"/>
            </a:pP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Реальные источники – все то что должно использоваться в бою в целевом окружении (те самые неудобные функции)</a:t>
            </a:r>
          </a:p>
          <a:p>
            <a:pPr marL="228600" indent="-228600">
              <a:buAutoNum type="arabicPeriod"/>
            </a:pP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Источники подделки – методы заглушки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которые специально будут сделаны таким образом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исключить те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негативные свойства которые мы обсуждали ранее</a:t>
            </a:r>
          </a:p>
          <a:p>
            <a:pPr marL="228600" indent="-228600">
              <a:buAutoNum type="arabicPeriod"/>
            </a:pPr>
            <a:endParaRPr lang="ru-RU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 проведем небольшой обзор такой схемы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8941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Используя программу клиент неизбежно будет зависеть от её внешнего конкретного интерфейса.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Как например мы зависим от аргументов тех функций которые пытаемся вызвать.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2724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случае с конкретными источниками данных ситуация немного иная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Тут у клиента появляется выбор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 в случае тестов мы можем использовать подделки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5070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вот в контексте реального приложения будем использовать настоящие боевые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репозитории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9307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 этого можно сделать вывод что программа и интерфейс источников данных всегда используются вместе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281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Отметим то что единственная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причина существования интерфейса – это его клиент. В данном случае это сама программа.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57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Исходный код можно разбить на две составляющие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773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Другими словами - изменения в программе…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4882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имеют тенденцию вызывать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изменения в её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интерфейсах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2474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уже изменения в интерфейсах в свою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очередь будут вынуждать модифицировать всех его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имплементаторов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коих обычно гораздо больше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6822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образом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можно сказать что д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анная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пара образует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компонент с высокой ответственностью, изменение которого вызовет многочисленные модификации в зависимых от него компонентах.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значит что мы должны иметь возможность изменять поведение программы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изменяя или как можно реже модифицируя её внешние интерфейсы.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Другими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словами она должна быть расширяемой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8246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часть этой сложной задачи уже была решена нами в рамках организации тестирования!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Программу можно использовать с разными источниками данных при этом не трогая ничего лишнего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741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4237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Слой ядра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тестируемый компонент с высокой ответственностью. 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2564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слой источников данных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нетестируемых компонентов. Единственное требование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 элементам данной секции – это простота. Они должны быть тривиальными иначе итоговая защита от регресса будет небольшой.</a:t>
            </a: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Тут стоить немного остановиться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отметить следующий занятный факт…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7396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уровне исполнения программы, на этапе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вызовы будут идти от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Externals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7215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на уровне структуры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уровне исходного кода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зависимости напротив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обращены ровно в обратную сторону.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Зависимость между слоями как бы инвертируется.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Между элементами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Externals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формируется так называемая *неполная архитектурная граница*.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Смысл которой мы рассмотрим позднее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69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Первое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это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наблюдаемое поведение, то за что прежде всего платит заказчик, то на что заводят дефекты тестирование и требует к реализации аналитика.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Пользуясь например календарем нам не важно с каким стеком он реализован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какие алгоритмы используются внутри. Нас волнует другое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ли ставить отметки на день рождения и смотреть даты определено месяца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2221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проведем сравнительный анализ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наших новый тестов по сравнению с имеющимся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6373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Первое на что стоит обратит внимание так это на то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поддерживаемость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таких тестов гораздо выше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теперь мы способны избавиться от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трудно тестируемых элементов системы. Легко подменять данные и организовывать окружение.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4916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всего есть своя цена. В нашем случае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тесты теперь зависимы от двух-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слойной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архитектуры. Можно сказать что они теперь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тестируют не только поведение программы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и часть её структуры. В то же время, внутреннее устройство самих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слоев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прежнему остается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скрытым тем самым сохраняя большие возможности для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8152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Хоть проверки по прежнему проходят от лица пользователя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т. е. например путем визуальной верификации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экранов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защиты от регресса естественно стало меньше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игнорируется некоторая часть системы.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Данный показатель следует дополнительно поддерживать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путем максимального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упрощения нетестируемого слоя источников данных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Externals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3965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Скорость выполнения естественно вырастит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при тестировании не используются реальные источники данных что и открываются новые возможности для оптимизации. Тесты можно выполнять параллельно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любом порядке.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можем ли мы пойти еще дальше и сделать их еще быстрее и проще в поддержке? И самое главное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для этого нам потребуется изменить?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Рассмотрим следующий пример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9999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Реализовать форму регистрации с двумя полями: имя пользователя и пароль.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полного тестирования потребуется покрыть не только позитивный сценарий, но и также различные альтернативные ветви – например ошибки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валидации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пароля.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923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Может быть такое что самих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правил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валидаций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окажется достаточно много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каждое мы будем пытаться проверять через средства визуальной верификации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время выполнения тестов увеличиться ощутимым образом.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другой стороны очевидно что сами правила имеют мало чего общего с представлением. Каким образом это можно использовать?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0816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Обратимся к нашей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текущей структуре и н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емного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сдвинем слой ядра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понадобится дополнительное место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5475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решения возникшей проблемы попробуем разделить программу по очень простому правилу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одну сторону мы положим функции использующие компоненты представления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в другую те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которые от них не зависят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3123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Итогом у нас является новый слой -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68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Само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 себе поведение является источником естественной (или её еще называют доменной) сложности программы. Например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сли наша задача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сделать программу моделирующую самолеты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тут никуда не отвертишься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домен сам по себе (естественным образом) будет повышать планку для уровня экспертизы программиста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7389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Основным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его качественным отличием будет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зависимость от средств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отрисовки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интерфейса (компонентов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стилей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анимаций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сущностей рендеринга и тому подобное. Т. е. все то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мы проверяем визуально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6202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новообразовавшееся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оведение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свою очередь не имеет таких зависимостей (Таким образом мы можем обойтись небольшими быстрыми тестами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не прибегать к тяжелой артиллерии в виде визуальной верификации или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эмуляциии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В примере с регистрацией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ядро будет содержать те самые правила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валидации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они не имеют прямой зависимости от средств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отрисовки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3254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Важно отметить и направление зависимости –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зависит от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не наоборот. В противном случае наше поведение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транизитвно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импортировало бы тяжелые элементы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что сделало бы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изолированое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тестирование невозможным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5626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 вспомним с чего мы начинали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наша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программа была обычным монолитом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неделимыми единым блоком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5898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чего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шаг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 шагом мы методично разделяли единое целое на составные компоненты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слои архитектуры. Так вот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всегда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разработчик пытается разделить какой то блок – будь то одна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маленькая функция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или целая программа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 должен руководствоваться их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отвественностями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получившихся частей.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7521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Они должны иметь разными. Если по простому то ответственность определяется причиной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 которой тот или иной компонент может быть изменен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4622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Возьмем слой представления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каким причинам нам может потребоваться изменять код в компонентах данного слоя? Ну например дизайнеру не понравилась общая композиция элементов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или мы решили поддержать большее разнообразие экранов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организовать более доступный интерфейс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1851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другой стороны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насчет ядра? Конечно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нам его потребуется отредактировать в случае если например функция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валидации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пароля изменится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если наша задача реализовать темную тему – данный слой не будет затронут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Ключевой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мыслью здесь является следующее – причины по которым изменяются слои представления и поведения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*редко* будут пересекаться по времени.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Гораздо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вероятней что за взятый момент времени будет меняться что-то одно, а не все сразу.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7901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случае несоблюдения принципа ответственностей при разделении какого-то блока на части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обнаружить себя в ситуации где большинство задач заставляют разработчика как бы дробью вносить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изменения  в программу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требуемые изменения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безусловно усложнит всю работу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8690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Тесты имеют объективные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предпосылки направлять разделения по ответственностям поэтому нам в целом беспокоится не о чем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82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Вторая часть программы это структура – те самые детали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реализации.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сказать что это все то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скрыто от конечного пользователя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059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Каким образом можно организовать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процесс тестирования в получившейся программе?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3005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можем решить покрывать сквозные сценарии тестами с большей защитой от регресса (визуальные тесты) (они будут включать слои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View, Core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заглушки)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794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Остальные не визуальные альтернативные сценарии закрыть с помощью тестов в более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изолированном окружении.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примере с формой регистрации это выражается в небольшой группе визуальных тестов на саму форму регистрации и изолированных тестов функции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валидации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8982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Оценим новое решение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053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Скорость прохождения тестов безусловно будет увеличена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ядро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зависит ни от чего конкретного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682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взамен, пришлось смириться с тестами, больше завязанными на структурную часть программы. От этого мы получаем меньше сопротивляемости к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Но у этого есть и положительные следствия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2805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Почему именно такая архитектура появилась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итоге? Кажется что это просто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субъективщина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меня получилось такое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вот у другого получится нечто совершено иное. Но на самом деле здесь присутствует некоторая закономерность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которая лучше всего заметна в сравнении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7233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 теперь упростим нашу схему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убрав лишние элементы но сохранив зависимости.</a:t>
            </a: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Сравним его с другим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очень популярным решением которое называется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Чистая архитектура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1145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Конечно разница сразу бросается в глаза. Но давайте все же попытаемся отыскать схожие черты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0092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Обратите внимание на то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чем ближе компонент находится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 вводу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выводу к портам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системы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чем больше конкретных зависимостей от инфраструктуры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он имеет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тем дальше он находится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 центра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бы вылезая на границы всей системы.</a:t>
            </a: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результат того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зависимости между компонентами всегда направлены в сторону повышения абстрактности. Итогом чего у нас получается картина при которой все стрелки направлены в сторону ядра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94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Структур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является источником 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ак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называемой и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скусственной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сложности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программы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Т. 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той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которую влияют выбранные нами детали реализации (например модели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алгоритмы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библиотеки и т. д). Именно из за неё проекты в подавляющем большинстве случаев устаревают и скатываются в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легаси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Именно на неё мы обратим с вами свое внимание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5386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делает само ядро достаточно ответственным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заставляя нас как инженеров предпринимать дополнительные меры по обеспечению его расширяемости. И тесты на самом деле сделали за нас часть этой работы!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6836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можем спокойно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пере-использовать одни и те же поведения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разными представлениями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разными источниками данных даже с разными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фреймворками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приложений. Это и есть результат той самой неполной архитектурной границы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Отсутствие сайд-эффектов в центре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также открывает дополнительные возможности для расширения через композицию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2194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Дело не заканчивается на этом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ы также можем с вами спокойно изменять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externals,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 реализуя кэширование данных и при этом исходный код представления и поведения не будет затронут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4990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Представление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также не является исключением и может быть использовано с разными внешними источниками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что бывает полезно например при работе в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сторибук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где окружение обычно изолировано.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8217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 эти преимущества мы получили как бы в подарок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просто обеспечивая простоту тестирования приложения.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Такой положительный эффект объясняется простым фактом – тестирование есть нечто иное как процесс повторного использования того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тестируется. Соответственно если программу легко тестировать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означает что её компоненты легко использовать повторного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Именно поэтому структуры тестируемых программ обладают качествами расширяемости.</a:t>
            </a: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Здесь также будет полезна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следующая аналогия…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82848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Представьте что нам дали задание построить башенку высотой 20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см. Мы предварительно рассчитали кол-во блоков их расположение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потом эти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детальки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сделали и построили конструкцию.</a:t>
            </a: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потом к нам внезапно приходят и просят эту башенку вырастить еще на пару сантиметров. Мы на это не рассчитывали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свободных деталей у нас нет и не остается ничего другого…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6114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использовать части из уже поострённых элементов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82401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каждым подобным движением хрупкость всей системы будет расти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вместе с тем новая высота будет даваться нам с еще большим трудом.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Именно так выглядит разработка в проектах с недостаточно расширяемой архитектурой. Можно сказать что тесты являются таким вторым заказчиком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который выставляет нам такие требования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которые требуют от нас коренной переделки всей структуры. Итогом такой работы является архитектура способная выдержать гораздо больше испытаний от того первого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настоящего заказчика.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56215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Возвращаясь к сравнению нельзя не отметить очевидного – чистая архитектура содержит гораздо больше компонентов. Их существование с точки зрения предложенного подхода нельзя объяснить необходимостью тестирования. 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0740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означает что они сами в том числе и составляют те самые детали реализации от которых тесты не должны зависеть вовсе. Это то самое что мы можем и должны изменять в направлении упрощения программы в целях оптимизации производственного процесса.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85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3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7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1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6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2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19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9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57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39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0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F9C91-61B1-43BC-AD78-8CB0959C93C0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2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17.png"/><Relationship Id="rId4" Type="http://schemas.openxmlformats.org/officeDocument/2006/relationships/image" Target="../media/image42.png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17.png"/><Relationship Id="rId4" Type="http://schemas.openxmlformats.org/officeDocument/2006/relationships/image" Target="../media/image42.png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openxmlformats.org/officeDocument/2006/relationships/image" Target="../media/image20.png"/><Relationship Id="rId5" Type="http://schemas.openxmlformats.org/officeDocument/2006/relationships/image" Target="../media/image43.png"/><Relationship Id="rId10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image" Target="../media/image25.png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17.png"/><Relationship Id="rId4" Type="http://schemas.openxmlformats.org/officeDocument/2006/relationships/image" Target="../media/image42.png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17.png"/><Relationship Id="rId4" Type="http://schemas.openxmlformats.org/officeDocument/2006/relationships/image" Target="../media/image42.png"/><Relationship Id="rId9" Type="http://schemas.openxmlformats.org/officeDocument/2006/relationships/image" Target="../media/image45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chart" Target="../charts/char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chart" Target="../charts/char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chart" Target="../charts/chart4.xml"/><Relationship Id="rId9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6.xml"/><Relationship Id="rId4" Type="http://schemas.openxmlformats.org/officeDocument/2006/relationships/chart" Target="../charts/chart15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chart" Target="../charts/chart18.xml"/><Relationship Id="rId4" Type="http://schemas.openxmlformats.org/officeDocument/2006/relationships/chart" Target="../charts/chart1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chart" Target="../charts/chart20.xml"/><Relationship Id="rId4" Type="http://schemas.openxmlformats.org/officeDocument/2006/relationships/chart" Target="../charts/chart19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jpe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jpe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727363" y="865760"/>
            <a:ext cx="10434123" cy="1353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000" dirty="0" smtClean="0">
                <a:latin typeface="TTTravels-DemiBold" panose="02000503030000020004" pitchFamily="2" charset="0"/>
              </a:rPr>
              <a:t>Тестируемая архитектура</a:t>
            </a:r>
            <a:endParaRPr lang="ru-RU" sz="6000" dirty="0">
              <a:latin typeface="TTTravels-DemiBold" panose="02000503030000020004" pitchFamily="2" charset="0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727363" y="2270005"/>
            <a:ext cx="9144001" cy="1655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1pPr>
            <a:lvl2pPr marL="0" marR="0" indent="4572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2pPr>
            <a:lvl3pPr marL="0" marR="0" indent="9144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3pPr>
            <a:lvl4pPr marL="0" marR="0" indent="1371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4pPr>
            <a:lvl5pPr marL="0" marR="0" indent="1828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TTravels-Regular"/>
                <a:sym typeface="TTTravels-Regular"/>
              </a:rPr>
              <a:t>Роман Хаимов</a:t>
            </a: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TTravels-Regular"/>
              <a:sym typeface="TTTravels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8625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74523" y="2644170"/>
            <a:ext cx="12308402" cy="1569660"/>
            <a:chOff x="674523" y="2725874"/>
            <a:chExt cx="12308402" cy="1569660"/>
          </a:xfrm>
        </p:grpSpPr>
        <p:sp>
          <p:nvSpPr>
            <p:cNvPr id="4" name="TextBox 3"/>
            <p:cNvSpPr txBox="1"/>
            <p:nvPr/>
          </p:nvSpPr>
          <p:spPr>
            <a:xfrm>
              <a:off x="674523" y="3095207"/>
              <a:ext cx="38823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 smtClean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СТРУКТУРА</a:t>
              </a:r>
              <a:endPara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11111" y="2725874"/>
              <a:ext cx="787181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Искусственная</a:t>
              </a:r>
            </a:p>
            <a:p>
              <a:pPr algn="ctr"/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сложность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4957056" y="2866117"/>
              <a:ext cx="1289175" cy="1289175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766464" y="4266136"/>
            <a:ext cx="3938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ПОВЕДЕНИЕ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88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688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13" y="2501625"/>
            <a:ext cx="1854751" cy="185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63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12" y="2501624"/>
            <a:ext cx="1800000" cy="1800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3203413" y="3014676"/>
            <a:ext cx="828648" cy="82864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199" y="2501624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48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12" y="2501624"/>
            <a:ext cx="1800000" cy="1800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3203413" y="3014676"/>
            <a:ext cx="828648" cy="82864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199" y="2501624"/>
            <a:ext cx="1800000" cy="1800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5860199" y="3014676"/>
            <a:ext cx="828648" cy="828648"/>
          </a:xfrm>
          <a:prstGeom prst="rect">
            <a:avLst/>
          </a:prstGeom>
        </p:spPr>
      </p:pic>
      <p:grpSp>
        <p:nvGrpSpPr>
          <p:cNvPr id="2" name="Группа 1"/>
          <p:cNvGrpSpPr/>
          <p:nvPr/>
        </p:nvGrpSpPr>
        <p:grpSpPr>
          <a:xfrm>
            <a:off x="6722119" y="2901229"/>
            <a:ext cx="1365566" cy="1231336"/>
            <a:chOff x="6688847" y="2880447"/>
            <a:chExt cx="1365566" cy="1231336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8847" y="2880447"/>
              <a:ext cx="1097107" cy="1097107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7306" y="3014676"/>
              <a:ext cx="1097107" cy="10971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885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Группа 18"/>
          <p:cNvGrpSpPr/>
          <p:nvPr/>
        </p:nvGrpSpPr>
        <p:grpSpPr>
          <a:xfrm>
            <a:off x="9218064" y="2827403"/>
            <a:ext cx="1534917" cy="1305162"/>
            <a:chOff x="9756748" y="187090"/>
            <a:chExt cx="5238835" cy="4454658"/>
          </a:xfrm>
        </p:grpSpPr>
        <p:grpSp>
          <p:nvGrpSpPr>
            <p:cNvPr id="17" name="Группа 16"/>
            <p:cNvGrpSpPr/>
            <p:nvPr/>
          </p:nvGrpSpPr>
          <p:grpSpPr>
            <a:xfrm>
              <a:off x="10357823" y="938479"/>
              <a:ext cx="4168694" cy="2403605"/>
              <a:chOff x="943633" y="1716675"/>
              <a:chExt cx="10350756" cy="5968086"/>
            </a:xfrm>
          </p:grpSpPr>
          <p:pic>
            <p:nvPicPr>
              <p:cNvPr id="15" name="Рисунок 1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781479">
                <a:off x="943633" y="1798311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3" name="Рисунок 1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43354">
                <a:off x="5407939" y="1716675"/>
                <a:ext cx="5886450" cy="5886450"/>
              </a:xfrm>
              <a:prstGeom prst="rect">
                <a:avLst/>
              </a:prstGeom>
            </p:spPr>
          </p:pic>
        </p:grpSp>
        <p:grpSp>
          <p:nvGrpSpPr>
            <p:cNvPr id="14" name="Группа 13"/>
            <p:cNvGrpSpPr/>
            <p:nvPr/>
          </p:nvGrpSpPr>
          <p:grpSpPr>
            <a:xfrm>
              <a:off x="9756748" y="187090"/>
              <a:ext cx="5238835" cy="4454658"/>
              <a:chOff x="-548819" y="-160111"/>
              <a:chExt cx="13007886" cy="11060793"/>
            </a:xfrm>
          </p:grpSpPr>
          <p:pic>
            <p:nvPicPr>
              <p:cNvPr id="16" name="Рисунок 1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834467" y="-61872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6" name="Рисунок 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2617" y="92233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1" name="Рисунок 1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548819" y="-160111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2" name="Рисунок 1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03413" y="5014232"/>
                <a:ext cx="5886450" cy="5886450"/>
              </a:xfrm>
              <a:prstGeom prst="rect">
                <a:avLst/>
              </a:prstGeom>
            </p:spPr>
          </p:pic>
        </p:grpSp>
      </p:grpSp>
      <p:pic>
        <p:nvPicPr>
          <p:cNvPr id="29" name="Рисунок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12" y="2501624"/>
            <a:ext cx="1800000" cy="1800000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3203413" y="3014676"/>
            <a:ext cx="828648" cy="828648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199" y="2501624"/>
            <a:ext cx="1800000" cy="1800000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5860199" y="3014676"/>
            <a:ext cx="828648" cy="828648"/>
          </a:xfrm>
          <a:prstGeom prst="rect">
            <a:avLst/>
          </a:prstGeom>
        </p:spPr>
      </p:pic>
      <p:grpSp>
        <p:nvGrpSpPr>
          <p:cNvPr id="33" name="Группа 32"/>
          <p:cNvGrpSpPr/>
          <p:nvPr/>
        </p:nvGrpSpPr>
        <p:grpSpPr>
          <a:xfrm>
            <a:off x="6722119" y="2901229"/>
            <a:ext cx="1365566" cy="1231336"/>
            <a:chOff x="6688847" y="2880447"/>
            <a:chExt cx="1365566" cy="1231336"/>
          </a:xfrm>
        </p:grpSpPr>
        <p:pic>
          <p:nvPicPr>
            <p:cNvPr id="34" name="Рисунок 3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8847" y="2880447"/>
              <a:ext cx="1097107" cy="1097107"/>
            </a:xfrm>
            <a:prstGeom prst="rect">
              <a:avLst/>
            </a:prstGeom>
          </p:spPr>
        </p:pic>
        <p:pic>
          <p:nvPicPr>
            <p:cNvPr id="35" name="Рисунок 34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7306" y="3014676"/>
              <a:ext cx="1097107" cy="1097107"/>
            </a:xfrm>
            <a:prstGeom prst="rect">
              <a:avLst/>
            </a:prstGeom>
          </p:spPr>
        </p:pic>
      </p:grpSp>
      <p:pic>
        <p:nvPicPr>
          <p:cNvPr id="36" name="Рисунок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8120957" y="3014676"/>
            <a:ext cx="828648" cy="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7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3670475" y="2501624"/>
            <a:ext cx="2839849" cy="1800000"/>
            <a:chOff x="1192212" y="2501624"/>
            <a:chExt cx="2839849" cy="1800000"/>
          </a:xfrm>
        </p:grpSpPr>
        <p:pic>
          <p:nvPicPr>
            <p:cNvPr id="22" name="Рисунок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2212" y="2501624"/>
              <a:ext cx="1800000" cy="1800000"/>
            </a:xfrm>
            <a:prstGeom prst="rect">
              <a:avLst/>
            </a:prstGeom>
          </p:spPr>
        </p:pic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3203413" y="3014676"/>
              <a:ext cx="828648" cy="828648"/>
            </a:xfrm>
            <a:prstGeom prst="rect">
              <a:avLst/>
            </a:prstGeom>
          </p:spPr>
        </p:pic>
      </p:grpSp>
      <p:grpSp>
        <p:nvGrpSpPr>
          <p:cNvPr id="6" name="Группа 5"/>
          <p:cNvGrpSpPr/>
          <p:nvPr/>
        </p:nvGrpSpPr>
        <p:grpSpPr>
          <a:xfrm>
            <a:off x="6721525" y="2776419"/>
            <a:ext cx="1534917" cy="1305162"/>
            <a:chOff x="9756748" y="187090"/>
            <a:chExt cx="5238835" cy="4454658"/>
          </a:xfrm>
        </p:grpSpPr>
        <p:grpSp>
          <p:nvGrpSpPr>
            <p:cNvPr id="8" name="Группа 7"/>
            <p:cNvGrpSpPr/>
            <p:nvPr/>
          </p:nvGrpSpPr>
          <p:grpSpPr>
            <a:xfrm>
              <a:off x="10357823" y="938479"/>
              <a:ext cx="4168694" cy="2403605"/>
              <a:chOff x="943633" y="1716675"/>
              <a:chExt cx="10350756" cy="5968086"/>
            </a:xfrm>
          </p:grpSpPr>
          <p:pic>
            <p:nvPicPr>
              <p:cNvPr id="15" name="Рисунок 1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781479">
                <a:off x="943633" y="1798311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6" name="Рисунок 1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43354">
                <a:off x="5407939" y="1716675"/>
                <a:ext cx="5886450" cy="5886450"/>
              </a:xfrm>
              <a:prstGeom prst="rect">
                <a:avLst/>
              </a:prstGeom>
            </p:spPr>
          </p:pic>
        </p:grpSp>
        <p:grpSp>
          <p:nvGrpSpPr>
            <p:cNvPr id="9" name="Группа 8"/>
            <p:cNvGrpSpPr/>
            <p:nvPr/>
          </p:nvGrpSpPr>
          <p:grpSpPr>
            <a:xfrm>
              <a:off x="9756748" y="187090"/>
              <a:ext cx="5238835" cy="4454658"/>
              <a:chOff x="-548819" y="-160111"/>
              <a:chExt cx="13007886" cy="11060793"/>
            </a:xfrm>
          </p:grpSpPr>
          <p:pic>
            <p:nvPicPr>
              <p:cNvPr id="11" name="Рисунок 1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834467" y="-61872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2" name="Рисунок 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2617" y="92233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3" name="Рисунок 1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548819" y="-160111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4" name="Рисунок 1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03413" y="5014232"/>
                <a:ext cx="5886450" cy="588645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597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3670475" y="2501624"/>
            <a:ext cx="2839849" cy="1800000"/>
            <a:chOff x="1192212" y="2501624"/>
            <a:chExt cx="2839849" cy="1800000"/>
          </a:xfrm>
        </p:grpSpPr>
        <p:pic>
          <p:nvPicPr>
            <p:cNvPr id="22" name="Рисунок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2212" y="2501624"/>
              <a:ext cx="1800000" cy="1800000"/>
            </a:xfrm>
            <a:prstGeom prst="rect">
              <a:avLst/>
            </a:prstGeom>
          </p:spPr>
        </p:pic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3203413" y="3014676"/>
              <a:ext cx="828648" cy="828648"/>
            </a:xfrm>
            <a:prstGeom prst="rect">
              <a:avLst/>
            </a:prstGeom>
          </p:spPr>
        </p:pic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410" y="492248"/>
            <a:ext cx="2233180" cy="2233180"/>
          </a:xfrm>
          <a:prstGeom prst="rect">
            <a:avLst/>
          </a:prstGeom>
        </p:spPr>
      </p:pic>
      <p:grpSp>
        <p:nvGrpSpPr>
          <p:cNvPr id="8" name="Группа 7"/>
          <p:cNvGrpSpPr/>
          <p:nvPr/>
        </p:nvGrpSpPr>
        <p:grpSpPr>
          <a:xfrm>
            <a:off x="6721525" y="2776419"/>
            <a:ext cx="1534917" cy="1305162"/>
            <a:chOff x="9756748" y="187090"/>
            <a:chExt cx="5238835" cy="4454658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10357823" y="938479"/>
              <a:ext cx="4168694" cy="2403605"/>
              <a:chOff x="943633" y="1716675"/>
              <a:chExt cx="10350756" cy="5968086"/>
            </a:xfrm>
          </p:grpSpPr>
          <p:pic>
            <p:nvPicPr>
              <p:cNvPr id="16" name="Рисунок 1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781479">
                <a:off x="943633" y="1798311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7" name="Рисунок 1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43354">
                <a:off x="5407939" y="1716675"/>
                <a:ext cx="5886450" cy="5886450"/>
              </a:xfrm>
              <a:prstGeom prst="rect">
                <a:avLst/>
              </a:prstGeom>
            </p:spPr>
          </p:pic>
        </p:grpSp>
        <p:grpSp>
          <p:nvGrpSpPr>
            <p:cNvPr id="11" name="Группа 10"/>
            <p:cNvGrpSpPr/>
            <p:nvPr/>
          </p:nvGrpSpPr>
          <p:grpSpPr>
            <a:xfrm>
              <a:off x="9756748" y="187090"/>
              <a:ext cx="5238835" cy="4454658"/>
              <a:chOff x="-548819" y="-160111"/>
              <a:chExt cx="13007886" cy="11060793"/>
            </a:xfrm>
          </p:grpSpPr>
          <p:pic>
            <p:nvPicPr>
              <p:cNvPr id="12" name="Рисунок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834467" y="-61872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3" name="Рисунок 1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2617" y="92233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4" name="Рисунок 1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548819" y="-160111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5" name="Рисунок 1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03413" y="5014232"/>
                <a:ext cx="5886450" cy="588645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3646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873" y="707118"/>
            <a:ext cx="4442712" cy="4442712"/>
          </a:xfrm>
          <a:prstGeom prst="rect">
            <a:avLst/>
          </a:prstGeom>
        </p:spPr>
      </p:pic>
      <p:sp>
        <p:nvSpPr>
          <p:cNvPr id="84" name="Какой-то текст для чего-то там, в общем надо сюда будет что-то написать"/>
          <p:cNvSpPr txBox="1"/>
          <p:nvPr/>
        </p:nvSpPr>
        <p:spPr>
          <a:xfrm>
            <a:off x="938089" y="976753"/>
            <a:ext cx="4766026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latin typeface="TTTravels-Bold"/>
                <a:ea typeface="TTTravels-Bold"/>
                <a:cs typeface="TTTravels-Bold"/>
                <a:sym typeface="TTTravels-Bold"/>
              </a:defRPr>
            </a:lvl1pPr>
          </a:lstStyle>
          <a:p>
            <a:r>
              <a:rPr lang="ru-RU" dirty="0" smtClean="0"/>
              <a:t>Спасибо за внимание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872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74523" y="2644170"/>
            <a:ext cx="12308402" cy="1569660"/>
            <a:chOff x="674523" y="2725874"/>
            <a:chExt cx="12308402" cy="1569660"/>
          </a:xfrm>
        </p:grpSpPr>
        <p:sp>
          <p:nvSpPr>
            <p:cNvPr id="4" name="TextBox 3"/>
            <p:cNvSpPr txBox="1"/>
            <p:nvPr/>
          </p:nvSpPr>
          <p:spPr>
            <a:xfrm>
              <a:off x="674523" y="3095207"/>
              <a:ext cx="38823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 smtClean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СТРУКТУРА</a:t>
              </a:r>
              <a:endPara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11111" y="2725874"/>
              <a:ext cx="787181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Искусственная</a:t>
              </a:r>
            </a:p>
            <a:p>
              <a:pPr algn="ctr"/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сложность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4957056" y="2866117"/>
              <a:ext cx="1289175" cy="1289175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766464" y="4266136"/>
            <a:ext cx="3938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ПОВЕДЕНИЕ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454" y="3995373"/>
            <a:ext cx="1372522" cy="137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73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765575" y="3013502"/>
            <a:ext cx="4660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РЕФАКТОРИНГ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00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3152775" y="485775"/>
            <a:ext cx="5886450" cy="5886450"/>
            <a:chOff x="3152775" y="485775"/>
            <a:chExt cx="5886450" cy="5886450"/>
          </a:xfrm>
        </p:grpSpPr>
        <p:grpSp>
          <p:nvGrpSpPr>
            <p:cNvPr id="6" name="Группа 5"/>
            <p:cNvGrpSpPr/>
            <p:nvPr/>
          </p:nvGrpSpPr>
          <p:grpSpPr>
            <a:xfrm>
              <a:off x="3152775" y="485775"/>
              <a:ext cx="5886450" cy="5886450"/>
              <a:chOff x="3152775" y="485775"/>
              <a:chExt cx="5886450" cy="5886450"/>
            </a:xfrm>
          </p:grpSpPr>
          <p:pic>
            <p:nvPicPr>
              <p:cNvPr id="3" name="Рисунок 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52775" y="485775"/>
                <a:ext cx="5886450" cy="5886450"/>
              </a:xfrm>
              <a:prstGeom prst="rect">
                <a:avLst/>
              </a:prstGeom>
            </p:spPr>
          </p:pic>
          <p:sp>
            <p:nvSpPr>
              <p:cNvPr id="4" name="Прямоугольник 3"/>
              <p:cNvSpPr/>
              <p:nvPr/>
            </p:nvSpPr>
            <p:spPr>
              <a:xfrm>
                <a:off x="5245100" y="2438400"/>
                <a:ext cx="1676400" cy="1993900"/>
              </a:xfrm>
              <a:prstGeom prst="rect">
                <a:avLst/>
              </a:prstGeom>
              <a:solidFill>
                <a:srgbClr val="D0CF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4994287" y="3013501"/>
              <a:ext cx="220342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CHECK</a:t>
              </a:r>
              <a:endParaRPr lang="en-US" sz="4800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384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75" y="485775"/>
            <a:ext cx="588645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32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75" y="485775"/>
            <a:ext cx="588645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06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289188" y="301350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СВОЙСТВА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 тестов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1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0980" y="455338"/>
            <a:ext cx="6870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Защита от регресса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3745027" y="2261540"/>
            <a:ext cx="4701945" cy="3310584"/>
            <a:chOff x="4564195" y="1956740"/>
            <a:chExt cx="4701945" cy="3310584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0">
              <a:off x="7415115" y="1972832"/>
              <a:ext cx="1851025" cy="1851025"/>
            </a:xfrm>
            <a:prstGeom prst="rect">
              <a:avLst/>
            </a:prstGeom>
          </p:spPr>
        </p:pic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457468">
              <a:off x="6603734" y="3237107"/>
              <a:ext cx="1851025" cy="1851025"/>
            </a:xfrm>
            <a:prstGeom prst="rect">
              <a:avLst/>
            </a:prstGeom>
          </p:spPr>
        </p:pic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4195" y="1956740"/>
              <a:ext cx="3310584" cy="33105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642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4690" y="455338"/>
            <a:ext cx="10902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Сопротивляемость </a:t>
            </a:r>
            <a:r>
              <a:rPr lang="ru-RU" sz="48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рефакторингу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487" y="2778431"/>
            <a:ext cx="28670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9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0980" y="455338"/>
            <a:ext cx="6870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Поддерживаемость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881" y="1845135"/>
            <a:ext cx="4310237" cy="431023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59" b="70914"/>
          <a:stretch/>
        </p:blipFill>
        <p:spPr>
          <a:xfrm>
            <a:off x="3940881" y="1845135"/>
            <a:ext cx="2294819" cy="125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/>
          <a:srcRect l="22460" t="26429" r="26467" b="18557"/>
          <a:stretch/>
        </p:blipFill>
        <p:spPr>
          <a:xfrm>
            <a:off x="3117159" y="1290638"/>
            <a:ext cx="5957682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96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0980" y="455338"/>
            <a:ext cx="6870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Быстродействие 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2504209" y="1854199"/>
            <a:ext cx="5952403" cy="4721225"/>
            <a:chOff x="2504209" y="1854199"/>
            <a:chExt cx="5952403" cy="4721225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35387" y="1854199"/>
              <a:ext cx="4721225" cy="4721225"/>
            </a:xfrm>
            <a:prstGeom prst="rect">
              <a:avLst/>
            </a:prstGeom>
          </p:spPr>
        </p:pic>
        <p:pic>
          <p:nvPicPr>
            <p:cNvPr id="4" name="Рисунок 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2" b="28032"/>
            <a:stretch/>
          </p:blipFill>
          <p:spPr>
            <a:xfrm rot="13500000">
              <a:off x="2514648" y="2356788"/>
              <a:ext cx="2441479" cy="24623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958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9188" y="46624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11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Диаграмма 11"/>
          <p:cNvGraphicFramePr/>
          <p:nvPr>
            <p:extLst>
              <p:ext uri="{D42A27DB-BD31-4B8C-83A1-F6EECF244321}">
                <p14:modId xmlns:p14="http://schemas.microsoft.com/office/powerpoint/2010/main" val="1727000691"/>
              </p:ext>
            </p:extLst>
          </p:nvPr>
        </p:nvGraphicFramePr>
        <p:xfrm>
          <a:off x="2436761" y="1438201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89188" y="46624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51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2408933449"/>
              </p:ext>
            </p:extLst>
          </p:nvPr>
        </p:nvGraphicFramePr>
        <p:xfrm>
          <a:off x="2436761" y="1438201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4" name="Рисунок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794" y="2733367"/>
            <a:ext cx="1944021" cy="19440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9188" y="46624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78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1894586425"/>
              </p:ext>
            </p:extLst>
          </p:nvPr>
        </p:nvGraphicFramePr>
        <p:xfrm>
          <a:off x="2436761" y="1438201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4" name="Рисунок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794" y="2733367"/>
            <a:ext cx="1944021" cy="194402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157" y="3705377"/>
            <a:ext cx="2202426" cy="22024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9188" y="46624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08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1500188"/>
            <a:ext cx="3857625" cy="3857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9188" y="46624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36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Диаграмма 14"/>
          <p:cNvGraphicFramePr/>
          <p:nvPr>
            <p:extLst>
              <p:ext uri="{D42A27DB-BD31-4B8C-83A1-F6EECF244321}">
                <p14:modId xmlns:p14="http://schemas.microsoft.com/office/powerpoint/2010/main" val="3818714815"/>
              </p:ext>
            </p:extLst>
          </p:nvPr>
        </p:nvGraphicFramePr>
        <p:xfrm>
          <a:off x="2436761" y="1438201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3" name="Рисунок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794" y="2733367"/>
            <a:ext cx="1944021" cy="1944021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157" y="3705377"/>
            <a:ext cx="2202426" cy="2202426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971" y="1872260"/>
            <a:ext cx="811028" cy="811028"/>
          </a:xfrm>
          <a:prstGeom prst="rect">
            <a:avLst/>
          </a:prstGeom>
        </p:spPr>
      </p:pic>
      <p:grpSp>
        <p:nvGrpSpPr>
          <p:cNvPr id="22" name="Группа 21"/>
          <p:cNvGrpSpPr/>
          <p:nvPr/>
        </p:nvGrpSpPr>
        <p:grpSpPr>
          <a:xfrm>
            <a:off x="4341089" y="2319328"/>
            <a:ext cx="1149881" cy="912043"/>
            <a:chOff x="2504209" y="1854199"/>
            <a:chExt cx="5952403" cy="4721225"/>
          </a:xfrm>
        </p:grpSpPr>
        <p:pic>
          <p:nvPicPr>
            <p:cNvPr id="23" name="Рисунок 2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35387" y="1854199"/>
              <a:ext cx="4721225" cy="4721225"/>
            </a:xfrm>
            <a:prstGeom prst="rect">
              <a:avLst/>
            </a:prstGeom>
          </p:spPr>
        </p:pic>
        <p:pic>
          <p:nvPicPr>
            <p:cNvPr id="24" name="Рисунок 23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2" b="28032"/>
            <a:stretch/>
          </p:blipFill>
          <p:spPr>
            <a:xfrm rot="13500000">
              <a:off x="2514648" y="2356788"/>
              <a:ext cx="2441479" cy="2462358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2289188" y="46624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15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2142100" y="3992121"/>
            <a:ext cx="7907801" cy="997527"/>
            <a:chOff x="1519531" y="3992121"/>
            <a:chExt cx="7907801" cy="997527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519531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#0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4475904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#1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7432277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#2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sp>
        <p:nvSpPr>
          <p:cNvPr id="10" name="Прямоугольник 9"/>
          <p:cNvSpPr/>
          <p:nvPr/>
        </p:nvSpPr>
        <p:spPr>
          <a:xfrm>
            <a:off x="5098472" y="1106331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Data Source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1" name="Соединительная линия уступом 10"/>
          <p:cNvCxnSpPr>
            <a:stCxn id="5" idx="0"/>
            <a:endCxn id="10" idx="2"/>
          </p:cNvCxnSpPr>
          <p:nvPr/>
        </p:nvCxnSpPr>
        <p:spPr>
          <a:xfrm rot="5400000" flipH="1" flipV="1">
            <a:off x="3673683" y="1569804"/>
            <a:ext cx="1888263" cy="2956372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>
            <a:stCxn id="6" idx="0"/>
            <a:endCxn id="10" idx="2"/>
          </p:cNvCxnSpPr>
          <p:nvPr/>
        </p:nvCxnSpPr>
        <p:spPr>
          <a:xfrm rot="16200000" flipV="1">
            <a:off x="5151870" y="3047989"/>
            <a:ext cx="1888263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stCxn id="7" idx="0"/>
            <a:endCxn id="10" idx="2"/>
          </p:cNvCxnSpPr>
          <p:nvPr/>
        </p:nvCxnSpPr>
        <p:spPr>
          <a:xfrm rot="16200000" flipV="1">
            <a:off x="6630056" y="1569803"/>
            <a:ext cx="1888263" cy="295637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28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2142100" y="3992121"/>
            <a:ext cx="7907801" cy="997527"/>
            <a:chOff x="1519531" y="3992121"/>
            <a:chExt cx="7907801" cy="997527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519531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#0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4475904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#1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7432277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#2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sp>
        <p:nvSpPr>
          <p:cNvPr id="10" name="Прямоугольник 9"/>
          <p:cNvSpPr/>
          <p:nvPr/>
        </p:nvSpPr>
        <p:spPr>
          <a:xfrm>
            <a:off x="5098472" y="1106331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Data Source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1" name="Соединительная линия уступом 10"/>
          <p:cNvCxnSpPr>
            <a:stCxn id="5" idx="0"/>
            <a:endCxn id="10" idx="2"/>
          </p:cNvCxnSpPr>
          <p:nvPr/>
        </p:nvCxnSpPr>
        <p:spPr>
          <a:xfrm rot="5400000" flipH="1" flipV="1">
            <a:off x="3673683" y="1569804"/>
            <a:ext cx="1888263" cy="2956372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>
            <a:stCxn id="6" idx="0"/>
            <a:endCxn id="10" idx="2"/>
          </p:cNvCxnSpPr>
          <p:nvPr/>
        </p:nvCxnSpPr>
        <p:spPr>
          <a:xfrm rot="16200000" flipV="1">
            <a:off x="5151870" y="3047989"/>
            <a:ext cx="1888263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stCxn id="7" idx="0"/>
            <a:endCxn id="10" idx="2"/>
          </p:cNvCxnSpPr>
          <p:nvPr/>
        </p:nvCxnSpPr>
        <p:spPr>
          <a:xfrm rot="16200000" flipV="1">
            <a:off x="6630056" y="1569803"/>
            <a:ext cx="1888263" cy="295637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575" y="4989648"/>
            <a:ext cx="1526848" cy="1526848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2142099" y="586841"/>
            <a:ext cx="7907802" cy="3394941"/>
          </a:xfrm>
          <a:prstGeom prst="rect">
            <a:avLst/>
          </a:prstGeom>
          <a:solidFill>
            <a:srgbClr val="FFFFFF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16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32968" y="3013502"/>
            <a:ext cx="912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Идемпотентность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19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>
            <a:off x="2568575" y="2162402"/>
            <a:ext cx="7054850" cy="2533197"/>
            <a:chOff x="3409949" y="2634340"/>
            <a:chExt cx="7054850" cy="2533197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152117" y="2634340"/>
              <a:ext cx="2533197" cy="2533197"/>
            </a:xfrm>
            <a:prstGeom prst="rect">
              <a:avLst/>
            </a:prstGeom>
          </p:spPr>
        </p:pic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931602" y="2634340"/>
              <a:ext cx="2533197" cy="2533197"/>
            </a:xfrm>
            <a:prstGeom prst="rect">
              <a:avLst/>
            </a:prstGeom>
          </p:spPr>
        </p:pic>
        <p:pic>
          <p:nvPicPr>
            <p:cNvPr id="12" name="Рисунок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409949" y="3490229"/>
              <a:ext cx="1495880" cy="14958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076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2142100" y="3992121"/>
            <a:ext cx="7907801" cy="997527"/>
            <a:chOff x="1519531" y="3992121"/>
            <a:chExt cx="7907801" cy="997527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519531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#0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4475904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#1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7432277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#2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sp>
        <p:nvSpPr>
          <p:cNvPr id="10" name="Прямоугольник 9"/>
          <p:cNvSpPr/>
          <p:nvPr/>
        </p:nvSpPr>
        <p:spPr>
          <a:xfrm>
            <a:off x="5098472" y="1106331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Data Source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1" name="Соединительная линия уступом 10"/>
          <p:cNvCxnSpPr>
            <a:stCxn id="5" idx="0"/>
            <a:endCxn id="10" idx="2"/>
          </p:cNvCxnSpPr>
          <p:nvPr/>
        </p:nvCxnSpPr>
        <p:spPr>
          <a:xfrm rot="5400000" flipH="1" flipV="1">
            <a:off x="3673683" y="1569804"/>
            <a:ext cx="1888263" cy="2956372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>
            <a:stCxn id="6" idx="0"/>
            <a:endCxn id="10" idx="2"/>
          </p:cNvCxnSpPr>
          <p:nvPr/>
        </p:nvCxnSpPr>
        <p:spPr>
          <a:xfrm rot="16200000" flipV="1">
            <a:off x="5151870" y="3047989"/>
            <a:ext cx="1888263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stCxn id="7" idx="0"/>
            <a:endCxn id="10" idx="2"/>
          </p:cNvCxnSpPr>
          <p:nvPr/>
        </p:nvCxnSpPr>
        <p:spPr>
          <a:xfrm rot="16200000" flipV="1">
            <a:off x="6630056" y="1569803"/>
            <a:ext cx="1888263" cy="295637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оединительная линия уступом 14"/>
          <p:cNvCxnSpPr>
            <a:stCxn id="5" idx="2"/>
            <a:endCxn id="7" idx="2"/>
          </p:cNvCxnSpPr>
          <p:nvPr/>
        </p:nvCxnSpPr>
        <p:spPr>
          <a:xfrm rot="16200000" flipH="1">
            <a:off x="6096001" y="2033275"/>
            <a:ext cx="12700" cy="5912746"/>
          </a:xfrm>
          <a:prstGeom prst="bentConnector3">
            <a:avLst>
              <a:gd name="adj1" fmla="val 9486638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78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532968" y="3013502"/>
            <a:ext cx="912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console.</a:t>
            </a:r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09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901" y="2111603"/>
            <a:ext cx="2520000" cy="25200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776" y="2111603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2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1532968" y="2342450"/>
            <a:ext cx="9126064" cy="2173100"/>
            <a:chOff x="1532968" y="1253527"/>
            <a:chExt cx="9126064" cy="2173100"/>
          </a:xfrm>
        </p:grpSpPr>
        <p:sp>
          <p:nvSpPr>
            <p:cNvPr id="4" name="TextBox 3"/>
            <p:cNvSpPr txBox="1"/>
            <p:nvPr/>
          </p:nvSpPr>
          <p:spPr>
            <a:xfrm>
              <a:off x="1532968" y="1253527"/>
              <a:ext cx="91260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Идемпотентность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32968" y="2595630"/>
              <a:ext cx="91260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Отсутствие сайд-эффектов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180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216460" y="1560850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Программа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216461" y="393802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Источники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79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216460" y="1560850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Программа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216461" y="393802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Источники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49"/>
          <a:stretch/>
        </p:blipFill>
        <p:spPr>
          <a:xfrm>
            <a:off x="5232822" y="3948413"/>
            <a:ext cx="331511" cy="65449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49"/>
          <a:stretch/>
        </p:blipFill>
        <p:spPr>
          <a:xfrm flipH="1">
            <a:off x="6880004" y="3948412"/>
            <a:ext cx="331511" cy="65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23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216460" y="1560850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Программа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216461" y="393802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Источники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925" y="2748137"/>
            <a:ext cx="1000124" cy="100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05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4"/>
          <a:srcRect t="8066" b="7973"/>
          <a:stretch/>
        </p:blipFill>
        <p:spPr>
          <a:xfrm>
            <a:off x="3255056" y="638629"/>
            <a:ext cx="5681888" cy="5638800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4481946" y="924791"/>
            <a:ext cx="118456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38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/>
          <a:srcRect t="8066" b="7973"/>
          <a:stretch/>
        </p:blipFill>
        <p:spPr>
          <a:xfrm>
            <a:off x="3255056" y="638629"/>
            <a:ext cx="5681888" cy="5638800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6699502" y="1381991"/>
            <a:ext cx="1569027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>
            <a:off x="4481948" y="5462155"/>
            <a:ext cx="1579418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03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/>
          <a:srcRect t="8066" b="7973"/>
          <a:stretch/>
        </p:blipFill>
        <p:spPr>
          <a:xfrm>
            <a:off x="3255056" y="638629"/>
            <a:ext cx="5681888" cy="5638800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4521368" y="924791"/>
            <a:ext cx="1122218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>
            <a:off x="4489206" y="5462155"/>
            <a:ext cx="1579418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55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17660" y="3013502"/>
            <a:ext cx="4156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Строение </a:t>
            </a:r>
            <a:r>
              <a:rPr lang="ru-RU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ПО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50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216460" y="1560850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Программа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216461" y="393802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Источники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4" name="Соединительная линия уступом 3"/>
          <p:cNvCxnSpPr>
            <a:stCxn id="7" idx="2"/>
            <a:endCxn id="8" idx="0"/>
          </p:cNvCxnSpPr>
          <p:nvPr/>
        </p:nvCxnSpPr>
        <p:spPr>
          <a:xfrm rot="16200000" flipH="1">
            <a:off x="5524166" y="3248198"/>
            <a:ext cx="1379645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78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3437" y="950053"/>
            <a:ext cx="6577835" cy="566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99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3437" y="950053"/>
            <a:ext cx="6577835" cy="5667058"/>
          </a:xfrm>
          <a:prstGeom prst="rect">
            <a:avLst/>
          </a:prstGeom>
        </p:spPr>
      </p:pic>
      <p:cxnSp>
        <p:nvCxnSpPr>
          <p:cNvPr id="3" name="Прямая соединительная линия 2"/>
          <p:cNvCxnSpPr/>
          <p:nvPr/>
        </p:nvCxnSpPr>
        <p:spPr>
          <a:xfrm>
            <a:off x="3792683" y="1392381"/>
            <a:ext cx="1579417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>
            <a:off x="5732319" y="2334490"/>
            <a:ext cx="1579417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37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Соединительная линия уступом 3"/>
          <p:cNvCxnSpPr>
            <a:stCxn id="7" idx="2"/>
            <a:endCxn id="6" idx="0"/>
          </p:cNvCxnSpPr>
          <p:nvPr/>
        </p:nvCxnSpPr>
        <p:spPr>
          <a:xfrm rot="5400000">
            <a:off x="5797012" y="2857367"/>
            <a:ext cx="59798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098472" y="1560850"/>
            <a:ext cx="1995057" cy="4188543"/>
            <a:chOff x="5216458" y="1560850"/>
            <a:chExt cx="1995057" cy="4188543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5216460" y="1560850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Программа</a:t>
              </a: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5216458" y="475186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Источники данных</a:t>
              </a: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5216459" y="3156358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9" name="Соединительная линия уступом 8"/>
            <p:cNvCxnSpPr>
              <a:stCxn id="8" idx="0"/>
              <a:endCxn id="6" idx="2"/>
            </p:cNvCxnSpPr>
            <p:nvPr/>
          </p:nvCxnSpPr>
          <p:spPr>
            <a:xfrm rot="5400000" flipH="1" flipV="1">
              <a:off x="5914996" y="4452876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376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2283990" y="1494175"/>
            <a:ext cx="7624020" cy="4302374"/>
            <a:chOff x="2401976" y="1494175"/>
            <a:chExt cx="7624020" cy="4302374"/>
          </a:xfrm>
        </p:grpSpPr>
        <p:grpSp>
          <p:nvGrpSpPr>
            <p:cNvPr id="18" name="Группа 17"/>
            <p:cNvGrpSpPr/>
            <p:nvPr/>
          </p:nvGrpSpPr>
          <p:grpSpPr>
            <a:xfrm>
              <a:off x="5216459" y="1494175"/>
              <a:ext cx="1995056" cy="2593035"/>
              <a:chOff x="5216459" y="1522750"/>
              <a:chExt cx="1995056" cy="2593035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227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192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182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</a:p>
            </p:txBody>
          </p:sp>
        </p:grpSp>
        <p:grpSp>
          <p:nvGrpSpPr>
            <p:cNvPr id="13" name="Группа 12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4" name="Прямоугольник 13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</a:t>
                </a:r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. данных</a:t>
                </a:r>
              </a:p>
            </p:txBody>
          </p:sp>
          <p:cxnSp>
            <p:nvCxnSpPr>
              <p:cNvPr id="15" name="Соединительная линия уступом 14"/>
              <p:cNvCxnSpPr>
                <a:stCxn id="14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Прямоугольник 15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7" name="Соединительная линия уступом 16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1057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2283989" y="150369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Клиент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9" name="Соединительная линия уступом 18"/>
          <p:cNvCxnSpPr>
            <a:stCxn id="18" idx="3"/>
            <a:endCxn id="7" idx="1"/>
          </p:cNvCxnSpPr>
          <p:nvPr/>
        </p:nvCxnSpPr>
        <p:spPr>
          <a:xfrm>
            <a:off x="4279044" y="2002463"/>
            <a:ext cx="819430" cy="1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па 2"/>
          <p:cNvGrpSpPr/>
          <p:nvPr/>
        </p:nvGrpSpPr>
        <p:grpSpPr>
          <a:xfrm>
            <a:off x="2283990" y="1503700"/>
            <a:ext cx="7624020" cy="4292849"/>
            <a:chOff x="2401976" y="1503700"/>
            <a:chExt cx="7624020" cy="42928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6459" y="1503700"/>
              <a:ext cx="1995056" cy="2593035"/>
              <a:chOff x="5216459" y="1503700"/>
              <a:chExt cx="1995056" cy="2593035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0370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0021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09920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</a:p>
            </p:txBody>
          </p:sp>
        </p:grpSp>
        <p:grpSp>
          <p:nvGrpSpPr>
            <p:cNvPr id="31" name="Группа 3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32" name="Прямоугольник 3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</a:t>
                </a:r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. данных</a:t>
                </a:r>
              </a:p>
            </p:txBody>
          </p:sp>
          <p:cxnSp>
            <p:nvCxnSpPr>
              <p:cNvPr id="33" name="Соединительная линия уступом 32"/>
              <p:cNvCxnSpPr>
                <a:stCxn id="3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Прямоугольник 3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5" name="Соединительная линия уступом 3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9848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2283989" y="150369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Тесты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9" name="Соединительная линия уступом 18"/>
          <p:cNvCxnSpPr>
            <a:stCxn id="18" idx="3"/>
            <a:endCxn id="7" idx="1"/>
          </p:cNvCxnSpPr>
          <p:nvPr/>
        </p:nvCxnSpPr>
        <p:spPr>
          <a:xfrm>
            <a:off x="4279044" y="2002463"/>
            <a:ext cx="819430" cy="1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па 2"/>
          <p:cNvGrpSpPr/>
          <p:nvPr/>
        </p:nvGrpSpPr>
        <p:grpSpPr>
          <a:xfrm>
            <a:off x="2283990" y="1503700"/>
            <a:ext cx="7624020" cy="4292849"/>
            <a:chOff x="2401976" y="1503700"/>
            <a:chExt cx="7624020" cy="42928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6459" y="1503700"/>
              <a:ext cx="1995056" cy="2593035"/>
              <a:chOff x="5216459" y="1503700"/>
              <a:chExt cx="1995056" cy="2593035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0370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0021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09920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</a:p>
            </p:txBody>
          </p:sp>
        </p:grpSp>
        <p:grpSp>
          <p:nvGrpSpPr>
            <p:cNvPr id="31" name="Группа 3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32" name="Прямоугольник 3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</a:t>
                </a:r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. 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3" name="Соединительная линия уступом 32"/>
              <p:cNvCxnSpPr>
                <a:stCxn id="3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Прямоугольник 3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5" name="Соединительная линия уступом 3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" name="Соединительная линия уступом 19"/>
          <p:cNvCxnSpPr>
            <a:stCxn id="18" idx="2"/>
            <a:endCxn id="34" idx="0"/>
          </p:cNvCxnSpPr>
          <p:nvPr/>
        </p:nvCxnSpPr>
        <p:spPr>
          <a:xfrm rot="16200000" flipH="1">
            <a:off x="2132620" y="3650122"/>
            <a:ext cx="2297795" cy="1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53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2283989" y="150369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Тесты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9" name="Соединительная линия уступом 18"/>
          <p:cNvCxnSpPr>
            <a:stCxn id="18" idx="3"/>
            <a:endCxn id="7" idx="1"/>
          </p:cNvCxnSpPr>
          <p:nvPr/>
        </p:nvCxnSpPr>
        <p:spPr>
          <a:xfrm>
            <a:off x="4279044" y="2002463"/>
            <a:ext cx="819430" cy="1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па 2"/>
          <p:cNvGrpSpPr/>
          <p:nvPr/>
        </p:nvGrpSpPr>
        <p:grpSpPr>
          <a:xfrm>
            <a:off x="2283990" y="1503700"/>
            <a:ext cx="7624020" cy="4292849"/>
            <a:chOff x="2401976" y="1503700"/>
            <a:chExt cx="7624020" cy="42928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6459" y="1503700"/>
              <a:ext cx="1995056" cy="2593035"/>
              <a:chOff x="5216459" y="1503700"/>
              <a:chExt cx="1995056" cy="2593035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0370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0021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09920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31" name="Группа 3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32" name="Прямоугольник 3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3" name="Соединительная линия уступом 32"/>
              <p:cNvCxnSpPr>
                <a:stCxn id="3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Прямоугольник 3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5" name="Соединительная линия уступом 3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" name="Соединительная линия уступом 19"/>
          <p:cNvCxnSpPr>
            <a:stCxn id="18" idx="2"/>
            <a:endCxn id="34" idx="0"/>
          </p:cNvCxnSpPr>
          <p:nvPr/>
        </p:nvCxnSpPr>
        <p:spPr>
          <a:xfrm rot="16200000" flipH="1">
            <a:off x="2132620" y="3650122"/>
            <a:ext cx="2297795" cy="1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7912954" y="150369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Main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6" name="Соединительная линия уступом 15"/>
          <p:cNvCxnSpPr>
            <a:stCxn id="15" idx="1"/>
            <a:endCxn id="7" idx="3"/>
          </p:cNvCxnSpPr>
          <p:nvPr/>
        </p:nvCxnSpPr>
        <p:spPr>
          <a:xfrm rot="10800000" flipV="1">
            <a:off x="7093530" y="2002460"/>
            <a:ext cx="819425" cy="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15" idx="2"/>
            <a:endCxn id="32" idx="0"/>
          </p:cNvCxnSpPr>
          <p:nvPr/>
        </p:nvCxnSpPr>
        <p:spPr>
          <a:xfrm rot="16200000" flipH="1">
            <a:off x="7761583" y="3650122"/>
            <a:ext cx="2297798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23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2283989" y="150369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Тесты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9" name="Соединительная линия уступом 18"/>
          <p:cNvCxnSpPr>
            <a:stCxn id="18" idx="3"/>
            <a:endCxn id="7" idx="1"/>
          </p:cNvCxnSpPr>
          <p:nvPr/>
        </p:nvCxnSpPr>
        <p:spPr>
          <a:xfrm>
            <a:off x="4279044" y="2002463"/>
            <a:ext cx="819430" cy="1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па 2"/>
          <p:cNvGrpSpPr/>
          <p:nvPr/>
        </p:nvGrpSpPr>
        <p:grpSpPr>
          <a:xfrm>
            <a:off x="2283990" y="1503700"/>
            <a:ext cx="7624020" cy="4292849"/>
            <a:chOff x="2401976" y="1503700"/>
            <a:chExt cx="7624020" cy="42928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6459" y="1503700"/>
              <a:ext cx="1995056" cy="2593035"/>
              <a:chOff x="5216459" y="1503700"/>
              <a:chExt cx="1995056" cy="2593035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0370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0021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09920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31" name="Группа 3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32" name="Прямоугольник 3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3" name="Соединительная линия уступом 32"/>
              <p:cNvCxnSpPr>
                <a:stCxn id="3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Прямоугольник 3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5" name="Соединительная линия уступом 3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" name="Соединительная линия уступом 19"/>
          <p:cNvCxnSpPr>
            <a:stCxn id="18" idx="2"/>
            <a:endCxn id="34" idx="0"/>
          </p:cNvCxnSpPr>
          <p:nvPr/>
        </p:nvCxnSpPr>
        <p:spPr>
          <a:xfrm rot="16200000" flipH="1">
            <a:off x="2132620" y="3650122"/>
            <a:ext cx="2297795" cy="1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7912954" y="150369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Main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6" name="Соединительная линия уступом 15"/>
          <p:cNvCxnSpPr>
            <a:stCxn id="15" idx="1"/>
            <a:endCxn id="7" idx="3"/>
          </p:cNvCxnSpPr>
          <p:nvPr/>
        </p:nvCxnSpPr>
        <p:spPr>
          <a:xfrm rot="10800000" flipV="1">
            <a:off x="7093530" y="2002460"/>
            <a:ext cx="819425" cy="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15" idx="2"/>
            <a:endCxn id="32" idx="0"/>
          </p:cNvCxnSpPr>
          <p:nvPr/>
        </p:nvCxnSpPr>
        <p:spPr>
          <a:xfrm rot="16200000" flipH="1">
            <a:off x="7761583" y="3650122"/>
            <a:ext cx="2297798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426027" y="980384"/>
            <a:ext cx="4669990" cy="5235174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7105699" y="598369"/>
            <a:ext cx="4659715" cy="5235174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5039697" y="4117790"/>
            <a:ext cx="2053831" cy="2754724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14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283990" y="1496000"/>
            <a:ext cx="7624020" cy="4300549"/>
            <a:chOff x="2401976" y="1496000"/>
            <a:chExt cx="7624020" cy="43005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8915" y="1496000"/>
              <a:ext cx="1995056" cy="2593035"/>
              <a:chOff x="5216459" y="1560850"/>
              <a:chExt cx="1995056" cy="2593035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5" name="Соединительная линия уступом 4"/>
              <p:cNvCxnSpPr>
                <a:stCxn id="3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3" name="Соединительная линия уступом 12"/>
              <p:cNvCxnSpPr>
                <a:stCxn id="1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Прямоугольник 1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5" name="Соединительная линия уступом 1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7316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559" y="3087572"/>
            <a:ext cx="1427866" cy="142786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425" y="2606807"/>
            <a:ext cx="1329178" cy="13291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737" y="3935985"/>
            <a:ext cx="1427866" cy="1427866"/>
          </a:xfrm>
          <a:prstGeom prst="rect">
            <a:avLst/>
          </a:prstGeom>
        </p:spPr>
      </p:pic>
      <p:pic>
        <p:nvPicPr>
          <p:cNvPr id="1026" name="Picture 2" descr="React — Википедия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2698275"/>
            <a:ext cx="1269296" cy="110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Typescript logo 2020.svg - Wikimedia Common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4012186"/>
            <a:ext cx="1156210" cy="115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Haskell-Logo.svg - Wikimedia Common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947" y="3394240"/>
            <a:ext cx="1534995" cy="10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017660" y="455338"/>
            <a:ext cx="4156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ПРОГРАММА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88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283990" y="1496000"/>
            <a:ext cx="7624020" cy="4300549"/>
            <a:chOff x="2401976" y="1496000"/>
            <a:chExt cx="7624020" cy="43005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8915" y="1496000"/>
              <a:ext cx="1995056" cy="2593035"/>
              <a:chOff x="5216459" y="1560850"/>
              <a:chExt cx="1995056" cy="2593035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5" name="Соединительная линия уступом 4"/>
              <p:cNvCxnSpPr>
                <a:stCxn id="3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3" name="Соединительная линия уступом 12"/>
              <p:cNvCxnSpPr>
                <a:stCxn id="1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Прямоугольник 1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5" name="Соединительная линия уступом 1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8794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283990" y="1496000"/>
            <a:ext cx="7624020" cy="4300549"/>
            <a:chOff x="2401976" y="1496000"/>
            <a:chExt cx="7624020" cy="43005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8915" y="1496000"/>
              <a:ext cx="1995056" cy="2593035"/>
              <a:chOff x="5216459" y="1560850"/>
              <a:chExt cx="1995056" cy="2593035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5" name="Соединительная линия уступом 4"/>
              <p:cNvCxnSpPr>
                <a:stCxn id="3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3" name="Соединительная линия уступом 12"/>
              <p:cNvCxnSpPr>
                <a:stCxn id="1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Прямоугольник 1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5" name="Соединительная линия уступом 1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1277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283990" y="1496000"/>
            <a:ext cx="7624020" cy="4300549"/>
            <a:chOff x="2401976" y="1496000"/>
            <a:chExt cx="7624020" cy="43005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8915" y="1496000"/>
              <a:ext cx="1995056" cy="2593035"/>
              <a:chOff x="5216459" y="1560850"/>
              <a:chExt cx="1995056" cy="2593035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5" name="Соединительная линия уступом 4"/>
              <p:cNvCxnSpPr>
                <a:stCxn id="3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rgbClr val="EE6E6E">
                  <a:alpha val="29804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3" name="Соединительная линия уступом 12"/>
              <p:cNvCxnSpPr>
                <a:stCxn id="1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Прямоугольник 1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rgbClr val="EE6E6E">
                  <a:alpha val="29804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5" name="Соединительная линия уступом 1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3188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283990" y="1496000"/>
            <a:ext cx="7624020" cy="4300549"/>
            <a:chOff x="2401976" y="1496000"/>
            <a:chExt cx="7624020" cy="43005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8915" y="1496000"/>
              <a:ext cx="1995056" cy="2593035"/>
              <a:chOff x="5216459" y="1560850"/>
              <a:chExt cx="1995056" cy="2593035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5" name="Соединительная линия уступом 4"/>
              <p:cNvCxnSpPr>
                <a:stCxn id="3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3" name="Соединительная линия уступом 12"/>
              <p:cNvCxnSpPr>
                <a:stCxn id="1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Прямоугольник 1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5" name="Соединительная линия уступом 1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Прямоугольник 15"/>
          <p:cNvSpPr/>
          <p:nvPr/>
        </p:nvSpPr>
        <p:spPr>
          <a:xfrm>
            <a:off x="4769427" y="1226126"/>
            <a:ext cx="2660074" cy="3159059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7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283990" y="1496000"/>
            <a:ext cx="7624020" cy="4300549"/>
            <a:chOff x="2401976" y="1496000"/>
            <a:chExt cx="7624020" cy="43005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8915" y="1496000"/>
              <a:ext cx="1995056" cy="2593035"/>
              <a:chOff x="5216459" y="1560850"/>
              <a:chExt cx="1995056" cy="2593035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5" name="Соединительная линия уступом 4"/>
              <p:cNvCxnSpPr>
                <a:stCxn id="3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3" name="Соединительная линия уступом 12"/>
              <p:cNvCxnSpPr>
                <a:stCxn id="1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Прямоугольник 1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5" name="Соединительная линия уступом 1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Прямоугольник 16"/>
          <p:cNvSpPr/>
          <p:nvPr/>
        </p:nvSpPr>
        <p:spPr>
          <a:xfrm>
            <a:off x="1548581" y="4385188"/>
            <a:ext cx="9094839" cy="1703886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7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9" name="Соединительная линия уступом 8"/>
              <p:cNvCxnSpPr>
                <a:stCxn id="8" idx="0"/>
                <a:endCxn id="6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Прямоугольник 9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cxnSp>
          <p:nvCxnSpPr>
            <p:cNvPr id="15" name="Соединительная линия уступом 14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649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3593690" y="755642"/>
            <a:ext cx="5004620" cy="362954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32968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9" name="Соединительная линия уступом 8"/>
              <p:cNvCxnSpPr>
                <a:stCxn id="8" idx="0"/>
                <a:endCxn id="6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Прямоугольник 9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cxnSp>
          <p:nvCxnSpPr>
            <p:cNvPr id="15" name="Соединительная линия уступом 14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070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3593690" y="755642"/>
            <a:ext cx="5004620" cy="362954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32968" y="5448171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32968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9" name="Соединительная линия уступом 8"/>
              <p:cNvCxnSpPr>
                <a:stCxn id="8" idx="0"/>
                <a:endCxn id="6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Прямоугольник 9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cxnSp>
          <p:nvCxnSpPr>
            <p:cNvPr id="15" name="Соединительная линия уступом 14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025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 стрелкой 17"/>
          <p:cNvCxnSpPr/>
          <p:nvPr/>
        </p:nvCxnSpPr>
        <p:spPr>
          <a:xfrm flipH="1">
            <a:off x="7807175" y="1665038"/>
            <a:ext cx="26648" cy="252569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3593690" y="755642"/>
            <a:ext cx="5004620" cy="362954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532968" y="5448171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32968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21" name="Группа 20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22" name="Группа 21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24" name="Прямоугольник 23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25" name="Прямоугольник 24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26" name="Соединительная линия уступом 25"/>
              <p:cNvCxnSpPr>
                <a:stCxn id="24" idx="2"/>
                <a:endCxn id="27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Прямоугольник 26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28" name="Соединительная линия уступом 27"/>
              <p:cNvCxnSpPr>
                <a:stCxn id="25" idx="0"/>
                <a:endCxn id="27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Прямоугольник 28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cxnSp>
          <p:nvCxnSpPr>
            <p:cNvPr id="23" name="Соединительная линия уступом 22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172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 стрелкой 17"/>
          <p:cNvCxnSpPr/>
          <p:nvPr/>
        </p:nvCxnSpPr>
        <p:spPr>
          <a:xfrm flipH="1" flipV="1">
            <a:off x="7807175" y="1665038"/>
            <a:ext cx="26648" cy="2525694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3593690" y="755642"/>
            <a:ext cx="5004620" cy="362954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532968" y="5448171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32968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21" name="Группа 20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22" name="Группа 21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24" name="Прямоугольник 23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25" name="Прямоугольник 24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26" name="Соединительная линия уступом 25"/>
              <p:cNvCxnSpPr>
                <a:stCxn id="24" idx="2"/>
                <a:endCxn id="27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Прямоугольник 26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28" name="Соединительная линия уступом 27"/>
              <p:cNvCxnSpPr>
                <a:stCxn id="25" idx="0"/>
                <a:endCxn id="27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Прямоугольник 28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cxnSp>
          <p:nvCxnSpPr>
            <p:cNvPr id="23" name="Соединительная линия уступом 22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405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559" y="3087572"/>
            <a:ext cx="1427866" cy="142786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425" y="2606807"/>
            <a:ext cx="1329178" cy="13291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737" y="3935985"/>
            <a:ext cx="1427866" cy="1427866"/>
          </a:xfrm>
          <a:prstGeom prst="rect">
            <a:avLst/>
          </a:prstGeom>
        </p:spPr>
      </p:pic>
      <p:pic>
        <p:nvPicPr>
          <p:cNvPr id="1026" name="Picture 2" descr="React — Википедия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2698275"/>
            <a:ext cx="1269296" cy="110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Typescript logo 2020.svg - Wikimedia Commons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4012186"/>
            <a:ext cx="1156210" cy="115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Haskell-Logo.svg - Wikimedia Commons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947" y="3394240"/>
            <a:ext cx="1534995" cy="10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66040" y="1082644"/>
            <a:ext cx="3938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ПОВЕДЕНИЕ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806911" y="1913641"/>
            <a:ext cx="4119514" cy="4176074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35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1029585475"/>
              </p:ext>
            </p:extLst>
          </p:nvPr>
        </p:nvGraphicFramePr>
        <p:xfrm>
          <a:off x="-686119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Диаграмма 12"/>
          <p:cNvGraphicFramePr/>
          <p:nvPr>
            <p:extLst>
              <p:ext uri="{D42A27DB-BD31-4B8C-83A1-F6EECF244321}">
                <p14:modId xmlns:p14="http://schemas.microsoft.com/office/powerpoint/2010/main" val="3435132091"/>
              </p:ext>
            </p:extLst>
          </p:nvPr>
        </p:nvGraphicFramePr>
        <p:xfrm>
          <a:off x="5542989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7247086" y="505936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OLD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17978" y="505935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44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Диаграмма 13"/>
          <p:cNvGraphicFramePr/>
          <p:nvPr>
            <p:extLst>
              <p:ext uri="{D42A27DB-BD31-4B8C-83A1-F6EECF244321}">
                <p14:modId xmlns:p14="http://schemas.microsoft.com/office/powerpoint/2010/main" val="1411806324"/>
              </p:ext>
            </p:extLst>
          </p:nvPr>
        </p:nvGraphicFramePr>
        <p:xfrm>
          <a:off x="-686119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Диаграмма 14"/>
          <p:cNvGraphicFramePr/>
          <p:nvPr>
            <p:extLst>
              <p:ext uri="{D42A27DB-BD31-4B8C-83A1-F6EECF244321}">
                <p14:modId xmlns:p14="http://schemas.microsoft.com/office/powerpoint/2010/main" val="3009874754"/>
              </p:ext>
            </p:extLst>
          </p:nvPr>
        </p:nvGraphicFramePr>
        <p:xfrm>
          <a:off x="5542989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247086" y="505936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OLD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17978" y="505935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943" y="2188808"/>
            <a:ext cx="1412818" cy="1412818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199" y="1783294"/>
            <a:ext cx="811028" cy="81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92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Диаграмма 13"/>
          <p:cNvGraphicFramePr/>
          <p:nvPr>
            <p:extLst>
              <p:ext uri="{D42A27DB-BD31-4B8C-83A1-F6EECF244321}">
                <p14:modId xmlns:p14="http://schemas.microsoft.com/office/powerpoint/2010/main" val="2496851637"/>
              </p:ext>
            </p:extLst>
          </p:nvPr>
        </p:nvGraphicFramePr>
        <p:xfrm>
          <a:off x="-686119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Диаграмма 15"/>
          <p:cNvGraphicFramePr/>
          <p:nvPr>
            <p:extLst>
              <p:ext uri="{D42A27DB-BD31-4B8C-83A1-F6EECF244321}">
                <p14:modId xmlns:p14="http://schemas.microsoft.com/office/powerpoint/2010/main" val="1002874204"/>
              </p:ext>
            </p:extLst>
          </p:nvPr>
        </p:nvGraphicFramePr>
        <p:xfrm>
          <a:off x="5542989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247086" y="505936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OLD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17978" y="505935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094" y="4226553"/>
            <a:ext cx="1793003" cy="1793003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980" y="3501017"/>
            <a:ext cx="2202426" cy="220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23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Диаграмма 14"/>
          <p:cNvGraphicFramePr/>
          <p:nvPr>
            <p:extLst>
              <p:ext uri="{D42A27DB-BD31-4B8C-83A1-F6EECF244321}">
                <p14:modId xmlns:p14="http://schemas.microsoft.com/office/powerpoint/2010/main" val="549142738"/>
              </p:ext>
            </p:extLst>
          </p:nvPr>
        </p:nvGraphicFramePr>
        <p:xfrm>
          <a:off x="-686119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Диаграмма 15"/>
          <p:cNvGraphicFramePr/>
          <p:nvPr>
            <p:extLst>
              <p:ext uri="{D42A27DB-BD31-4B8C-83A1-F6EECF244321}">
                <p14:modId xmlns:p14="http://schemas.microsoft.com/office/powerpoint/2010/main" val="1727452931"/>
              </p:ext>
            </p:extLst>
          </p:nvPr>
        </p:nvGraphicFramePr>
        <p:xfrm>
          <a:off x="5542989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247086" y="505936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OLD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17978" y="505935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617" y="2263809"/>
            <a:ext cx="1782643" cy="1782643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649" y="2543521"/>
            <a:ext cx="1944021" cy="194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40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Диаграмма 15"/>
          <p:cNvGraphicFramePr/>
          <p:nvPr>
            <p:extLst>
              <p:ext uri="{D42A27DB-BD31-4B8C-83A1-F6EECF244321}">
                <p14:modId xmlns:p14="http://schemas.microsoft.com/office/powerpoint/2010/main" val="3547407730"/>
              </p:ext>
            </p:extLst>
          </p:nvPr>
        </p:nvGraphicFramePr>
        <p:xfrm>
          <a:off x="-686119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Диаграмма 19"/>
          <p:cNvGraphicFramePr/>
          <p:nvPr>
            <p:extLst>
              <p:ext uri="{D42A27DB-BD31-4B8C-83A1-F6EECF244321}">
                <p14:modId xmlns:p14="http://schemas.microsoft.com/office/powerpoint/2010/main" val="33410067"/>
              </p:ext>
            </p:extLst>
          </p:nvPr>
        </p:nvGraphicFramePr>
        <p:xfrm>
          <a:off x="5542989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7247086" y="505936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OLD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17978" y="505935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7" name="Группа 16"/>
          <p:cNvGrpSpPr/>
          <p:nvPr/>
        </p:nvGrpSpPr>
        <p:grpSpPr>
          <a:xfrm>
            <a:off x="1120951" y="3843808"/>
            <a:ext cx="1194077" cy="947098"/>
            <a:chOff x="2504209" y="1854199"/>
            <a:chExt cx="5952399" cy="4721225"/>
          </a:xfrm>
        </p:grpSpPr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35384" y="1854199"/>
              <a:ext cx="4721224" cy="4721225"/>
            </a:xfrm>
            <a:prstGeom prst="rect">
              <a:avLst/>
            </a:prstGeom>
          </p:spPr>
        </p:pic>
        <p:pic>
          <p:nvPicPr>
            <p:cNvPr id="19" name="Рисунок 18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2" b="28032"/>
            <a:stretch/>
          </p:blipFill>
          <p:spPr>
            <a:xfrm rot="13500000">
              <a:off x="2514648" y="2356788"/>
              <a:ext cx="2441479" cy="2462358"/>
            </a:xfrm>
            <a:prstGeom prst="rect">
              <a:avLst/>
            </a:prstGeom>
          </p:spPr>
        </p:pic>
      </p:grpSp>
      <p:grpSp>
        <p:nvGrpSpPr>
          <p:cNvPr id="23" name="Группа 22"/>
          <p:cNvGrpSpPr/>
          <p:nvPr/>
        </p:nvGrpSpPr>
        <p:grpSpPr>
          <a:xfrm>
            <a:off x="7527144" y="2357026"/>
            <a:ext cx="1079827" cy="856479"/>
            <a:chOff x="2504209" y="1854199"/>
            <a:chExt cx="5952403" cy="4721225"/>
          </a:xfrm>
        </p:grpSpPr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35387" y="1854199"/>
              <a:ext cx="4721225" cy="4721225"/>
            </a:xfrm>
            <a:prstGeom prst="rect">
              <a:avLst/>
            </a:prstGeom>
          </p:spPr>
        </p:pic>
        <p:pic>
          <p:nvPicPr>
            <p:cNvPr id="25" name="Рисунок 24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2" b="28032"/>
            <a:stretch/>
          </p:blipFill>
          <p:spPr>
            <a:xfrm rot="13500000">
              <a:off x="2514648" y="2356788"/>
              <a:ext cx="2441479" cy="24623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60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2338" y="119373"/>
            <a:ext cx="7807325" cy="661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54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/>
          <a:srcRect b="2327"/>
          <a:stretch/>
        </p:blipFill>
        <p:spPr>
          <a:xfrm>
            <a:off x="2070100" y="165101"/>
            <a:ext cx="7820439" cy="656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3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3593690" y="755642"/>
            <a:ext cx="5004620" cy="362954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32968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9" name="Соединительная линия уступом 8"/>
              <p:cNvCxnSpPr>
                <a:stCxn id="8" idx="0"/>
                <a:endCxn id="6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Прямоугольник 9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cxnSp>
          <p:nvCxnSpPr>
            <p:cNvPr id="15" name="Соединительная линия уступом 14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226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Программа</a:t>
              </a: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59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61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365695" y="455338"/>
            <a:ext cx="74606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Естественная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 сложность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099" y="1064198"/>
            <a:ext cx="5793802" cy="579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04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04335" flipH="1">
            <a:off x="1745850" y="2610835"/>
            <a:ext cx="828648" cy="828648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23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 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04335" flipH="1">
            <a:off x="6349023" y="993485"/>
            <a:ext cx="828648" cy="828648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1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 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5395253" y="1320352"/>
            <a:ext cx="828648" cy="828648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02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098473" y="293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Программа</a:t>
            </a:r>
          </a:p>
        </p:txBody>
      </p:sp>
    </p:spTree>
    <p:extLst>
      <p:ext uri="{BB962C8B-B14F-4D97-AF65-F5344CB8AC3E}">
        <p14:creationId xmlns:p14="http://schemas.microsoft.com/office/powerpoint/2010/main" val="304117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 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83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77449" y="3013502"/>
            <a:ext cx="10637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РАЗНЫЕ 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ответственности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33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1529152" y="4399699"/>
            <a:ext cx="9156886" cy="186321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5661246" y="755641"/>
            <a:ext cx="5032049" cy="363045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57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1531071" y="651798"/>
            <a:ext cx="4094016" cy="561111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5621144" y="4405735"/>
            <a:ext cx="5202190" cy="185717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02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10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 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789709" y="686543"/>
            <a:ext cx="10318173" cy="563442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75" y="485775"/>
            <a:ext cx="588645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2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559" y="3087572"/>
            <a:ext cx="1427866" cy="142786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425" y="2606807"/>
            <a:ext cx="1329178" cy="13291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737" y="3935985"/>
            <a:ext cx="1427866" cy="1427866"/>
          </a:xfrm>
          <a:prstGeom prst="rect">
            <a:avLst/>
          </a:prstGeom>
        </p:spPr>
      </p:pic>
      <p:pic>
        <p:nvPicPr>
          <p:cNvPr id="1026" name="Picture 2" descr="React — Википедия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2698275"/>
            <a:ext cx="1269296" cy="110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Typescript logo 2020.svg - Wikimedia Commons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4012186"/>
            <a:ext cx="1156210" cy="115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Haskell-Logo.svg - Wikimedia Commons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947" y="3394240"/>
            <a:ext cx="1534995" cy="10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838226" y="1952235"/>
            <a:ext cx="4119514" cy="4176074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6301991" y="1082644"/>
            <a:ext cx="3965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СТРУКТУРА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03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r>
              <a:rPr lang="ru-RU" smtClean="0">
                <a:solidFill>
                  <a:schemeClr val="tx1"/>
                </a:solidFill>
                <a:latin typeface="Roboto" panose="02000000000000000000" pitchFamily="2" charset="0"/>
              </a:rPr>
              <a:t> Ист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16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181967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 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5655978" y="4405967"/>
            <a:ext cx="5451904" cy="186420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1546683" y="4383040"/>
            <a:ext cx="4092117" cy="1821818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04335" flipH="1">
            <a:off x="1693898" y="969320"/>
            <a:ext cx="828648" cy="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11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/>
          <p:cNvSpPr/>
          <p:nvPr/>
        </p:nvSpPr>
        <p:spPr>
          <a:xfrm>
            <a:off x="1548581" y="4385187"/>
            <a:ext cx="9094839" cy="181967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 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Рисунок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05175" flipH="1">
            <a:off x="6256735" y="2532432"/>
            <a:ext cx="828648" cy="828648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1516556" y="651799"/>
            <a:ext cx="4109627" cy="375416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5640697" y="4398711"/>
            <a:ext cx="5105591" cy="180614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1546683" y="4383040"/>
            <a:ext cx="4092117" cy="1821818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3361686491"/>
              </p:ext>
            </p:extLst>
          </p:nvPr>
        </p:nvGraphicFramePr>
        <p:xfrm>
          <a:off x="5557332" y="1441279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0" name="Диаграмма 29"/>
          <p:cNvGraphicFramePr/>
          <p:nvPr>
            <p:extLst>
              <p:ext uri="{D42A27DB-BD31-4B8C-83A1-F6EECF244321}">
                <p14:modId xmlns:p14="http://schemas.microsoft.com/office/powerpoint/2010/main" val="2451352143"/>
              </p:ext>
            </p:extLst>
          </p:nvPr>
        </p:nvGraphicFramePr>
        <p:xfrm>
          <a:off x="-699975" y="1455673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261429" y="481031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OLD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4122" y="481031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44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Диаграмма 15"/>
          <p:cNvGraphicFramePr/>
          <p:nvPr>
            <p:extLst>
              <p:ext uri="{D42A27DB-BD31-4B8C-83A1-F6EECF244321}">
                <p14:modId xmlns:p14="http://schemas.microsoft.com/office/powerpoint/2010/main" val="2423796719"/>
              </p:ext>
            </p:extLst>
          </p:nvPr>
        </p:nvGraphicFramePr>
        <p:xfrm>
          <a:off x="5557332" y="1441279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Диаграмма 19"/>
          <p:cNvGraphicFramePr/>
          <p:nvPr>
            <p:extLst>
              <p:ext uri="{D42A27DB-BD31-4B8C-83A1-F6EECF244321}">
                <p14:modId xmlns:p14="http://schemas.microsoft.com/office/powerpoint/2010/main" val="552617969"/>
              </p:ext>
            </p:extLst>
          </p:nvPr>
        </p:nvGraphicFramePr>
        <p:xfrm>
          <a:off x="-699975" y="1455673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7261429" y="481031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OLD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04122" y="481031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7" name="Группа 16"/>
          <p:cNvGrpSpPr/>
          <p:nvPr/>
        </p:nvGrpSpPr>
        <p:grpSpPr>
          <a:xfrm>
            <a:off x="7386174" y="4003441"/>
            <a:ext cx="1005189" cy="797279"/>
            <a:chOff x="2504209" y="1854199"/>
            <a:chExt cx="5952399" cy="4721225"/>
          </a:xfrm>
        </p:grpSpPr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35384" y="1854199"/>
              <a:ext cx="4721224" cy="4721225"/>
            </a:xfrm>
            <a:prstGeom prst="rect">
              <a:avLst/>
            </a:prstGeom>
          </p:spPr>
        </p:pic>
        <p:pic>
          <p:nvPicPr>
            <p:cNvPr id="19" name="Рисунок 18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2" b="28032"/>
            <a:stretch/>
          </p:blipFill>
          <p:spPr>
            <a:xfrm rot="13500000">
              <a:off x="2514648" y="2356788"/>
              <a:ext cx="2441479" cy="2462358"/>
            </a:xfrm>
            <a:prstGeom prst="rect">
              <a:avLst/>
            </a:prstGeom>
          </p:spPr>
        </p:pic>
      </p:grpSp>
      <p:grpSp>
        <p:nvGrpSpPr>
          <p:cNvPr id="34" name="Группа 33"/>
          <p:cNvGrpSpPr/>
          <p:nvPr/>
        </p:nvGrpSpPr>
        <p:grpSpPr>
          <a:xfrm>
            <a:off x="1004122" y="4003441"/>
            <a:ext cx="1542342" cy="1273650"/>
            <a:chOff x="1654726" y="1813174"/>
            <a:chExt cx="9133239" cy="7542148"/>
          </a:xfrm>
        </p:grpSpPr>
        <p:pic>
          <p:nvPicPr>
            <p:cNvPr id="35" name="Рисунок 3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45825" y="1813174"/>
              <a:ext cx="7542140" cy="7542148"/>
            </a:xfrm>
            <a:prstGeom prst="rect">
              <a:avLst/>
            </a:prstGeom>
          </p:spPr>
        </p:pic>
        <p:pic>
          <p:nvPicPr>
            <p:cNvPr id="36" name="Рисунок 35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2" b="28032"/>
            <a:stretch/>
          </p:blipFill>
          <p:spPr>
            <a:xfrm rot="13500000">
              <a:off x="1671396" y="2228248"/>
              <a:ext cx="3900266" cy="39336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643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Диаграмма 9"/>
          <p:cNvGraphicFramePr/>
          <p:nvPr>
            <p:extLst>
              <p:ext uri="{D42A27DB-BD31-4B8C-83A1-F6EECF244321}">
                <p14:modId xmlns:p14="http://schemas.microsoft.com/office/powerpoint/2010/main" val="2906786058"/>
              </p:ext>
            </p:extLst>
          </p:nvPr>
        </p:nvGraphicFramePr>
        <p:xfrm>
          <a:off x="5557332" y="1441279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Диаграмма 10"/>
          <p:cNvGraphicFramePr/>
          <p:nvPr>
            <p:extLst>
              <p:ext uri="{D42A27DB-BD31-4B8C-83A1-F6EECF244321}">
                <p14:modId xmlns:p14="http://schemas.microsoft.com/office/powerpoint/2010/main" val="2234832577"/>
              </p:ext>
            </p:extLst>
          </p:nvPr>
        </p:nvGraphicFramePr>
        <p:xfrm>
          <a:off x="-699975" y="1455673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261429" y="481031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OLD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4122" y="481031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554" y="4066369"/>
            <a:ext cx="2006333" cy="2006333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532" y="4229012"/>
            <a:ext cx="1681048" cy="168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42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6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/>
          <p:cNvGrpSpPr/>
          <p:nvPr/>
        </p:nvGrpSpPr>
        <p:grpSpPr>
          <a:xfrm>
            <a:off x="1424003" y="1691798"/>
            <a:ext cx="9343995" cy="997530"/>
            <a:chOff x="1613497" y="1691798"/>
            <a:chExt cx="9343995" cy="99753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8962437" y="1691798"/>
              <a:ext cx="1995055" cy="997527"/>
            </a:xfrm>
            <a:prstGeom prst="rect">
              <a:avLst/>
            </a:prstGeom>
            <a:solidFill>
              <a:srgbClr val="7CAFD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Externals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287967" y="1691801"/>
              <a:ext cx="1995055" cy="997527"/>
            </a:xfrm>
            <a:prstGeom prst="rect">
              <a:avLst/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Core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1613497" y="1691798"/>
              <a:ext cx="1995055" cy="997527"/>
            </a:xfrm>
            <a:prstGeom prst="rect">
              <a:avLst/>
            </a:prstGeom>
            <a:solidFill>
              <a:srgbClr val="FFAFB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View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24" name="Соединительная линия уступом 23"/>
            <p:cNvCxnSpPr>
              <a:stCxn id="22" idx="3"/>
              <a:endCxn id="7" idx="1"/>
            </p:cNvCxnSpPr>
            <p:nvPr/>
          </p:nvCxnSpPr>
          <p:spPr>
            <a:xfrm>
              <a:off x="3608552" y="2190562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Соединительная линия уступом 25"/>
            <p:cNvCxnSpPr>
              <a:stCxn id="8" idx="1"/>
              <a:endCxn id="7" idx="3"/>
            </p:cNvCxnSpPr>
            <p:nvPr/>
          </p:nvCxnSpPr>
          <p:spPr>
            <a:xfrm rot="10800000" flipV="1">
              <a:off x="7283023" y="2190561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800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/>
          <p:cNvGrpSpPr/>
          <p:nvPr/>
        </p:nvGrpSpPr>
        <p:grpSpPr>
          <a:xfrm>
            <a:off x="1424003" y="1691798"/>
            <a:ext cx="9343995" cy="997530"/>
            <a:chOff x="1613497" y="1691798"/>
            <a:chExt cx="9343995" cy="99753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8962437" y="1691798"/>
              <a:ext cx="1995055" cy="997527"/>
            </a:xfrm>
            <a:prstGeom prst="rect">
              <a:avLst/>
            </a:prstGeom>
            <a:solidFill>
              <a:srgbClr val="7CAFD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Externals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287967" y="1691801"/>
              <a:ext cx="1995055" cy="997527"/>
            </a:xfrm>
            <a:prstGeom prst="rect">
              <a:avLst/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Core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1613497" y="1691798"/>
              <a:ext cx="1995055" cy="997527"/>
            </a:xfrm>
            <a:prstGeom prst="rect">
              <a:avLst/>
            </a:prstGeom>
            <a:solidFill>
              <a:srgbClr val="FFAFB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View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24" name="Соединительная линия уступом 23"/>
            <p:cNvCxnSpPr>
              <a:stCxn id="22" idx="3"/>
              <a:endCxn id="7" idx="1"/>
            </p:cNvCxnSpPr>
            <p:nvPr/>
          </p:nvCxnSpPr>
          <p:spPr>
            <a:xfrm>
              <a:off x="3608552" y="2190562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Соединительная линия уступом 25"/>
            <p:cNvCxnSpPr>
              <a:stCxn id="8" idx="1"/>
              <a:endCxn id="7" idx="3"/>
            </p:cNvCxnSpPr>
            <p:nvPr/>
          </p:nvCxnSpPr>
          <p:spPr>
            <a:xfrm rot="10800000" flipV="1">
              <a:off x="7283023" y="2190561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Прямоугольник 38"/>
          <p:cNvSpPr/>
          <p:nvPr/>
        </p:nvSpPr>
        <p:spPr>
          <a:xfrm>
            <a:off x="8772939" y="4286061"/>
            <a:ext cx="1995055" cy="997527"/>
          </a:xfrm>
          <a:prstGeom prst="rect">
            <a:avLst/>
          </a:prstGeom>
          <a:solidFill>
            <a:srgbClr val="7CAF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Gateway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5098472" y="3600261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Interactor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424004" y="3600261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Presenter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424003" y="4978788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Controller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5098471" y="4978787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Entity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52" name="Соединительная линия уступом 51"/>
          <p:cNvCxnSpPr>
            <a:stCxn id="39" idx="1"/>
            <a:endCxn id="40" idx="3"/>
          </p:cNvCxnSpPr>
          <p:nvPr/>
        </p:nvCxnSpPr>
        <p:spPr>
          <a:xfrm rot="10800000">
            <a:off x="7093527" y="4099025"/>
            <a:ext cx="1679412" cy="6858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Соединительная линия уступом 54"/>
          <p:cNvCxnSpPr>
            <a:stCxn id="39" idx="1"/>
            <a:endCxn id="51" idx="3"/>
          </p:cNvCxnSpPr>
          <p:nvPr/>
        </p:nvCxnSpPr>
        <p:spPr>
          <a:xfrm rot="10800000" flipV="1">
            <a:off x="7093527" y="4784825"/>
            <a:ext cx="1679413" cy="692726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Соединительная линия уступом 57"/>
          <p:cNvCxnSpPr/>
          <p:nvPr/>
        </p:nvCxnSpPr>
        <p:spPr>
          <a:xfrm>
            <a:off x="3419058" y="4099021"/>
            <a:ext cx="1679415" cy="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/>
          <p:nvPr/>
        </p:nvCxnSpPr>
        <p:spPr>
          <a:xfrm>
            <a:off x="3419057" y="5477548"/>
            <a:ext cx="1679415" cy="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40" idx="2"/>
            <a:endCxn id="51" idx="0"/>
          </p:cNvCxnSpPr>
          <p:nvPr/>
        </p:nvCxnSpPr>
        <p:spPr>
          <a:xfrm rot="5400000">
            <a:off x="5905501" y="4788287"/>
            <a:ext cx="380999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53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/>
          <p:cNvGrpSpPr/>
          <p:nvPr/>
        </p:nvGrpSpPr>
        <p:grpSpPr>
          <a:xfrm>
            <a:off x="1424003" y="1691798"/>
            <a:ext cx="9343995" cy="997530"/>
            <a:chOff x="1613497" y="1691798"/>
            <a:chExt cx="9343995" cy="99753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8962437" y="1691798"/>
              <a:ext cx="1995055" cy="997527"/>
            </a:xfrm>
            <a:prstGeom prst="rect">
              <a:avLst/>
            </a:prstGeom>
            <a:solidFill>
              <a:srgbClr val="7CAFD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Externals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287967" y="1691801"/>
              <a:ext cx="1995055" cy="997527"/>
            </a:xfrm>
            <a:prstGeom prst="rect">
              <a:avLst/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Core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1613497" y="1691798"/>
              <a:ext cx="1995055" cy="997527"/>
            </a:xfrm>
            <a:prstGeom prst="rect">
              <a:avLst/>
            </a:prstGeom>
            <a:solidFill>
              <a:srgbClr val="FFAFB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View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24" name="Соединительная линия уступом 23"/>
            <p:cNvCxnSpPr>
              <a:stCxn id="22" idx="3"/>
              <a:endCxn id="7" idx="1"/>
            </p:cNvCxnSpPr>
            <p:nvPr/>
          </p:nvCxnSpPr>
          <p:spPr>
            <a:xfrm>
              <a:off x="3608552" y="2190562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Соединительная линия уступом 25"/>
            <p:cNvCxnSpPr>
              <a:stCxn id="8" idx="1"/>
              <a:endCxn id="7" idx="3"/>
            </p:cNvCxnSpPr>
            <p:nvPr/>
          </p:nvCxnSpPr>
          <p:spPr>
            <a:xfrm rot="10800000" flipV="1">
              <a:off x="7283023" y="2190561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Прямоугольник 38"/>
          <p:cNvSpPr/>
          <p:nvPr/>
        </p:nvSpPr>
        <p:spPr>
          <a:xfrm>
            <a:off x="8772939" y="4286061"/>
            <a:ext cx="1995055" cy="997527"/>
          </a:xfrm>
          <a:prstGeom prst="rect">
            <a:avLst/>
          </a:prstGeom>
          <a:solidFill>
            <a:srgbClr val="7CAF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Gateway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5098472" y="3600261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Interactor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424004" y="3600261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Presenter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424003" y="4978788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Controller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5098471" y="4978787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Entity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52" name="Соединительная линия уступом 51"/>
          <p:cNvCxnSpPr>
            <a:stCxn id="39" idx="1"/>
            <a:endCxn id="40" idx="3"/>
          </p:cNvCxnSpPr>
          <p:nvPr/>
        </p:nvCxnSpPr>
        <p:spPr>
          <a:xfrm rot="10800000">
            <a:off x="7093527" y="4099025"/>
            <a:ext cx="1679412" cy="6858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Соединительная линия уступом 54"/>
          <p:cNvCxnSpPr>
            <a:stCxn id="39" idx="1"/>
            <a:endCxn id="51" idx="3"/>
          </p:cNvCxnSpPr>
          <p:nvPr/>
        </p:nvCxnSpPr>
        <p:spPr>
          <a:xfrm rot="10800000" flipV="1">
            <a:off x="7093527" y="4784825"/>
            <a:ext cx="1679413" cy="692726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Соединительная линия уступом 57"/>
          <p:cNvCxnSpPr/>
          <p:nvPr/>
        </p:nvCxnSpPr>
        <p:spPr>
          <a:xfrm>
            <a:off x="3419058" y="4099021"/>
            <a:ext cx="1679415" cy="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/>
          <p:nvPr/>
        </p:nvCxnSpPr>
        <p:spPr>
          <a:xfrm>
            <a:off x="3419057" y="5477548"/>
            <a:ext cx="1679415" cy="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40" idx="2"/>
            <a:endCxn id="51" idx="0"/>
          </p:cNvCxnSpPr>
          <p:nvPr/>
        </p:nvCxnSpPr>
        <p:spPr>
          <a:xfrm rot="5400000">
            <a:off x="5905501" y="4788287"/>
            <a:ext cx="380999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2007206" y="635051"/>
            <a:ext cx="828648" cy="828648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9356142" y="636175"/>
            <a:ext cx="828648" cy="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1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099" y="1064198"/>
            <a:ext cx="5793802" cy="579380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913912" y="1483964"/>
            <a:ext cx="4850243" cy="491683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062" y="3101418"/>
            <a:ext cx="1602262" cy="160226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034" y="2253006"/>
            <a:ext cx="1526848" cy="152684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5738">
            <a:off x="4328930" y="3509416"/>
            <a:ext cx="2474217" cy="24742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60093" y="455338"/>
            <a:ext cx="7871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Искусственная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 сложность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77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/>
          <p:cNvGrpSpPr/>
          <p:nvPr/>
        </p:nvGrpSpPr>
        <p:grpSpPr>
          <a:xfrm>
            <a:off x="1424003" y="1691798"/>
            <a:ext cx="9343995" cy="997530"/>
            <a:chOff x="1613497" y="1691798"/>
            <a:chExt cx="9343995" cy="99753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8962437" y="1691798"/>
              <a:ext cx="1995055" cy="997527"/>
            </a:xfrm>
            <a:prstGeom prst="rect">
              <a:avLst/>
            </a:prstGeom>
            <a:solidFill>
              <a:srgbClr val="7CAFD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Externals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287967" y="1691801"/>
              <a:ext cx="1995055" cy="997527"/>
            </a:xfrm>
            <a:prstGeom prst="rect">
              <a:avLst/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Core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1613497" y="1691798"/>
              <a:ext cx="1995055" cy="997527"/>
            </a:xfrm>
            <a:prstGeom prst="rect">
              <a:avLst/>
            </a:prstGeom>
            <a:solidFill>
              <a:srgbClr val="FFAFB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View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24" name="Соединительная линия уступом 23"/>
            <p:cNvCxnSpPr>
              <a:stCxn id="22" idx="3"/>
              <a:endCxn id="7" idx="1"/>
            </p:cNvCxnSpPr>
            <p:nvPr/>
          </p:nvCxnSpPr>
          <p:spPr>
            <a:xfrm>
              <a:off x="3608552" y="2190562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Соединительная линия уступом 25"/>
            <p:cNvCxnSpPr>
              <a:stCxn id="8" idx="1"/>
              <a:endCxn id="7" idx="3"/>
            </p:cNvCxnSpPr>
            <p:nvPr/>
          </p:nvCxnSpPr>
          <p:spPr>
            <a:xfrm rot="10800000" flipV="1">
              <a:off x="7283023" y="2190561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Прямоугольник 38"/>
          <p:cNvSpPr/>
          <p:nvPr/>
        </p:nvSpPr>
        <p:spPr>
          <a:xfrm>
            <a:off x="8772939" y="4286061"/>
            <a:ext cx="1995055" cy="997527"/>
          </a:xfrm>
          <a:prstGeom prst="rect">
            <a:avLst/>
          </a:prstGeom>
          <a:solidFill>
            <a:srgbClr val="7CAF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Gateway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5098472" y="3600261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Interactor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424004" y="3600261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Presenter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424003" y="4978788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Controller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5098471" y="4978787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Entity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52" name="Соединительная линия уступом 51"/>
          <p:cNvCxnSpPr>
            <a:stCxn id="39" idx="1"/>
            <a:endCxn id="40" idx="3"/>
          </p:cNvCxnSpPr>
          <p:nvPr/>
        </p:nvCxnSpPr>
        <p:spPr>
          <a:xfrm rot="10800000">
            <a:off x="7093527" y="4099025"/>
            <a:ext cx="1679412" cy="6858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Соединительная линия уступом 54"/>
          <p:cNvCxnSpPr>
            <a:stCxn id="39" idx="1"/>
            <a:endCxn id="51" idx="3"/>
          </p:cNvCxnSpPr>
          <p:nvPr/>
        </p:nvCxnSpPr>
        <p:spPr>
          <a:xfrm rot="10800000" flipV="1">
            <a:off x="7093527" y="4784825"/>
            <a:ext cx="1679413" cy="692726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Соединительная линия уступом 57"/>
          <p:cNvCxnSpPr/>
          <p:nvPr/>
        </p:nvCxnSpPr>
        <p:spPr>
          <a:xfrm>
            <a:off x="3419058" y="4099021"/>
            <a:ext cx="1679415" cy="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/>
          <p:nvPr/>
        </p:nvCxnSpPr>
        <p:spPr>
          <a:xfrm>
            <a:off x="3419057" y="5477548"/>
            <a:ext cx="1679415" cy="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40" idx="2"/>
            <a:endCxn id="51" idx="0"/>
          </p:cNvCxnSpPr>
          <p:nvPr/>
        </p:nvCxnSpPr>
        <p:spPr>
          <a:xfrm rot="5400000">
            <a:off x="5905501" y="4788287"/>
            <a:ext cx="380999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5681674" y="676196"/>
            <a:ext cx="828648" cy="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93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1531071" y="651799"/>
            <a:ext cx="4094016" cy="562563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5621144" y="4405735"/>
            <a:ext cx="5202190" cy="187169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87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1531070" y="712872"/>
            <a:ext cx="9215699" cy="365592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32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1529152" y="4399700"/>
            <a:ext cx="9156886" cy="186321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5661246" y="755641"/>
            <a:ext cx="5032049" cy="363045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1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32968" y="3013502"/>
            <a:ext cx="912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ТЕСТИРОВАНИЕ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96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/>
          <a:srcRect t="8087" b="6162"/>
          <a:stretch/>
        </p:blipFill>
        <p:spPr>
          <a:xfrm>
            <a:off x="3833802" y="899886"/>
            <a:ext cx="4524397" cy="517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83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Как играть в башню Дженга | Строим башню из брусков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839" y="693413"/>
            <a:ext cx="9396322" cy="547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7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p.turbosquid.com/ts-thumb/bQ/OumozY/Dr3r9jcO/jengatowercollectionmb3dmodel000/jpg/1564175505/600x600/fit_q87/a7cb485a43a1b8c93792e2a827730b61aecbb58b/jengatowercollectionmb3dmodel00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9" b="6255"/>
          <a:stretch/>
        </p:blipFill>
        <p:spPr bwMode="auto">
          <a:xfrm>
            <a:off x="3238500" y="820057"/>
            <a:ext cx="5715000" cy="510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72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/>
          <p:cNvGrpSpPr/>
          <p:nvPr/>
        </p:nvGrpSpPr>
        <p:grpSpPr>
          <a:xfrm>
            <a:off x="1424003" y="1691798"/>
            <a:ext cx="9343995" cy="997530"/>
            <a:chOff x="1613497" y="1691798"/>
            <a:chExt cx="9343995" cy="99753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8962437" y="1691798"/>
              <a:ext cx="1995055" cy="997527"/>
            </a:xfrm>
            <a:prstGeom prst="rect">
              <a:avLst/>
            </a:prstGeom>
            <a:solidFill>
              <a:srgbClr val="7CAFD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Externals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287967" y="1691801"/>
              <a:ext cx="1995055" cy="997527"/>
            </a:xfrm>
            <a:prstGeom prst="rect">
              <a:avLst/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Core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1613497" y="1691798"/>
              <a:ext cx="1995055" cy="997527"/>
            </a:xfrm>
            <a:prstGeom prst="rect">
              <a:avLst/>
            </a:prstGeom>
            <a:solidFill>
              <a:srgbClr val="FFAFB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View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24" name="Соединительная линия уступом 23"/>
            <p:cNvCxnSpPr>
              <a:stCxn id="22" idx="3"/>
              <a:endCxn id="7" idx="1"/>
            </p:cNvCxnSpPr>
            <p:nvPr/>
          </p:nvCxnSpPr>
          <p:spPr>
            <a:xfrm>
              <a:off x="3608552" y="2190562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Соединительная линия уступом 25"/>
            <p:cNvCxnSpPr>
              <a:stCxn id="8" idx="1"/>
              <a:endCxn id="7" idx="3"/>
            </p:cNvCxnSpPr>
            <p:nvPr/>
          </p:nvCxnSpPr>
          <p:spPr>
            <a:xfrm rot="10800000" flipV="1">
              <a:off x="7283023" y="2190561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Прямоугольник 38"/>
          <p:cNvSpPr/>
          <p:nvPr/>
        </p:nvSpPr>
        <p:spPr>
          <a:xfrm>
            <a:off x="8772939" y="4286061"/>
            <a:ext cx="1995055" cy="997527"/>
          </a:xfrm>
          <a:prstGeom prst="rect">
            <a:avLst/>
          </a:prstGeom>
          <a:solidFill>
            <a:srgbClr val="7CAF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Gateway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5098472" y="3600261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Interactor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424004" y="3600261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Presenter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424003" y="4978788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Controller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5098471" y="4978787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Entity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52" name="Соединительная линия уступом 51"/>
          <p:cNvCxnSpPr>
            <a:stCxn id="39" idx="1"/>
            <a:endCxn id="40" idx="3"/>
          </p:cNvCxnSpPr>
          <p:nvPr/>
        </p:nvCxnSpPr>
        <p:spPr>
          <a:xfrm rot="10800000">
            <a:off x="7093527" y="4099025"/>
            <a:ext cx="1679412" cy="6858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Соединительная линия уступом 54"/>
          <p:cNvCxnSpPr>
            <a:stCxn id="39" idx="1"/>
            <a:endCxn id="51" idx="3"/>
          </p:cNvCxnSpPr>
          <p:nvPr/>
        </p:nvCxnSpPr>
        <p:spPr>
          <a:xfrm rot="10800000" flipV="1">
            <a:off x="7093527" y="4784825"/>
            <a:ext cx="1679413" cy="692726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Соединительная линия уступом 57"/>
          <p:cNvCxnSpPr/>
          <p:nvPr/>
        </p:nvCxnSpPr>
        <p:spPr>
          <a:xfrm>
            <a:off x="3419058" y="4099021"/>
            <a:ext cx="1679415" cy="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/>
          <p:nvPr/>
        </p:nvCxnSpPr>
        <p:spPr>
          <a:xfrm>
            <a:off x="3419057" y="5477548"/>
            <a:ext cx="1679415" cy="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40" idx="2"/>
            <a:endCxn id="51" idx="0"/>
          </p:cNvCxnSpPr>
          <p:nvPr/>
        </p:nvCxnSpPr>
        <p:spPr>
          <a:xfrm rot="5400000">
            <a:off x="5905501" y="4788287"/>
            <a:ext cx="380999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427503" y="3684697"/>
            <a:ext cx="828648" cy="828648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427503" y="5063224"/>
            <a:ext cx="828648" cy="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66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Прямоугольник 31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 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939226" y="333499"/>
            <a:ext cx="9860704" cy="6012146"/>
          </a:xfrm>
          <a:prstGeom prst="rect">
            <a:avLst/>
          </a:prstGeom>
          <a:solidFill>
            <a:srgbClr val="FFFFFF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783" y="2092086"/>
            <a:ext cx="1602262" cy="1602262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634" y="1978484"/>
            <a:ext cx="1526848" cy="1526848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5738">
            <a:off x="4785642" y="4102905"/>
            <a:ext cx="2474217" cy="247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55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3047</TotalTime>
  <Words>4203</Words>
  <Application>Microsoft Office PowerPoint</Application>
  <PresentationFormat>Широкоэкранный</PresentationFormat>
  <Paragraphs>683</Paragraphs>
  <Slides>107</Slides>
  <Notes>107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107</vt:i4>
      </vt:variant>
    </vt:vector>
  </HeadingPairs>
  <TitlesOfParts>
    <vt:vector size="115" baseType="lpstr">
      <vt:lpstr>Arial</vt:lpstr>
      <vt:lpstr>Calibri</vt:lpstr>
      <vt:lpstr>Calibri Light</vt:lpstr>
      <vt:lpstr>Roboto</vt:lpstr>
      <vt:lpstr>TTTravels-Bold</vt:lpstr>
      <vt:lpstr>TTTravels-DemiBold</vt:lpstr>
      <vt:lpstr>TTTravels-Regular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Khaimov</dc:creator>
  <cp:lastModifiedBy>Khaimov</cp:lastModifiedBy>
  <cp:revision>1327</cp:revision>
  <dcterms:created xsi:type="dcterms:W3CDTF">2023-02-24T06:10:12Z</dcterms:created>
  <dcterms:modified xsi:type="dcterms:W3CDTF">2023-09-25T15:41:43Z</dcterms:modified>
</cp:coreProperties>
</file>