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312" r:id="rId45"/>
    <p:sldId id="314" r:id="rId46"/>
    <p:sldId id="323" r:id="rId47"/>
    <p:sldId id="325" r:id="rId48"/>
    <p:sldId id="396" r:id="rId49"/>
    <p:sldId id="313" r:id="rId50"/>
    <p:sldId id="322" r:id="rId51"/>
    <p:sldId id="372" r:id="rId52"/>
    <p:sldId id="317" r:id="rId53"/>
    <p:sldId id="318" r:id="rId54"/>
    <p:sldId id="319" r:id="rId55"/>
    <p:sldId id="315" r:id="rId56"/>
    <p:sldId id="326" r:id="rId57"/>
    <p:sldId id="327" r:id="rId58"/>
    <p:sldId id="447" r:id="rId59"/>
    <p:sldId id="448" r:id="rId60"/>
    <p:sldId id="328" r:id="rId61"/>
    <p:sldId id="330" r:id="rId62"/>
    <p:sldId id="332" r:id="rId63"/>
    <p:sldId id="331" r:id="rId64"/>
    <p:sldId id="333" r:id="rId65"/>
    <p:sldId id="329" r:id="rId66"/>
    <p:sldId id="334" r:id="rId67"/>
    <p:sldId id="338" r:id="rId68"/>
    <p:sldId id="340" r:id="rId69"/>
    <p:sldId id="339" r:id="rId70"/>
    <p:sldId id="341" r:id="rId71"/>
    <p:sldId id="344" r:id="rId72"/>
    <p:sldId id="403" r:id="rId73"/>
    <p:sldId id="397" r:id="rId74"/>
    <p:sldId id="346" r:id="rId75"/>
    <p:sldId id="348" r:id="rId76"/>
    <p:sldId id="449" r:id="rId77"/>
    <p:sldId id="450" r:id="rId78"/>
    <p:sldId id="451" r:id="rId79"/>
    <p:sldId id="349" r:id="rId80"/>
    <p:sldId id="350" r:id="rId81"/>
    <p:sldId id="375" r:id="rId82"/>
    <p:sldId id="351" r:id="rId83"/>
    <p:sldId id="352" r:id="rId84"/>
    <p:sldId id="376" r:id="rId85"/>
    <p:sldId id="353" r:id="rId86"/>
    <p:sldId id="410" r:id="rId87"/>
    <p:sldId id="406" r:id="rId88"/>
    <p:sldId id="407" r:id="rId89"/>
    <p:sldId id="408" r:id="rId90"/>
    <p:sldId id="409" r:id="rId91"/>
    <p:sldId id="399" r:id="rId92"/>
    <p:sldId id="412" r:id="rId93"/>
    <p:sldId id="413" r:id="rId94"/>
    <p:sldId id="401" r:id="rId95"/>
    <p:sldId id="452" r:id="rId96"/>
    <p:sldId id="453" r:id="rId97"/>
    <p:sldId id="454" r:id="rId98"/>
    <p:sldId id="411" r:id="rId99"/>
    <p:sldId id="355" r:id="rId100"/>
    <p:sldId id="436" r:id="rId101"/>
    <p:sldId id="437" r:id="rId102"/>
    <p:sldId id="438" r:id="rId103"/>
    <p:sldId id="439" r:id="rId104"/>
    <p:sldId id="440" r:id="rId105"/>
    <p:sldId id="441" r:id="rId106"/>
    <p:sldId id="44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3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Всем знакомы такие вещи</a:t>
            </a:r>
            <a:r>
              <a:rPr lang="ru-RU" baseline="0" dirty="0" smtClean="0"/>
              <a:t> как тесты и архитектура. Но не все осознают что между ними есть прямая взаимосвязь. Более того специалисты не всегда понимают величину той роли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которую эта парочка занимает в разработке программного обеспечения. Для того чтобы разобраться в этих вопросах нам нужно начать с самых основ</a:t>
            </a:r>
            <a:r>
              <a:rPr lang="en-US" baseline="0" dirty="0" smtClean="0"/>
              <a:t>, </a:t>
            </a:r>
            <a:r>
              <a:rPr lang="ru-RU" baseline="0" dirty="0" smtClean="0"/>
              <a:t>а именно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</a:t>
            </a:r>
            <a:r>
              <a:rPr lang="ru-RU" baseline="0" dirty="0" smtClean="0"/>
              <a:t>и не модифицировать наблюдаемого </a:t>
            </a:r>
            <a:r>
              <a:rPr lang="ru-RU" baseline="0" dirty="0" smtClean="0"/>
              <a:t>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</a:t>
            </a:r>
            <a:r>
              <a:rPr lang="ru-RU" baseline="0" dirty="0" smtClean="0"/>
              <a:t>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</a:t>
            </a:r>
            <a:r>
              <a:rPr lang="ru-RU" baseline="0" dirty="0" smtClean="0"/>
              <a:t>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это замечал на своём опыте</a:t>
            </a:r>
            <a:r>
              <a:rPr lang="en-US" baseline="0" dirty="0" smtClean="0"/>
              <a:t>, </a:t>
            </a:r>
            <a:r>
              <a:rPr lang="ru-RU" baseline="0" dirty="0" smtClean="0"/>
              <a:t>становится все </a:t>
            </a:r>
            <a:r>
              <a:rPr lang="ru-RU" baseline="0" dirty="0" smtClean="0"/>
              <a:t>труднее </a:t>
            </a:r>
            <a:r>
              <a:rPr lang="ru-RU" baseline="0" dirty="0" smtClean="0"/>
              <a:t>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Большинство попыток исправить положение либо приводит к тому что все откатывается назад </a:t>
            </a:r>
            <a:r>
              <a:rPr lang="ru-RU" baseline="0" dirty="0" smtClean="0"/>
              <a:t> так как что то случайно сломали</a:t>
            </a:r>
            <a:r>
              <a:rPr lang="en-US" baseline="0" dirty="0" smtClean="0"/>
              <a:t>, </a:t>
            </a:r>
            <a:r>
              <a:rPr lang="ru-RU" baseline="0" dirty="0" smtClean="0"/>
              <a:t>или становится только хуже чем было.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 временем это приводит к постепенному устареванию и загниванию кодовой базы.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является естественной частью жизни любого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сложность</a:t>
            </a:r>
            <a:r>
              <a:rPr lang="ru-RU" baseline="0" dirty="0" smtClean="0"/>
              <a:t> </a:t>
            </a:r>
            <a:r>
              <a:rPr lang="ru-RU" baseline="0" dirty="0" smtClean="0"/>
              <a:t>не появляется сама по себе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этого у неё есть предпосылки</a:t>
            </a:r>
            <a:r>
              <a:rPr lang="en-US" baseline="0" dirty="0" smtClean="0"/>
              <a:t>, </a:t>
            </a:r>
            <a:r>
              <a:rPr lang="ru-RU" baseline="0" dirty="0" smtClean="0"/>
              <a:t>определить которые мы можем только поняв то из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функция обязана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одного интерфейса можем быть много разных реализаций.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использовать это следующим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сформируем две группы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метовод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Реальные источники – все то что должно использоваться в бою в целевом окружении (те самые неудобные функции)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Источники подделки – методы заглушки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</a:t>
            </a:r>
          </a:p>
          <a:p>
            <a:pPr marL="228600" indent="-228600">
              <a:buAutoNum type="arabicPeriod"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проведем небольшой обзор такой схемы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клиент неизбежно будет зависеть от её внешнего конкретного интерфейса.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например мы зависим от аргументов тех функций которые пытаемся вызвать.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с конкретными источниками данных ситуация немного иная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 клиента появляется выбор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 случае тестов мы можем использовать подделки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можно сделать вывод что программа и интерфейс источников данных всегда используются вместе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8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Отметим то что 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клиент. В данном случае это сама программа.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зависимостей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реализации, паттерны, библиотеки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именно такая архитектура появилась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итоге? Кажется что это просто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субъективщина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меня получилось такое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другого получится нечто совершено иное. Но на самом деле здесь присутствует некоторая закономерность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лучше всего заметна в сравнении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3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 в нашей области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гораздо более частой причиной быстрого роста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комплексности программного решения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называемая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сложность. Она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следствие вызвана ошибочными решениями в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методологий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можно продолжать долго. Именно она является доминирующей.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сравнению нельзя не отметить очевидного – чистая архитектура содержит гораздо больше компонентов. Их существование с точки зрения предложенного подхода нельзя объяснить необходимостью тестирования.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4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2.png"/><Relationship Id="rId4" Type="http://schemas.openxmlformats.org/officeDocument/2006/relationships/image" Target="../media/image45.png"/><Relationship Id="rId9" Type="http://schemas.openxmlformats.org/officeDocument/2006/relationships/image" Target="../media/image2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4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68444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735278" y="108055"/>
            <a:ext cx="6721444" cy="6641891"/>
            <a:chOff x="3004549" y="-109660"/>
            <a:chExt cx="6721444" cy="6641891"/>
          </a:xfrm>
        </p:grpSpPr>
        <p:grpSp>
          <p:nvGrpSpPr>
            <p:cNvPr id="5" name="Группа 4"/>
            <p:cNvGrpSpPr/>
            <p:nvPr/>
          </p:nvGrpSpPr>
          <p:grpSpPr>
            <a:xfrm flipH="1">
              <a:off x="3004549" y="645781"/>
              <a:ext cx="6182902" cy="5886450"/>
              <a:chOff x="2422689" y="382080"/>
              <a:chExt cx="6182902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141" y="382080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2422689" y="886120"/>
                <a:ext cx="2601798" cy="2533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508" y="-109660"/>
              <a:ext cx="1828800" cy="18288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7193" y="4387927"/>
              <a:ext cx="1828800" cy="18288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103" y="2768874"/>
              <a:ext cx="1828800" cy="182880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53" y="133226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436762" y="1554315"/>
            <a:ext cx="7318477" cy="4878985"/>
            <a:chOff x="2436762" y="1554315"/>
            <a:chExt cx="7318477" cy="4878985"/>
          </a:xfrm>
        </p:grpSpPr>
        <p:graphicFrame>
          <p:nvGraphicFramePr>
            <p:cNvPr id="12" name="Диаграмма 11"/>
            <p:cNvGraphicFramePr/>
            <p:nvPr>
              <p:extLst>
                <p:ext uri="{D42A27DB-BD31-4B8C-83A1-F6EECF244321}">
                  <p14:modId xmlns:p14="http://schemas.microsoft.com/office/powerpoint/2010/main" val="2207010360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2" name="Группа 21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4" name="Рисунок 2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343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909955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44737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980384"/>
            <a:ext cx="4669990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05699" y="598369"/>
            <a:ext cx="4659715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39697" y="4117790"/>
            <a:ext cx="2053831" cy="275472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139899002"/>
              </p:ext>
            </p:extLst>
          </p:nvPr>
        </p:nvGraphicFramePr>
        <p:xfrm>
          <a:off x="-867548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376147987"/>
              </p:ext>
            </p:extLst>
          </p:nvPr>
        </p:nvGraphicFramePr>
        <p:xfrm>
          <a:off x="5709902" y="150235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>
                <p:ext uri="{D42A27DB-BD31-4B8C-83A1-F6EECF244321}">
                  <p14:modId xmlns:p14="http://schemas.microsoft.com/office/powerpoint/2010/main" val="1244223748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23388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60815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4"/>
            <a:ext cx="5202190" cy="2500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6171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8"/>
            <a:ext cx="5451904" cy="24728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0"/>
            <a:ext cx="5105591" cy="23227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563943377"/>
              </p:ext>
            </p:extLst>
          </p:nvPr>
        </p:nvGraphicFramePr>
        <p:xfrm>
          <a:off x="5637161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1655737584"/>
              </p:ext>
            </p:extLst>
          </p:nvPr>
        </p:nvGraphicFramePr>
        <p:xfrm>
          <a:off x="-881403" y="150558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4" name="Группа 33"/>
            <p:cNvGrpSpPr/>
            <p:nvPr/>
          </p:nvGrpSpPr>
          <p:grpSpPr>
            <a:xfrm>
              <a:off x="4143921" y="4103424"/>
              <a:ext cx="1542342" cy="1273650"/>
              <a:chOff x="1654726" y="1813174"/>
              <a:chExt cx="9133239" cy="7542148"/>
            </a:xfrm>
          </p:grpSpPr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45825" y="1813174"/>
                <a:ext cx="7542140" cy="7542148"/>
              </a:xfrm>
              <a:prstGeom prst="rect">
                <a:avLst/>
              </a:prstGeom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1671396" y="2228248"/>
                <a:ext cx="3900266" cy="3933606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233978"/>
              <a:ext cx="2006333" cy="2006333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183" y="4389693"/>
              <a:ext cx="1681048" cy="168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366538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36766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40768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60815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4"/>
            <a:ext cx="5202190" cy="2500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23388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02" y="411957"/>
            <a:ext cx="4524397" cy="60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21" y="586149"/>
            <a:ext cx="9764758" cy="5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3684697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506322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48129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45720" y="4414746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4264</Words>
  <Application>Microsoft Office PowerPoint</Application>
  <PresentationFormat>Широкоэкранный</PresentationFormat>
  <Paragraphs>679</Paragraphs>
  <Slides>106</Slides>
  <Notes>106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1286</cp:revision>
  <dcterms:created xsi:type="dcterms:W3CDTF">2023-02-24T06:10:12Z</dcterms:created>
  <dcterms:modified xsi:type="dcterms:W3CDTF">2023-09-06T12:20:40Z</dcterms:modified>
</cp:coreProperties>
</file>