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75" r:id="rId2"/>
    <p:sldId id="258" r:id="rId3"/>
    <p:sldId id="376" r:id="rId4"/>
    <p:sldId id="377" r:id="rId5"/>
    <p:sldId id="378" r:id="rId6"/>
    <p:sldId id="272" r:id="rId7"/>
    <p:sldId id="274" r:id="rId8"/>
    <p:sldId id="275" r:id="rId9"/>
    <p:sldId id="398" r:id="rId10"/>
    <p:sldId id="397" r:id="rId11"/>
    <p:sldId id="396" r:id="rId12"/>
    <p:sldId id="384" r:id="rId13"/>
    <p:sldId id="385" r:id="rId14"/>
    <p:sldId id="388" r:id="rId15"/>
    <p:sldId id="389" r:id="rId16"/>
    <p:sldId id="399" r:id="rId17"/>
    <p:sldId id="386" r:id="rId18"/>
    <p:sldId id="390" r:id="rId19"/>
    <p:sldId id="400" r:id="rId20"/>
    <p:sldId id="391" r:id="rId21"/>
    <p:sldId id="418" r:id="rId22"/>
    <p:sldId id="401" r:id="rId23"/>
    <p:sldId id="410" r:id="rId24"/>
    <p:sldId id="414" r:id="rId25"/>
    <p:sldId id="413" r:id="rId26"/>
    <p:sldId id="412" r:id="rId27"/>
    <p:sldId id="411" r:id="rId28"/>
    <p:sldId id="405" r:id="rId29"/>
    <p:sldId id="406" r:id="rId30"/>
    <p:sldId id="407" r:id="rId31"/>
    <p:sldId id="408" r:id="rId32"/>
    <p:sldId id="409" r:id="rId33"/>
    <p:sldId id="415" r:id="rId34"/>
    <p:sldId id="416" r:id="rId35"/>
    <p:sldId id="417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20" r:id="rId48"/>
    <p:sldId id="422" r:id="rId49"/>
    <p:sldId id="423" r:id="rId50"/>
    <p:sldId id="435" r:id="rId51"/>
    <p:sldId id="436" r:id="rId52"/>
    <p:sldId id="437" r:id="rId53"/>
    <p:sldId id="438" r:id="rId54"/>
    <p:sldId id="439" r:id="rId55"/>
    <p:sldId id="444" r:id="rId56"/>
    <p:sldId id="443" r:id="rId57"/>
    <p:sldId id="442" r:id="rId58"/>
    <p:sldId id="441" r:id="rId59"/>
    <p:sldId id="440" r:id="rId60"/>
    <p:sldId id="447" r:id="rId61"/>
    <p:sldId id="446" r:id="rId62"/>
    <p:sldId id="445" r:id="rId63"/>
    <p:sldId id="448" r:id="rId64"/>
    <p:sldId id="316" r:id="rId65"/>
    <p:sldId id="449" r:id="rId66"/>
    <p:sldId id="450" r:id="rId67"/>
    <p:sldId id="451" r:id="rId68"/>
    <p:sldId id="452" r:id="rId69"/>
    <p:sldId id="453" r:id="rId70"/>
    <p:sldId id="454" r:id="rId71"/>
    <p:sldId id="455" r:id="rId72"/>
    <p:sldId id="457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493"/>
    <a:srgbClr val="ABC6E1"/>
    <a:srgbClr val="3C6843"/>
    <a:srgbClr val="AFD1B5"/>
    <a:srgbClr val="F8AEA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18B2C-8A1F-4ACA-AC35-E984C6953300}" v="185" dt="2022-08-22T07:47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0" autoAdjust="0"/>
    <p:restoredTop sz="88863" autoAdjust="0"/>
  </p:normalViewPr>
  <p:slideViewPr>
    <p:cSldViewPr snapToGrid="0">
      <p:cViewPr>
        <p:scale>
          <a:sx n="75" d="100"/>
          <a:sy n="75" d="100"/>
        </p:scale>
        <p:origin x="20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875DBB85-D788-41AB-9EA9-46E819F72DBE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" panose="02000000000000000000" pitchFamily="2" charset="0"/>
              </a:defRPr>
            </a:lvl1pPr>
          </a:lstStyle>
          <a:p>
            <a:fld id="{158157BE-13C9-4B69-8B03-B7B56862D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57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On the surface this leads for stakeholders to make more money, thus expanding their business allowing for more projects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evolve and increasing demand for programmers.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3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High demand and low experience turns out to be bad mixture.</a:t>
            </a:r>
            <a:endParaRPr lang="ru-RU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Высокий спрос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не всегда получается удовлетворить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законы спроса и предложения по всей видимости работают не очень хорошо.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Привести пример банковского проекта. Дурные деньги.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Низкая квалификация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простота языковой технологии порождают огромное кол-во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фреймворков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библиотек с не самой лучшей структурой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на примерах воспитывая разработчика в неверном русле.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Each, solve completely different tasks because the environment and purposes are different.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2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Server, solves other problems. For example by being stable and reliable. By providing different data constraints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maintaining integrity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Usually, there are more clients than servers, so different scaling strategies might be used,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which again, bring complexities in to the game.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341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требует построение распределенных систем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дополнительной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аркестрации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 общего управления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балансировки нагрузки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импелементации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стратегий разрешения сбоев как на аппаратном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так и на программных уровнях. Построения процессов непрерывной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сборки и поставки артефактов сборки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профилирования нагрузки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88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Client applications should provide smooth, responsive and adaptive experience. Often time restricted by hardware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capabilities (hard to update, low on recourses, battery restrictions)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Мы не имеем контроля над аппаратным обеспечением. Приходится работать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разрезе широкой выборки устройств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это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застравляет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более грамотно проектировать распределение нагрузки в системе. Не блокировать основной поток для предоставления гладкого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динамичного интерфейса. Адаптивность (разные форматы отображения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 только размер экрана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и форма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цветопередача и плотность пикселей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разные парадигмы поведения в зависимости от выбранной платформы). Доступность.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Web 3.0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интеграции с различными сенсорами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оффлайн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режим. Оптимизация загрузки приложения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SEO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оптимизации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аналитика. 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66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two major groups of apps: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Native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Web applications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a lot of platforms around us and we as developers must create software which is able to run on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most if not on all of them fluently. But it is usually hard to separately develop programs for each and every case.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17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cs typeface="Calibri"/>
              </a:rPr>
              <a:t>Для того чтобы выглядеть более убедительным, представлюсь. Меня зовут Роман, работаю я в компании </a:t>
            </a:r>
            <a:r>
              <a:rPr lang="ru-RU" dirty="0" err="1" smtClean="0">
                <a:cs typeface="Calibri"/>
              </a:rPr>
              <a:t>рексофт</a:t>
            </a:r>
            <a:r>
              <a:rPr lang="ru-RU" dirty="0" smtClean="0">
                <a:cs typeface="Calibri"/>
              </a:rPr>
              <a:t> уже 6 лет. Большую часть из которых мне приходится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baseline="0" dirty="0" err="1" smtClean="0">
                <a:cs typeface="Calibri"/>
              </a:rPr>
              <a:t>заниматсья</a:t>
            </a:r>
            <a:r>
              <a:rPr lang="ru-RU" baseline="0" dirty="0" smtClean="0">
                <a:cs typeface="Calibri"/>
              </a:rPr>
              <a:t> </a:t>
            </a:r>
            <a:r>
              <a:rPr lang="ru-RU" dirty="0" smtClean="0">
                <a:cs typeface="Calibri"/>
              </a:rPr>
              <a:t>созданием, контролем и поддержкой архитектуры проекта. Но как понять что у меня это получается? Как оценить качество архитектуры?</a:t>
            </a:r>
            <a:endParaRPr lang="en-US" dirty="0" err="1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57BE-13C9-4B69-8B03-B7B56862D10D}" type="slidenum"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89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For that, cross-platform technologies are used.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21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Такое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разнообразие порождает высокий спрос и низкая квалификация специалистов (сюрприз)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Некоторые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из современных языков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прог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 Позволяют игнорировать ограничения формальной системы (представьте деление на ноль)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61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49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6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49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08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38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963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Можно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сложность таких проектов минимальна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как и оплата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вследствии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. Компании обычно пытаются таким образом сэкономить на разработчике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7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a lot of languages. But historically, the most popular one's have similar C-like syntax, so it is not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important. What is important is the type system.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6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In 1960 nobody knew what a programmer was. How many programmers were? A few thousand. What about 1950? A few hundred.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And when was there just one? 1946</a:t>
            </a: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17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10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Static - types are determined on the phase of writing a program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Dynamic - types are determined on runtime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Weak - values of unrelated types can be substituted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* Strong - only values of compatible types can be substituted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There are of course other subgroups like (nominal or structural types, type variance support, soundness, algebraic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support etc.)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32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For a lot of purposes the most popular ones are languages with static strong type system. It provides the highest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protection against bugs and allows to model behavior in most precise way.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21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Процедурное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программирование которое избавило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go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ОО которое принесло объекты с изменяющимся поведением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ФП которые избавило от мутаций и сайд-эффектов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взамен отдавая алгебру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Что считать за признаки ООП парадигмы?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72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Исторически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сложилось ООП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возможно ввиду проблем с железом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90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ФП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имеет другой подход. Привести пример с банковскими операциями и двойником пользователя (нет ошибок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стейта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нет миграций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упрощается механизм соблюдения целостности данных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логирования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)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81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33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25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— a compound word composed of “soft” and “ware.” The word “ware” means “product”; the word “soft”… Well, that’s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where the second value lies.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Software was invented to be “soft.” It was intended to be a way to easily change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behavior of machines. If we’d wanted the behavior of machines to be hard to change, we would have called it hardware.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 fulfill its purpose, software must be soft—that is, it must be easy to change. When the stakeholders change their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minds about a feature, that change should be simple and easy to make. The difficulty in making such a change should be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proportional only to the change itself, and not to the state of a program.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costs grow out of proportion to the size of the requested changes.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It is the reason that the first year of development is much cheaper than the second, and the second year is much cheaper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than the third.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From the stakeholders’ point of view, they are simply providing a stream of changes of roughly similar scope. From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developers’ point of view, the stakeholders are giving them a stream of jigsaw puzzle pieces that they must fit into a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puzzle of ever-increasing complexity.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Each new request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is harder to fit than the last, because the shape of the system does not match the shape of the request.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developers often feel as if they are forced to jam square pegs into round holes.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problem, of course, is the architecture of the system. The more this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architecture prefers one shape over another, the more likely new features will be harder and harder to fit into that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86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2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Alan Turing. He is a first programmer to program an electronic computer. He had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 program to manipulate numbers, it was integers. And he wrote a program for floating point numbers. Where he needed to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 to call some bits of his program and receive a result. Architecture did not allow for this, so he invented the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concept of the stack.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Тяжело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было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мужику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частности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из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за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этого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появились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другие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разработчики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90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любая программа обладающая поведением, также содержит в себе и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36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быть реализовано с использованием совершено разных структур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950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что заставляет квалифицированных инженеров отдавать предпочтения одному дизайну, игнорируя другие?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957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Эффект</a:t>
            </a:r>
            <a:r>
              <a:rPr lang="ru-RU" baseline="0" dirty="0" smtClean="0"/>
              <a:t> структуры</a:t>
            </a:r>
            <a:r>
              <a:rPr lang="en-US" baseline="0" dirty="0" smtClean="0"/>
              <a:t>, </a:t>
            </a:r>
            <a:r>
              <a:rPr lang="ru-RU" baseline="0" dirty="0" smtClean="0"/>
              <a:t>архитектуры или дизайна прямое влияние на производительность труда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70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89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Разработку </a:t>
            </a:r>
            <a:r>
              <a:rPr lang="ru-RU" dirty="0" smtClean="0"/>
              <a:t>и новые требования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00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состоит из двух ценностей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Поведение увеличивает производительность труда заказчика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Структура увеличивает производительность труда инженера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Для изучения поведенческой ценности необходимы технологии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что же требуется для структуры?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8350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Основных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должностей всего 3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23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27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Think about it, there was a moment in time when there was only one programmer in the world. But how many there 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today?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log_a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(2).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Увеличивается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3~5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лет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. If that is true, every five years the amount of under experienced developers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doubles.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Core direction of developers activity is increasing labor performance. The reason behind this is constantly increasing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demand. As a side effect - it also increasing the amount of technologies around as. There are many devices.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Computers are now cheap (in majority) and so they are everywhere.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684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Основная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задача это имплементация функционала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 основном рутинная работа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но важная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3256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Баланс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между рутинной работой и проектированием системы. Начинаются подмешиваться более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комплесные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кросс-системные функциональности требующие под собой внимательного подхода к структуре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3281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Подавляющее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бол-во задач направлены на изменение структуры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оставшиеся задачи зачастую представляют из себя максимально нетипичные и нетривиальные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с которыми не смогут в должные сроки справиться младший разработчик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625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Программная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среда меняется с удивительной частотой. Это выражается в быстром росте числа технологий и частом смещении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стэка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65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Книги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и еще раз книги</a:t>
            </a: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73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96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99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297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265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Every software system provides two different values to the stakeholders: behavior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structure. Software developers are responsible for ensuring that both those values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remain high. Unfortunately, they often focus on one to the exclusion of the other. Even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more unfortunately, they often focus on the lesser of the two values, leaving the software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system eventually valueless.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first value of software is its behavior. Programmers are hired to make machines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behave in a way that makes or saves money for the stakeholders. We do this by helping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the stakeholders develop a functional specification, or requirements document. Then we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write the code that causes the stakeholder’s machines to satisfy those requirements.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When the machine violates those requirements, programmers get their debuggers out and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fix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5421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Архитектуры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паттерны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принципы</a:t>
            </a: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795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383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0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Ожидание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работадателя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04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944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Компания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определяет требуемые компетенции для роста специалистов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935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В рамках проекта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тим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лид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должен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обучать сотрудников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80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Технологии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меняются часто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необходимо постоянное развитие для поддержки конкурентоспособности</a:t>
            </a: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938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060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8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Наблюдаемое</a:t>
            </a:r>
            <a:r>
              <a:rPr lang="ru-RU" baseline="0" dirty="0" smtClean="0"/>
              <a:t> поведение</a:t>
            </a:r>
          </a:p>
          <a:p>
            <a:r>
              <a:rPr lang="ru-RU" baseline="0" dirty="0" smtClean="0"/>
              <a:t>Не важно каким образом оно реализовано (парадигма</a:t>
            </a:r>
            <a:r>
              <a:rPr lang="en-US" baseline="0" dirty="0" smtClean="0"/>
              <a:t>, </a:t>
            </a:r>
            <a:r>
              <a:rPr lang="ru-RU" baseline="0" dirty="0" smtClean="0"/>
              <a:t>стек или язык)</a:t>
            </a:r>
          </a:p>
          <a:p>
            <a:r>
              <a:rPr lang="ru-RU" baseline="0" dirty="0" smtClean="0"/>
              <a:t>Приносит ли оно деньги</a:t>
            </a:r>
            <a:r>
              <a:rPr lang="en-US" baseline="0" dirty="0" smtClean="0"/>
              <a:t>, </a:t>
            </a:r>
            <a:r>
              <a:rPr lang="ru-RU" baseline="0" dirty="0" smtClean="0"/>
              <a:t>доставляет ли оно ценность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121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496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731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5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Отсюда</a:t>
            </a:r>
            <a:r>
              <a:rPr lang="ru-RU" baseline="0" dirty="0" smtClean="0"/>
              <a:t> следует что любое отклонение от заданного курса приводит к нарушению указанной ценности</a:t>
            </a:r>
          </a:p>
          <a:p>
            <a:r>
              <a:rPr lang="ru-RU" baseline="0" dirty="0" smtClean="0"/>
              <a:t>Из за этого заводятся задачи со специальным типом (баги) и специалисты </a:t>
            </a:r>
            <a:r>
              <a:rPr lang="en-US" baseline="0" dirty="0" smtClean="0"/>
              <a:t>QA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Часто забывают про вторую сторону ПО – структур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архитектура</a:t>
            </a:r>
            <a:r>
              <a:rPr lang="en-US" baseline="0" dirty="0" smtClean="0"/>
              <a:t>, </a:t>
            </a:r>
            <a:r>
              <a:rPr lang="ru-RU" baseline="0" dirty="0" smtClean="0"/>
              <a:t>она же дизайн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97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Большинство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 продуктов призваны увеличивать производительность труда. Дать определение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F2FFB779-270B-4192-84BA-A697F48306DC}" type="datetimeFigureOut">
              <a:rPr lang="ru-RU" smtClean="0"/>
              <a:pPr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4" Type="http://schemas.openxmlformats.org/officeDocument/2006/relationships/image" Target="../media/image26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4.jpeg"/><Relationship Id="rId3" Type="http://schemas.openxmlformats.org/officeDocument/2006/relationships/image" Target="../media/image24.jpeg"/><Relationship Id="rId7" Type="http://schemas.openxmlformats.org/officeDocument/2006/relationships/image" Target="../media/image29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Разработчик ПО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04976" y="1490857"/>
            <a:ext cx="8182048" cy="2479285"/>
            <a:chOff x="2005002" y="1325754"/>
            <a:chExt cx="8182048" cy="2479285"/>
          </a:xfrm>
        </p:grpSpPr>
        <p:sp>
          <p:nvSpPr>
            <p:cNvPr id="3" name="TextBox 2"/>
            <p:cNvSpPr txBox="1"/>
            <p:nvPr/>
          </p:nvSpPr>
          <p:spPr>
            <a:xfrm>
              <a:off x="3745863" y="2722755"/>
              <a:ext cx="4700326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Высокий спрос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002" y="1325754"/>
              <a:ext cx="8182048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Производительность труда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7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04976" y="1490857"/>
            <a:ext cx="8182048" cy="3876286"/>
            <a:chOff x="2005002" y="1325754"/>
            <a:chExt cx="8182048" cy="3876286"/>
          </a:xfrm>
        </p:grpSpPr>
        <p:sp>
          <p:nvSpPr>
            <p:cNvPr id="3" name="TextBox 2"/>
            <p:cNvSpPr txBox="1"/>
            <p:nvPr/>
          </p:nvSpPr>
          <p:spPr>
            <a:xfrm>
              <a:off x="3745863" y="2722755"/>
              <a:ext cx="4700326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Высокий спрос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002" y="1325754"/>
              <a:ext cx="8182048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Производительность труда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71851" y="4119756"/>
              <a:ext cx="6848350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Низкая квалификация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3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0700" y="2887858"/>
            <a:ext cx="423064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ТЕХНОЛОГИИ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b="25625"/>
          <a:stretch/>
        </p:blipFill>
        <p:spPr>
          <a:xfrm>
            <a:off x="1677962" y="1164946"/>
            <a:ext cx="8836076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3" t="1686" b="25625"/>
          <a:stretch/>
        </p:blipFill>
        <p:spPr>
          <a:xfrm>
            <a:off x="4474636" y="1164946"/>
            <a:ext cx="3242729" cy="4528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661149" y="2507755"/>
            <a:ext cx="1540726" cy="1842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4771810"/>
            <a:ext cx="1540726" cy="18424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2093709" y="110809"/>
            <a:ext cx="1540726" cy="18424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9575939" y="2507755"/>
            <a:ext cx="1540726" cy="184249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4771810"/>
            <a:ext cx="1540726" cy="18424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585" b="25625"/>
          <a:stretch/>
        </p:blipFill>
        <p:spPr>
          <a:xfrm>
            <a:off x="8557566" y="110809"/>
            <a:ext cx="1540726" cy="18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higherlogicdownload.s3.amazonaws.com/IMWUC/UploadedImages/nVLnEqbbROK3MYpE6Q2i_Sample%20Open-source%20software%20for%20IBM%20Z%20and%20LinuxONE%20ecosystem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/>
          <a:stretch/>
        </p:blipFill>
        <p:spPr bwMode="auto">
          <a:xfrm>
            <a:off x="-265338" y="116114"/>
            <a:ext cx="12762678" cy="658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1686" r="56011" b="25625"/>
          <a:stretch/>
        </p:blipFill>
        <p:spPr>
          <a:xfrm>
            <a:off x="4177151" y="1164946"/>
            <a:ext cx="3837699" cy="45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3251200" y="0"/>
            <a:ext cx="15938355" cy="6858000"/>
            <a:chOff x="0" y="0"/>
            <a:chExt cx="15938355" cy="68580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56"/>
            <a:stretch/>
          </p:blipFill>
          <p:spPr>
            <a:xfrm>
              <a:off x="0" y="0"/>
              <a:ext cx="8032955" cy="6858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/>
            <a:stretch/>
          </p:blipFill>
          <p:spPr>
            <a:xfrm>
              <a:off x="8032955" y="0"/>
              <a:ext cx="79054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48430" y="2828836"/>
            <a:ext cx="4495141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 vs NATIVE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76" y="1158764"/>
            <a:ext cx="3941591" cy="3941591"/>
          </a:xfrm>
          <a:prstGeom prst="ellipse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842981" y="2099502"/>
            <a:ext cx="5400167" cy="206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DemiBold" panose="02000503030000020004" pitchFamily="2" charset="0"/>
                <a:sym typeface="TTTravels-Regular"/>
              </a:rPr>
              <a:t>6 лет работы </a:t>
            </a:r>
            <a:r>
              <a:rPr lang="ru-RU" kern="0" noProof="0" dirty="0" smtClean="0">
                <a:latin typeface="TTTravels-DemiBold" panose="02000503030000020004" pitchFamily="2" charset="0"/>
              </a:rPr>
              <a:t>в </a:t>
            </a:r>
            <a:r>
              <a:rPr lang="ru-RU" kern="0" noProof="0" dirty="0" err="1" smtClean="0">
                <a:latin typeface="TTTravels-DemiBold" panose="02000503030000020004" pitchFamily="2" charset="0"/>
              </a:rPr>
              <a:t>Рексофт</a:t>
            </a:r>
            <a:endParaRPr kumimoji="0" lang="ru-RU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DemiBold" panose="02000503030000020004" pitchFamily="2" charset="0"/>
              <a:sym typeface="TTTravel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/>
              <a:t>Ведущий инженер разработчик</a:t>
            </a: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5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cleancommit.io/blog/2022/12/cross-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70038"/>
            <a:ext cx="8026400" cy="63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04976" y="1490857"/>
            <a:ext cx="8182048" cy="3876286"/>
            <a:chOff x="2005002" y="1325754"/>
            <a:chExt cx="8182048" cy="3876286"/>
          </a:xfrm>
        </p:grpSpPr>
        <p:sp>
          <p:nvSpPr>
            <p:cNvPr id="3" name="TextBox 2"/>
            <p:cNvSpPr txBox="1"/>
            <p:nvPr/>
          </p:nvSpPr>
          <p:spPr>
            <a:xfrm>
              <a:off x="3745863" y="2722755"/>
              <a:ext cx="4700326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Высокий спрос</a:t>
              </a:r>
              <a:endParaRPr lang="ru-RU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002" y="1325754"/>
              <a:ext cx="8182048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Производительность труда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71851" y="4119756"/>
              <a:ext cx="6848350" cy="108228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4800" dirty="0" smtClean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Низкая квалификация</a:t>
              </a:r>
              <a:endParaRPr lang="ru-RU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1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67" y="1739158"/>
            <a:ext cx="78614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 web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67" y="1739158"/>
            <a:ext cx="786144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67" y="1739158"/>
            <a:ext cx="8408071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native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67" y="1739158"/>
            <a:ext cx="10860665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native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cross-platform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9337" y="264345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667" y="1739158"/>
            <a:ext cx="10860665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web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native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Client-side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cross-platform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framework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Server-side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framework</a:t>
            </a:r>
            <a:endParaRPr lang="en-US" sz="4800" dirty="0" smtClean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3247" y="2887858"/>
            <a:ext cx="362150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FULL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-STACK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568" y="2828836"/>
            <a:ext cx="563487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LANGUAGE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/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ЯЗЫК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5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vcssl.org/en-us/image/c_like_6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62"/>
          <a:stretch/>
        </p:blipFill>
        <p:spPr bwMode="auto">
          <a:xfrm>
            <a:off x="3996644" y="857598"/>
            <a:ext cx="4198712" cy="51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.stack.imgur.com/Ipb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59" y="480324"/>
            <a:ext cx="8436883" cy="5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2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579" y="2333860"/>
            <a:ext cx="4762842" cy="2190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STRONG STATIC</a:t>
            </a:r>
          </a:p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type system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6550" y="2887858"/>
            <a:ext cx="3938900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ПАРАДИГМА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9948" y="2887858"/>
            <a:ext cx="159210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ООП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3987" y="2887858"/>
            <a:ext cx="11240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ФП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2707" y="2887858"/>
            <a:ext cx="334258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2707" y="2515325"/>
            <a:ext cx="334258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122" y="3592543"/>
            <a:ext cx="353975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HARDWARE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5494" y="2515325"/>
            <a:ext cx="335700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1373" y="3592543"/>
            <a:ext cx="3485249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HARD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814" y="786859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244210" y="2351115"/>
            <a:ext cx="5703580" cy="3804978"/>
            <a:chOff x="3244210" y="2351115"/>
            <a:chExt cx="5703580" cy="3804978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244210" y="2351115"/>
              <a:ext cx="5703580" cy="3804978"/>
              <a:chOff x="2986520" y="2351115"/>
              <a:chExt cx="5703580" cy="380497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520" y="4146664"/>
                <a:ext cx="2009429" cy="2009429"/>
              </a:xfrm>
              <a:prstGeom prst="rect">
                <a:avLst/>
              </a:prstGeom>
            </p:spPr>
          </p:pic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596" y="2351115"/>
                <a:ext cx="2009428" cy="2009428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4387" y="4080380"/>
                <a:ext cx="2075713" cy="2075713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58235">
              <a:off x="4632177" y="3734679"/>
              <a:ext cx="918219" cy="9182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41765" flipH="1">
              <a:off x="6641605" y="3621271"/>
              <a:ext cx="918219" cy="91821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5662419" y="4891427"/>
              <a:ext cx="918219" cy="918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7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23360" y="803240"/>
            <a:ext cx="3345281" cy="5631756"/>
            <a:chOff x="4423360" y="1151731"/>
            <a:chExt cx="3345281" cy="5631756"/>
          </a:xfrm>
        </p:grpSpPr>
        <p:pic>
          <p:nvPicPr>
            <p:cNvPr id="1026" name="Picture 2" descr="Alan Turing Aged 1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360" y="1151731"/>
              <a:ext cx="3345281" cy="455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39937" y="5706269"/>
              <a:ext cx="3312125" cy="107721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  <a:cs typeface="Open Sans SemiBold" panose="020B0706030804020204" pitchFamily="34" charset="0"/>
                </a:rPr>
                <a:t>Alan Turing</a:t>
              </a:r>
              <a:endPara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2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868" y="2717818"/>
            <a:ext cx="3666389" cy="10747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3152" y="2826285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926" y="637809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551" y="2717818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4471" y="2826285"/>
            <a:ext cx="1165514" cy="1165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5925" y="2717818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_1</a:t>
            </a:r>
            <a:endParaRPr lang="ru-RU" sz="4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924" y="4797827"/>
            <a:ext cx="428995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_2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384471" y="1653373"/>
            <a:ext cx="1165514" cy="1165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5384470" y="4122771"/>
            <a:ext cx="1165514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4999" y="3051281"/>
            <a:ext cx="81820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Производительность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труда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2426" y="786859"/>
            <a:ext cx="792717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5238" y="3051281"/>
            <a:ext cx="8781571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Ускорять и не противоречить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091" y="786859"/>
            <a:ext cx="87158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НЕПРАВИЛЬНАЯ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 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386" y="3051281"/>
            <a:ext cx="7773282" cy="10839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/>
              </a:rPr>
              <a:t>Замедлять и блокировать</a:t>
            </a:r>
            <a:endParaRPr lang="ru-RU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2377" y="2887858"/>
            <a:ext cx="372730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ПОВТОРИМ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614" y="2887858"/>
            <a:ext cx="43268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ДОЛЖНОСТИ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C68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solidFill>
                <a:srgbClr val="3C684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6676" y="5548489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5649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solidFill>
                <a:srgbClr val="35649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191" y="2887858"/>
            <a:ext cx="1569660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1960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747712"/>
            <a:ext cx="8391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C68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solidFill>
                <a:srgbClr val="3C684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6676" y="5548489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5649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solidFill>
                <a:srgbClr val="35649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91911" y="5774266"/>
            <a:ext cx="428978" cy="4289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9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C68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solidFill>
                <a:srgbClr val="3C684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6676" y="5548489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5649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solidFill>
                <a:srgbClr val="35649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667022" y="3222976"/>
            <a:ext cx="428978" cy="4289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C68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solidFill>
                <a:srgbClr val="3C684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6676" y="5548489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5649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solidFill>
                <a:srgbClr val="35649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532533" y="2003776"/>
            <a:ext cx="428978" cy="42897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0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4732" y="2887858"/>
            <a:ext cx="334258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SOFTWARE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https://pragprog.com/titles/tpp20/the-pragmatic-programmer-20th-anniversary-edition/tpp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7" y="1535289"/>
            <a:ext cx="2931875" cy="3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https://pragprog.com/titles/tpp20/the-pragmatic-programmer-20th-anniversary-edition/tpp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7" y="1535289"/>
            <a:ext cx="2931875" cy="3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.media-amazon.com/images/P/1509302581.01._SCLZZZZZZZ_SX5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05" y="3666028"/>
            <a:ext cx="2508095" cy="30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https://pragprog.com/titles/tpp20/the-pragmatic-programmer-20th-anniversary-edition/tpp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7" y="1535289"/>
            <a:ext cx="2931875" cy="3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.media-amazon.com/images/I/51GXv-sMBYL._SX37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30" y="805487"/>
            <a:ext cx="2915368" cy="38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.media-amazon.com/images/P/1509302581.01._SCLZZZZZZZ_SX5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05" y="3666028"/>
            <a:ext cx="2508095" cy="30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68" y="1761066"/>
            <a:ext cx="3045423" cy="4395611"/>
          </a:xfrm>
          <a:prstGeom prst="rect">
            <a:avLst/>
          </a:prstGeom>
        </p:spPr>
      </p:pic>
      <p:pic>
        <p:nvPicPr>
          <p:cNvPr id="1038" name="Picture 14" descr="https://m.media-amazon.com/images/P/B07B44BPFB.01._SCLZZZZZZZ_SX5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68" y="3666028"/>
            <a:ext cx="2454655" cy="29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https://pragprog.com/titles/tpp20/the-pragmatic-programmer-20th-anniversary-edition/tpp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7" y="1535289"/>
            <a:ext cx="2931875" cy="3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.media-amazon.com/images/I/51GXv-sMBYL._SX37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30" y="805487"/>
            <a:ext cx="2915368" cy="38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.media-amazon.com/images/P/1509302581.01._SCLZZZZZZZ_SX5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05" y="3666028"/>
            <a:ext cx="2508095" cy="30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68" y="1761066"/>
            <a:ext cx="3045423" cy="4395611"/>
          </a:xfrm>
          <a:prstGeom prst="rect">
            <a:avLst/>
          </a:prstGeom>
        </p:spPr>
      </p:pic>
      <p:pic>
        <p:nvPicPr>
          <p:cNvPr id="1036" name="Picture 12" descr="Pag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09" y="1199187"/>
            <a:ext cx="2355192" cy="30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.media-amazon.com/images/P/B07B44BPFB.01._SCLZZZZZZZ_SX5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68" y="3666028"/>
            <a:ext cx="2454655" cy="29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blurb-pdf-processing-service-prod-preflight.s3.us-west-2.amazonaws.com/default/blurb/P14850377/preview_72dpi/cover-trim-no-fold-front_cover-f21dfbed-5945-4d12-be90-0eb565aba6ad.jpg?X-Amz-Algorithm=AWS4-HMAC-SHA256&amp;X-Amz-Credential=AKIA2PCQKJ6LR2WGHNMS%2F20230428%2Fus-west-2%2Fs3%2Faws4_request&amp;X-Amz-Date=20230428T120056Z&amp;X-Amz-Expires=518400&amp;X-Amz-Signature=9b264183ae59f170fe3de1e9287c72e62e25919fdd015c7044be05bcc1711f60&amp;X-Amz-SignedHeaders=hos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6" y="1756685"/>
            <a:ext cx="2550066" cy="373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mages-eu.ssl-images-amazon.com/images/I/61+1i7WzcyS._AC_UL600_SR600,600_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5" r="16854"/>
          <a:stretch/>
        </p:blipFill>
        <p:spPr bwMode="auto">
          <a:xfrm>
            <a:off x="2007599" y="2130078"/>
            <a:ext cx="2969070" cy="4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3338" y="264345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 descr="https://pragprog.com/titles/tpp20/the-pragmatic-programmer-20th-anniversary-edition/tpp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7" y="1535289"/>
            <a:ext cx="2931875" cy="3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.media-amazon.com/images/I/51GXv-sMBYL._SX37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30" y="805487"/>
            <a:ext cx="2915368" cy="38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.media-amazon.com/images/P/1509302581.01._SCLZZZZZZZ_SX5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05" y="3666028"/>
            <a:ext cx="2508095" cy="304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68" y="1761066"/>
            <a:ext cx="3045423" cy="4395611"/>
          </a:xfrm>
          <a:prstGeom prst="rect">
            <a:avLst/>
          </a:prstGeom>
        </p:spPr>
      </p:pic>
      <p:pic>
        <p:nvPicPr>
          <p:cNvPr id="1036" name="Picture 12" descr="Pag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09" y="1199187"/>
            <a:ext cx="2355192" cy="30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.media-amazon.com/images/P/B07B44BPFB.01._SCLZZZZZZZ_SX5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68" y="3666028"/>
            <a:ext cx="2454655" cy="294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blurb-pdf-processing-service-prod-preflight.s3.us-west-2.amazonaws.com/default/blurb/P14850377/preview_72dpi/cover-trim-no-fold-front_cover-f21dfbed-5945-4d12-be90-0eb565aba6ad.jpg?X-Amz-Algorithm=AWS4-HMAC-SHA256&amp;X-Amz-Credential=AKIA2PCQKJ6LR2WGHNMS%2F20230428%2Fus-west-2%2Fs3%2Faws4_request&amp;X-Amz-Date=20230428T120056Z&amp;X-Amz-Expires=518400&amp;X-Amz-Signature=9b264183ae59f170fe3de1e9287c72e62e25919fdd015c7044be05bcc1711f60&amp;X-Amz-SignedHeaders=hos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6" y="1756685"/>
            <a:ext cx="2550066" cy="373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images-na.ssl-images-amazon.com/images/S/compressed.photo.goodreads.com/books/1328863452i/1216904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92" y="243624"/>
            <a:ext cx="3028950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mages-eu.ssl-images-amazon.com/images/I/61+1i7WzcyS._AC_UL600_SR600,600_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5" r="16854"/>
          <a:stretch/>
        </p:blipFill>
        <p:spPr bwMode="auto">
          <a:xfrm>
            <a:off x="2007599" y="2130078"/>
            <a:ext cx="2969070" cy="4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mages.manning.com/360/480/resize/book/7/b7f0a1a-1e7a-4f14-94f8-44037aaddf35/Blackheath-FRP-HI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0" y="449262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active Programming with RxJava [Book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33" y="2871037"/>
            <a:ext cx="26098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images.manning.com/book/0/fd97ee5-72ec-446f-a11f-d284f915245b/Khorikov-UT-HI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42" y="2425090"/>
            <a:ext cx="3506808" cy="43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9340" y="786859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02" y="3731194"/>
            <a:ext cx="2914130" cy="29141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35" y="2113675"/>
            <a:ext cx="2425065" cy="2425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40" y="2145383"/>
            <a:ext cx="2314392" cy="23143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44" y="3857104"/>
            <a:ext cx="2455187" cy="24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9098" y="1720840"/>
            <a:ext cx="444865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2729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9098" y="1720840"/>
            <a:ext cx="4448654" cy="23083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АРХИТЕКТУРЫ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3630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9098" y="1720840"/>
            <a:ext cx="4448654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АРХИТЕКТУРЫ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ПАТТЕРНЫ</a:t>
            </a:r>
          </a:p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ПРИНЦИПЫ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780" b="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53326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C68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ПОВЕДЕНИЕ</a:t>
            </a:r>
            <a:endParaRPr lang="ru-RU" sz="4800" dirty="0">
              <a:solidFill>
                <a:srgbClr val="3C684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6676" y="5548489"/>
            <a:ext cx="352532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solidFill>
                  <a:srgbClr val="35649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СТРУКТУРА</a:t>
            </a:r>
            <a:endParaRPr lang="ru-RU" sz="4800" dirty="0">
              <a:solidFill>
                <a:srgbClr val="356493"/>
              </a:solidFill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051" y="2887858"/>
            <a:ext cx="428194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ПОВЫШЕНИЕ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9310" y="2887858"/>
            <a:ext cx="315342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МАТРИЦА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682" y="2887858"/>
            <a:ext cx="2542684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067" y="2887858"/>
            <a:ext cx="6405921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ДОМАШНЯЯ РАБОТА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166" y="2887858"/>
            <a:ext cx="480772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ИНСТРУМЕНТЫ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upload.wikimedia.org/wikipedia/commons/thumb/c/c0/WebStorm_Icon.svg/1200px-WebStorm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865188"/>
            <a:ext cx="5127625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upload.wikimedia.org/wikipedia/commons/thumb/e/e1/GitLab_logo.svg/2560px-GitLab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782494"/>
            <a:ext cx="10766424" cy="329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le:YouTrack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849313"/>
            <a:ext cx="5159375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4020" y="2887858"/>
            <a:ext cx="3684022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SOFT SKILLS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1725" y="786859"/>
            <a:ext cx="2688558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ЭФФЕКТ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08" y="2582310"/>
            <a:ext cx="2885563" cy="2885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4" y="2451797"/>
            <a:ext cx="3427691" cy="342769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3517239"/>
            <a:ext cx="1598942" cy="1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4976" y="1490857"/>
            <a:ext cx="8182048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Производительность труда</a:t>
            </a:r>
            <a:endParaRPr lang="ru-RU" sz="4800" dirty="0">
              <a:latin typeface="Roboto" panose="02000000000000000000" pitchFamily="2" charset="0"/>
              <a:ea typeface="Roboto" panose="02000000000000000000" pitchFamily="2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10607</TotalTime>
  <Words>1204</Words>
  <Application>Microsoft Office PowerPoint</Application>
  <PresentationFormat>Широкоэкранный</PresentationFormat>
  <Paragraphs>254</Paragraphs>
  <Slides>72</Slides>
  <Notes>72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80" baseType="lpstr">
      <vt:lpstr>Arial</vt:lpstr>
      <vt:lpstr>Calibri</vt:lpstr>
      <vt:lpstr>Calibri Light</vt:lpstr>
      <vt:lpstr>Open Sans SemiBold</vt:lpstr>
      <vt:lpstr>Roboto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 Roman</dc:creator>
  <cp:lastModifiedBy>Khaimov Roman</cp:lastModifiedBy>
  <cp:revision>281</cp:revision>
  <dcterms:created xsi:type="dcterms:W3CDTF">2022-08-22T07:30:33Z</dcterms:created>
  <dcterms:modified xsi:type="dcterms:W3CDTF">2023-04-28T13:33:31Z</dcterms:modified>
</cp:coreProperties>
</file>