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4" r:id="rId17"/>
    <p:sldId id="276" r:id="rId18"/>
    <p:sldId id="271" r:id="rId19"/>
    <p:sldId id="272" r:id="rId20"/>
    <p:sldId id="273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1" r:id="rId42"/>
    <p:sldId id="300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CFCE"/>
    <a:srgbClr val="FFFFFF"/>
    <a:srgbClr val="000000"/>
    <a:srgbClr val="61B2E4"/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 varScale="1">
        <p:scale>
          <a:sx n="102" d="100"/>
          <a:sy n="10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 ситуацию</a:t>
            </a:r>
            <a:r>
              <a:rPr lang="ru-RU" baseline="0" dirty="0" smtClean="0"/>
              <a:t> вы начинаете писать новый проект</a:t>
            </a:r>
          </a:p>
          <a:p>
            <a:r>
              <a:rPr lang="ru-RU" baseline="0" dirty="0" smtClean="0"/>
              <a:t>В начале задачи реализуются относительно быстро и легко</a:t>
            </a:r>
            <a:r>
              <a:rPr lang="en-US" baseline="0" dirty="0" smtClean="0"/>
              <a:t>, </a:t>
            </a:r>
            <a:r>
              <a:rPr lang="ru-RU" baseline="0" dirty="0" smtClean="0"/>
              <a:t>дефектов не так много</a:t>
            </a:r>
            <a:r>
              <a:rPr lang="en-US" baseline="0" dirty="0" smtClean="0"/>
              <a:t>, </a:t>
            </a:r>
            <a:r>
              <a:rPr lang="ru-RU" baseline="0" dirty="0" smtClean="0"/>
              <a:t>их легко исправить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 чтобы попытаться ответить на данный вопрос необходимо начать с основ</a:t>
            </a:r>
            <a:r>
              <a:rPr lang="en-US" dirty="0" smtClean="0"/>
              <a:t>, </a:t>
            </a:r>
            <a:r>
              <a:rPr lang="ru-RU" dirty="0" smtClean="0"/>
              <a:t>а именно со строения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Любую программу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 что формирует наблюдаемое, то за что прежде всего платит заказчик, то на что заводят дефекты тестирование и требует к реализации аналитика.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точки зрения пользователя это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мы используем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его воспринимаем. Пользуясь например календарем нам не важно что там используется в качестве отступов (пробелы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- то что скрыто, детали реализации, паттерны, библиотеки, структуры данных,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остальное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являющееся наблюдаемым поведением.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можно выделить причины роста сложности программ. Первая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поведения – доменная или как её еще называют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сложность.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доменная область сама по себе (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образом) будет повышать планку для уровня экспертизы и ментальных способностей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 - или её еще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сложность, исходящая от выбранной структуры ПО. Выбранных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 и методологий разработки. И именно она является доминирующей. И именно на неё мы обратим с вами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его можно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изменирть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растет когда ПО приобретает в наблюдаемом поведении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исправляем дефект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реализуем новое требование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Соответвествено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страдает данная ценность когда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работало раньше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внезапно перестает. У этого феномена есть специальное название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РЕГРЕСС. Это по сути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то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на исключение чего 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QA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инженеры </a:t>
            </a:r>
            <a:r>
              <a:rPr lang="ru-RU" sz="1200" baseline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тратять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чуть ли ни большую часть своего рабочего времени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раз за разом проверяя программу после каждого релиза.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проходит</a:t>
            </a:r>
            <a:r>
              <a:rPr lang="ru-RU" baseline="0" dirty="0" smtClean="0"/>
              <a:t> пару недель</a:t>
            </a:r>
            <a:r>
              <a:rPr lang="en-US" baseline="0" dirty="0" smtClean="0"/>
              <a:t>, </a:t>
            </a:r>
            <a:r>
              <a:rPr lang="ru-RU" baseline="0" dirty="0" smtClean="0"/>
              <a:t>может пару месяцев и казалось бы такие же по сложности задачи уже начинают занимать больше времени</a:t>
            </a:r>
          </a:p>
          <a:p>
            <a:r>
              <a:rPr lang="ru-RU" baseline="0" dirty="0" smtClean="0"/>
              <a:t>Дефекты исправлять не так то просто</a:t>
            </a:r>
            <a:r>
              <a:rPr lang="en-US" baseline="0" dirty="0" smtClean="0"/>
              <a:t>, </a:t>
            </a:r>
            <a:r>
              <a:rPr lang="ru-RU" baseline="0" dirty="0" smtClean="0"/>
              <a:t>среди них появляются любимчики (те которые навещают проект время от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рождается регресс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как он появляется на свет? Причин конечно может быть масса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одна конкретная – модификация кода.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говорилось</a:t>
            </a:r>
            <a:r>
              <a:rPr lang="ru-RU" baseline="0" dirty="0" smtClean="0"/>
              <a:t> ранее</a:t>
            </a:r>
            <a:r>
              <a:rPr lang="en-US" baseline="0" dirty="0" smtClean="0"/>
              <a:t>, </a:t>
            </a:r>
            <a:r>
              <a:rPr lang="ru-RU" baseline="0" dirty="0" smtClean="0"/>
              <a:t>доминирующей причиной сложности в ПО является структура. Для того чтобы сложность уменьшить</a:t>
            </a:r>
            <a:r>
              <a:rPr lang="en-US" baseline="0" dirty="0" smtClean="0"/>
              <a:t>, </a:t>
            </a:r>
            <a:r>
              <a:rPr lang="ru-RU" baseline="0" dirty="0" smtClean="0"/>
              <a:t>необходимо эту структуру модифицировать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en-US" dirty="0" smtClean="0"/>
              <a:t>, </a:t>
            </a:r>
            <a:r>
              <a:rPr lang="ru-RU" dirty="0" smtClean="0"/>
              <a:t>изменять</a:t>
            </a:r>
            <a:r>
              <a:rPr lang="ru-RU" baseline="0" dirty="0" smtClean="0"/>
              <a:t> мы её должны таким образом</a:t>
            </a:r>
            <a:r>
              <a:rPr lang="en-US" baseline="0" dirty="0" smtClean="0"/>
              <a:t>, </a:t>
            </a:r>
            <a:r>
              <a:rPr lang="ru-RU" baseline="0" dirty="0" smtClean="0"/>
              <a:t>чтобы при этом не затронуть поведенческий аспект приложения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т. е. не вызывать регресса. Процесс при котором происходит изменение структуры без влияния на поведения называется </a:t>
            </a:r>
            <a:r>
              <a:rPr lang="ru-RU" baseline="0" dirty="0" err="1" smtClean="0"/>
              <a:t>рефакторингом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основной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единственный</a:t>
            </a:r>
            <a:r>
              <a:rPr lang="ru-RU" baseline="0" dirty="0" smtClean="0"/>
              <a:t> инструмент борьбы с </a:t>
            </a:r>
            <a:r>
              <a:rPr lang="ru-RU" baseline="0" dirty="0" err="1" smtClean="0"/>
              <a:t>растующей</a:t>
            </a:r>
            <a:r>
              <a:rPr lang="ru-RU" baseline="0" dirty="0" smtClean="0"/>
              <a:t> сложностью в ПО. Ну почему тогда все не занимаются </a:t>
            </a:r>
            <a:r>
              <a:rPr lang="ru-RU" baseline="0" dirty="0" err="1" smtClean="0"/>
              <a:t>рефакторингом</a:t>
            </a:r>
            <a:r>
              <a:rPr lang="ru-RU" baseline="0" dirty="0" smtClean="0"/>
              <a:t>? Почему все равно у большинство разработчиков продолжают работать в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проектах и ничего с этим не делают?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Причина заключается в том что программу сложно изменять. Всегда </a:t>
            </a:r>
            <a:r>
              <a:rPr lang="ru-RU" baseline="0" dirty="0" err="1" smtClean="0"/>
              <a:t>присутсвует</a:t>
            </a:r>
            <a:r>
              <a:rPr lang="ru-RU" baseline="0" dirty="0" smtClean="0"/>
              <a:t> страх что </a:t>
            </a:r>
            <a:r>
              <a:rPr lang="ru-RU" baseline="0" dirty="0" err="1" smtClean="0"/>
              <a:t>нибудь</a:t>
            </a:r>
            <a:r>
              <a:rPr lang="ru-RU" baseline="0" dirty="0" smtClean="0"/>
              <a:t> сломать</a:t>
            </a:r>
            <a:r>
              <a:rPr lang="en-US" baseline="0" dirty="0" smtClean="0"/>
              <a:t>, </a:t>
            </a:r>
            <a:r>
              <a:rPr lang="ru-RU" baseline="0" dirty="0" smtClean="0"/>
              <a:t>другими словами вызвать регресс.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Процесс модификации программ с нарушенной структурой очень напоминает игру в </a:t>
            </a:r>
            <a:r>
              <a:rPr lang="ru-RU" baseline="0" dirty="0" err="1" smtClean="0"/>
              <a:t>дженгу</a:t>
            </a:r>
            <a:r>
              <a:rPr lang="ru-RU" baseline="0" dirty="0" smtClean="0"/>
              <a:t>. Где любая попытка вырастить башенку (т. е. улучшить в поведении или в структуре) требует от программиста использовать (т. е. изменять) компоненты</a:t>
            </a:r>
            <a:r>
              <a:rPr lang="en-US" baseline="0" dirty="0" smtClean="0"/>
              <a:t>, </a:t>
            </a:r>
            <a:r>
              <a:rPr lang="ru-RU" baseline="0" dirty="0" smtClean="0"/>
              <a:t>на которых держаться все остальные элементы системы. В самом низу башни находятся те самые файлы бегемоты этакие гниющие свалки которые каждый обходит стороной и боится тронуть лишний раз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Представим</a:t>
            </a:r>
            <a:r>
              <a:rPr lang="ru-RU" baseline="0" dirty="0" smtClean="0"/>
              <a:t> что у нас есть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Зеленая</a:t>
            </a:r>
            <a:r>
              <a:rPr lang="ru-RU" baseline="0" dirty="0" smtClean="0"/>
              <a:t> галочка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которая будет означать что наша программа обладает корректным наблюдаемым поведением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красный крест</a:t>
            </a:r>
            <a:r>
              <a:rPr lang="en-US" dirty="0" smtClean="0"/>
              <a:t>, </a:t>
            </a:r>
            <a:r>
              <a:rPr lang="ru-RU" dirty="0" smtClean="0"/>
              <a:t>говорящий</a:t>
            </a:r>
            <a:r>
              <a:rPr lang="ru-RU" baseline="0" dirty="0" smtClean="0"/>
              <a:t> нам что что то в программе изменилось</a:t>
            </a:r>
            <a:r>
              <a:rPr lang="en-US" baseline="0" dirty="0" smtClean="0"/>
              <a:t>, </a:t>
            </a:r>
            <a:r>
              <a:rPr lang="ru-RU" baseline="0" dirty="0" smtClean="0"/>
              <a:t>она уже не ведет себя так как прежде. Я думаю что уже многие догадались что у помощника есть специальное имя – тесты.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исследовать качества такой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Потом требования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неожидано</a:t>
            </a:r>
            <a:r>
              <a:rPr lang="ru-RU" baseline="0" dirty="0" smtClean="0"/>
              <a:t> меняются</a:t>
            </a:r>
            <a:r>
              <a:rPr lang="en-US" baseline="0" dirty="0" smtClean="0"/>
              <a:t>, </a:t>
            </a:r>
            <a:r>
              <a:rPr lang="ru-RU" baseline="0" dirty="0" smtClean="0"/>
              <a:t>исторически сложившиеся решения и архитектура под такое не затачивалось</a:t>
            </a:r>
          </a:p>
          <a:p>
            <a:r>
              <a:rPr lang="ru-RU" baseline="0" dirty="0" smtClean="0"/>
              <a:t>И начинаются </a:t>
            </a:r>
            <a:r>
              <a:rPr lang="en-US" baseline="0" dirty="0" smtClean="0"/>
              <a:t>“</a:t>
            </a:r>
            <a:r>
              <a:rPr lang="ru-RU" baseline="0" dirty="0" smtClean="0"/>
              <a:t>непростые решения</a:t>
            </a:r>
            <a:r>
              <a:rPr lang="en-US" baseline="0" dirty="0" smtClean="0"/>
              <a:t>”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компоромисы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костыли</a:t>
            </a:r>
            <a:r>
              <a:rPr lang="en-US" baseline="0" dirty="0" smtClean="0"/>
              <a:t>, </a:t>
            </a:r>
            <a:r>
              <a:rPr lang="ru-RU" baseline="0" dirty="0" smtClean="0"/>
              <a:t>с каждым релизом решение все менее устойчивей</a:t>
            </a:r>
            <a:r>
              <a:rPr lang="en-US" baseline="0" dirty="0" smtClean="0"/>
              <a:t>, </a:t>
            </a:r>
            <a:r>
              <a:rPr lang="ru-RU" baseline="0" dirty="0" smtClean="0"/>
              <a:t>на проекте все чаще меняются люди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функций тестов должна быть защита от регресса. Именно эта защита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избавляет нас от страха менять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омощник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реагировать на изменения структуры (например падать). Так как наблюдаемое поведение остается прежним.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 В противном случае тесты только усложнят борьбу со сложностью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требовать больших ресурсов на свою поддержку, ведь в противном случае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только балластом для разработки и проще будет избавиться от них вовсе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пытаться что то там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тестируемом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влияют на время выполнения задачи.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 пока пройдут тесты может захотеть далеко не каждый человек. Проверки (ввиду халатности) игнорируются сводя все усилия на нет.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 Чем реже запуск, тем больше пространства для дефекта к появлению и тем сложней его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все то что можно оценить в рамках данных параметров можно в каком то смысле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назвать тестами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таких является компиляция. Она быстрая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типами несложно пользоваться если привыкнуть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дают хорошую защиту при условии грамотного моделирования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предоставляют относительно низкую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 как в том числе описывают внутреннее строение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максимальной, ровно как и протекция от регрессии. К сожалению, минусом здесь является скорость выполнения тестов и высокая сложность их написания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Очевидно что чем больше кода выполняется в тестах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они медленней.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оставляет желать лучшего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протестировать маленькую чистую функцию в сто крат проще чем пытаться писать проверки для комплексных процессов например регистрации пользователя. Более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тест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определению должен быть повторяемым (т. е. мы должны иметь возможность в любой момент времени без особых приседаний запустить тест)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следствие, они не требуют ничего конкретного от структуры программы, воспринимая её как один, атомарный компонент ( монолит)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Зеленным цветом будут выделяться тестируемые элементы системы (в данном случае сама система является тестируемой).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обладают наивысшей защитой от регресса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систему в точности со стороны пользователя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также следует и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5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сделать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нибудь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чтобы наличие тестов стало оправданным? Низкая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медленная скорость выполнения являются основными недостатками тестов сейчас, соответственно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услилия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разработчика должны быть направлены в первую очередь в этом направлении.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Мы как разработчики клиентской части знаем что на нас программа не заканчивается.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4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итоге проект приобретает все черты </a:t>
            </a:r>
            <a:r>
              <a:rPr lang="ru-RU" baseline="0" dirty="0" err="1" smtClean="0"/>
              <a:t>легаси</a:t>
            </a:r>
            <a:r>
              <a:rPr lang="en-US" baseline="0" dirty="0" smtClean="0"/>
              <a:t>, </a:t>
            </a:r>
            <a:r>
              <a:rPr lang="ru-RU" baseline="0" dirty="0" smtClean="0"/>
              <a:t>то</a:t>
            </a:r>
            <a:r>
              <a:rPr lang="en-US" baseline="0" dirty="0" smtClean="0"/>
              <a:t>, </a:t>
            </a:r>
            <a:r>
              <a:rPr lang="ru-RU" baseline="0" dirty="0" smtClean="0"/>
              <a:t>с чем никто не хочет работать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дешевле проект просто не трогать нежели развивать его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5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Помимо нас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есть например еще и сервер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который для нас в подавляющем большинстве случаев выполняет роль интерфейса к хранилищу данных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Другими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он определяет состояние приложения или хотя бы его часть. Проблема здесь заключается в том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что такое состояние является постоянным и глобальным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42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Далее просто будем называть источник данных (не только сервер но и локальное хранилище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или любые другие глобальные изменяемые данные)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26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33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ним</a:t>
            </a:r>
            <a:r>
              <a:rPr lang="en-US" baseline="0" dirty="0" smtClean="0"/>
              <a:t>, </a:t>
            </a:r>
            <a:r>
              <a:rPr lang="ru-RU" baseline="0" dirty="0" smtClean="0"/>
              <a:t>где за горизонтом маячит либо его вторая версия (где будет все с нуля и все ошибки конечно же будут учтены)</a:t>
            </a:r>
            <a:r>
              <a:rPr lang="en-US" baseline="0" dirty="0" smtClean="0"/>
              <a:t>. </a:t>
            </a:r>
            <a:r>
              <a:rPr lang="ru-RU" baseline="0" dirty="0" smtClean="0"/>
              <a:t>Туда конечно модные библиотеки и технологии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микрофронтенды</a:t>
            </a:r>
            <a:r>
              <a:rPr lang="ru-RU" baseline="0" dirty="0" smtClean="0"/>
              <a:t> (команда из 3-х человек)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</a:t>
            </a:r>
            <a:r>
              <a:rPr lang="ru-RU" baseline="0" dirty="0" smtClean="0"/>
              <a:t> принимаются волевые решения массовых работ с так называемым </a:t>
            </a:r>
            <a:r>
              <a:rPr lang="en-US" baseline="0" dirty="0" smtClean="0"/>
              <a:t>“</a:t>
            </a:r>
            <a:r>
              <a:rPr lang="ru-RU" baseline="0" dirty="0" smtClean="0"/>
              <a:t>техническим долгом</a:t>
            </a:r>
            <a:r>
              <a:rPr lang="en-US" baseline="0" dirty="0" smtClean="0"/>
              <a:t>”</a:t>
            </a:r>
            <a:r>
              <a:rPr lang="ru-RU" baseline="0" dirty="0" smtClean="0"/>
              <a:t> или попыткой вылечить проект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еще более сложной задачей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это в конечном</a:t>
            </a:r>
            <a:r>
              <a:rPr lang="ru-RU" baseline="0" dirty="0" smtClean="0"/>
              <a:t> итоге вызывает проблемы с нервами</a:t>
            </a:r>
            <a:r>
              <a:rPr lang="en-US" baseline="0" dirty="0" smtClean="0"/>
              <a:t>, </a:t>
            </a:r>
            <a:r>
              <a:rPr lang="ru-RU" baseline="0" dirty="0" smtClean="0"/>
              <a:t>со здоровьем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постоянный страх при</a:t>
            </a:r>
            <a:r>
              <a:rPr lang="en-US" baseline="0" dirty="0" smtClean="0"/>
              <a:t> </a:t>
            </a:r>
            <a:r>
              <a:rPr lang="ru-RU" baseline="0" dirty="0" smtClean="0"/>
              <a:t>правке 1 дефекта вызвать 3 новых. Большое ментальное напряжение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постоянное желание уйти с проекта или сменить работу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другой стороны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большая статься расходов на само производство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снижает прибыль от проекта для компании разработчика. Тем самым это косвенно препятствует например повышению зарплаты сотрудникам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свободных денег теперь меньше.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Неужели</a:t>
            </a:r>
            <a:r>
              <a:rPr lang="ru-RU" baseline="0" dirty="0" smtClean="0"/>
              <a:t> такая ситуация является неотъемлемой частью нашей </a:t>
            </a:r>
            <a:r>
              <a:rPr lang="ru-RU" baseline="0" dirty="0" err="1" smtClean="0"/>
              <a:t>професии</a:t>
            </a:r>
            <a:r>
              <a:rPr lang="ru-RU" baseline="0" dirty="0" smtClean="0"/>
              <a:t>. Быть может мы обречены всю свою профессиональную карьеру наблюдать одну и ту же ситуацию из проекта в проект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763" y="3013502"/>
            <a:ext cx="880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4" y="1567354"/>
            <a:ext cx="3723293" cy="3723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6" y="2115530"/>
            <a:ext cx="1749163" cy="1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5950" y="3013502"/>
            <a:ext cx="41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ВИНОВНИКИ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784623" y="2170876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6945" y="1970087"/>
            <a:ext cx="2520000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6219" y="455338"/>
            <a:ext cx="275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kartinkof.club/uploads/posts/2022-06/thumbs/1656068157_1-kartinkof-club-p-kartinki-s-nadpisyu-ya-prosnulsya-luntik-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8737"/>
            <a:ext cx="5715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2644170"/>
            <a:ext cx="466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сложно изменять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Дженга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84901"/>
            <a:ext cx="4213225" cy="6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6945" y="1970087"/>
            <a:ext cx="2520000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9581856" y="1348032"/>
            <a:ext cx="2172289" cy="21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КАЧЕСТВА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94" y="1729017"/>
            <a:ext cx="2055813" cy="20558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337819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4071">
            <a:off x="4883449" y="1730608"/>
            <a:ext cx="2547265" cy="2547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5387" y="1854199"/>
            <a:ext cx="4721225" cy="4721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2" b="28032"/>
          <a:stretch/>
        </p:blipFill>
        <p:spPr>
          <a:xfrm rot="13500000">
            <a:off x="2514648" y="2356788"/>
            <a:ext cx="2441479" cy="2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ВИДЫ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КОМПИЛЯЦИЯ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4" y="270302"/>
            <a:ext cx="1526848" cy="1526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3" y="270302"/>
            <a:ext cx="1526848" cy="15268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1" y="1629000"/>
            <a:ext cx="3600000" cy="36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4531" y="2323478"/>
            <a:ext cx="2386413" cy="23864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9581856" y="1348032"/>
            <a:ext cx="2172289" cy="21722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002">
            <a:off x="5188007" y="544828"/>
            <a:ext cx="3233100" cy="3233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4009">
            <a:off x="7566191" y="2927317"/>
            <a:ext cx="2024293" cy="20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06371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51" y="3063710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48" y="3063710"/>
            <a:ext cx="1800000" cy="18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1" y="2747126"/>
            <a:ext cx="2682417" cy="26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087" y="214996"/>
            <a:ext cx="550984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Источник данных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51" y="3063710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48" y="3063710"/>
            <a:ext cx="1800000" cy="18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1" y="2747126"/>
            <a:ext cx="2682417" cy="26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1" y="1629000"/>
            <a:ext cx="3600000" cy="360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1629000"/>
            <a:ext cx="3600000" cy="36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8803042" y="1451726"/>
            <a:ext cx="2172289" cy="217228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128" flipH="1">
            <a:off x="6008055" y="1764699"/>
            <a:ext cx="2908660" cy="29086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640">
            <a:off x="8886194" y="3665299"/>
            <a:ext cx="1258302" cy="12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627" y="1625339"/>
                <a:ext cx="3914746" cy="3914746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4138627" y="4440024"/>
              <a:ext cx="4411484" cy="641023"/>
            </a:xfrm>
            <a:prstGeom prst="rect">
              <a:avLst/>
            </a:prstGeom>
            <a:solidFill>
              <a:srgbClr val="61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8627" y="4271913"/>
              <a:ext cx="4411484" cy="1681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9223">
            <a:off x="206144" y="2561258"/>
            <a:ext cx="2887447" cy="288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10860" y="1076699"/>
            <a:ext cx="1770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/>
                <a:ea typeface="Roboto" panose="02000000000000000000" pitchFamily="2" charset="0"/>
              </a:rPr>
              <a:t>2.0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002023" y="1348032"/>
            <a:ext cx="4187954" cy="3880968"/>
            <a:chOff x="7566191" y="1348032"/>
            <a:chExt cx="4187954" cy="388096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66191" y="1348032"/>
              <a:ext cx="4187954" cy="3880968"/>
              <a:chOff x="7566191" y="1348032"/>
              <a:chExt cx="4187954" cy="3880968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9359" y="1629000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9581856" y="1348032"/>
                <a:ext cx="2172289" cy="217228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7566191" y="2927317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9743845" y="3512489"/>
              <a:ext cx="1258302" cy="1258302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8278545" y="60795"/>
            <a:ext cx="2559074" cy="255907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 rot="20771776" flipH="1">
            <a:off x="7388926" y="3277695"/>
            <a:ext cx="4050100" cy="2880000"/>
            <a:chOff x="36757" y="2420335"/>
            <a:chExt cx="4050100" cy="288000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36757" y="2420335"/>
              <a:ext cx="2880000" cy="28800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0621">
              <a:off x="1978624" y="2546336"/>
              <a:ext cx="2108233" cy="2108233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411635" y="2127089"/>
            <a:ext cx="3259962" cy="2880000"/>
            <a:chOff x="29542" y="2127089"/>
            <a:chExt cx="3259962" cy="288000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" y="2127089"/>
              <a:ext cx="2880000" cy="2880000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53372">
              <a:off x="1121321" y="2586444"/>
              <a:ext cx="2168183" cy="21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 flipH="1">
            <a:off x="2250405" y="1211639"/>
            <a:ext cx="6182902" cy="5886450"/>
            <a:chOff x="2422689" y="382080"/>
            <a:chExt cx="6182902" cy="588645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3" y="115381"/>
            <a:ext cx="2192515" cy="2192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6" y="4224633"/>
            <a:ext cx="2192515" cy="2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279">
            <a:off x="2888824" y="2714919"/>
            <a:ext cx="2412967" cy="241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2721" flipH="1">
            <a:off x="6890209" y="2714920"/>
            <a:ext cx="2412967" cy="241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5" y="3995814"/>
            <a:ext cx="2625856" cy="2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1287</Words>
  <Application>Microsoft Office PowerPoint</Application>
  <PresentationFormat>Широкоэкранный</PresentationFormat>
  <Paragraphs>130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Open Sans SemiBold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178</cp:revision>
  <dcterms:created xsi:type="dcterms:W3CDTF">2023-02-24T06:10:12Z</dcterms:created>
  <dcterms:modified xsi:type="dcterms:W3CDTF">2023-07-19T13:18:33Z</dcterms:modified>
</cp:coreProperties>
</file>