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6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83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84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sldIdLst>
    <p:sldId id="455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288" r:id="rId17"/>
    <p:sldId id="443" r:id="rId18"/>
    <p:sldId id="444" r:id="rId19"/>
    <p:sldId id="445" r:id="rId20"/>
    <p:sldId id="446" r:id="rId21"/>
    <p:sldId id="404" r:id="rId22"/>
    <p:sldId id="382" r:id="rId23"/>
    <p:sldId id="389" r:id="rId24"/>
    <p:sldId id="381" r:id="rId25"/>
    <p:sldId id="405" r:id="rId26"/>
    <p:sldId id="378" r:id="rId27"/>
    <p:sldId id="302" r:id="rId28"/>
    <p:sldId id="303" r:id="rId29"/>
    <p:sldId id="383" r:id="rId30"/>
    <p:sldId id="304" r:id="rId31"/>
    <p:sldId id="390" r:id="rId32"/>
    <p:sldId id="298" r:id="rId33"/>
    <p:sldId id="305" r:id="rId34"/>
    <p:sldId id="306" r:id="rId35"/>
    <p:sldId id="370" r:id="rId36"/>
    <p:sldId id="371" r:id="rId37"/>
    <p:sldId id="309" r:id="rId38"/>
    <p:sldId id="392" r:id="rId39"/>
    <p:sldId id="393" r:id="rId40"/>
    <p:sldId id="307" r:id="rId41"/>
    <p:sldId id="310" r:id="rId42"/>
    <p:sldId id="395" r:id="rId43"/>
    <p:sldId id="311" r:id="rId44"/>
    <p:sldId id="458" r:id="rId45"/>
    <p:sldId id="459" r:id="rId46"/>
    <p:sldId id="460" r:id="rId47"/>
    <p:sldId id="325" r:id="rId48"/>
    <p:sldId id="461" r:id="rId49"/>
    <p:sldId id="322" r:id="rId50"/>
    <p:sldId id="372" r:id="rId51"/>
    <p:sldId id="317" r:id="rId52"/>
    <p:sldId id="318" r:id="rId53"/>
    <p:sldId id="319" r:id="rId54"/>
    <p:sldId id="315" r:id="rId55"/>
    <p:sldId id="326" r:id="rId56"/>
    <p:sldId id="327" r:id="rId57"/>
    <p:sldId id="447" r:id="rId58"/>
    <p:sldId id="448" r:id="rId59"/>
    <p:sldId id="328" r:id="rId60"/>
    <p:sldId id="330" r:id="rId61"/>
    <p:sldId id="332" r:id="rId62"/>
    <p:sldId id="331" r:id="rId63"/>
    <p:sldId id="333" r:id="rId64"/>
    <p:sldId id="329" r:id="rId65"/>
    <p:sldId id="334" r:id="rId66"/>
    <p:sldId id="338" r:id="rId67"/>
    <p:sldId id="340" r:id="rId68"/>
    <p:sldId id="339" r:id="rId69"/>
    <p:sldId id="341" r:id="rId70"/>
    <p:sldId id="344" r:id="rId71"/>
    <p:sldId id="403" r:id="rId72"/>
    <p:sldId id="397" r:id="rId73"/>
    <p:sldId id="346" r:id="rId74"/>
    <p:sldId id="348" r:id="rId75"/>
    <p:sldId id="449" r:id="rId76"/>
    <p:sldId id="450" r:id="rId77"/>
    <p:sldId id="451" r:id="rId78"/>
    <p:sldId id="349" r:id="rId79"/>
    <p:sldId id="350" r:id="rId80"/>
    <p:sldId id="375" r:id="rId81"/>
    <p:sldId id="351" r:id="rId82"/>
    <p:sldId id="352" r:id="rId83"/>
    <p:sldId id="376" r:id="rId84"/>
    <p:sldId id="353" r:id="rId85"/>
    <p:sldId id="406" r:id="rId86"/>
    <p:sldId id="407" r:id="rId87"/>
    <p:sldId id="408" r:id="rId88"/>
    <p:sldId id="409" r:id="rId89"/>
    <p:sldId id="399" r:id="rId90"/>
    <p:sldId id="412" r:id="rId91"/>
    <p:sldId id="413" r:id="rId92"/>
    <p:sldId id="401" r:id="rId93"/>
    <p:sldId id="355" r:id="rId94"/>
    <p:sldId id="452" r:id="rId95"/>
    <p:sldId id="453" r:id="rId96"/>
    <p:sldId id="454" r:id="rId97"/>
    <p:sldId id="436" r:id="rId98"/>
    <p:sldId id="437" r:id="rId99"/>
    <p:sldId id="438" r:id="rId100"/>
    <p:sldId id="439" r:id="rId101"/>
    <p:sldId id="440" r:id="rId102"/>
    <p:sldId id="441" r:id="rId103"/>
    <p:sldId id="442" r:id="rId104"/>
    <p:sldId id="457" r:id="rId105"/>
    <p:sldId id="462" r:id="rId106"/>
    <p:sldId id="468" r:id="rId107"/>
    <p:sldId id="470" r:id="rId108"/>
    <p:sldId id="471" r:id="rId109"/>
    <p:sldId id="469" r:id="rId110"/>
    <p:sldId id="472" r:id="rId111"/>
    <p:sldId id="463" r:id="rId112"/>
    <p:sldId id="464" r:id="rId113"/>
    <p:sldId id="466" r:id="rId114"/>
    <p:sldId id="465" r:id="rId115"/>
    <p:sldId id="473" r:id="rId116"/>
    <p:sldId id="467" r:id="rId1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AFDE"/>
    <a:srgbClr val="FFAFB1"/>
    <a:srgbClr val="FF7575"/>
    <a:srgbClr val="2E75B6"/>
    <a:srgbClr val="F4B183"/>
    <a:srgbClr val="EE6E6E"/>
    <a:srgbClr val="FF7979"/>
    <a:srgbClr val="FF5050"/>
    <a:srgbClr val="FF7C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 autoAdjust="0"/>
    <p:restoredTop sz="80742" autoAdjust="0"/>
  </p:normalViewPr>
  <p:slideViewPr>
    <p:cSldViewPr snapToGrid="0">
      <p:cViewPr varScale="1">
        <p:scale>
          <a:sx n="92" d="100"/>
          <a:sy n="92" d="100"/>
        </p:scale>
        <p:origin x="16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45AF-983B-64786809A1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45AF-983B-64786809A1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45AF-983B-64786809A1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45AF-983B-64786809A1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45AF-983B-64786809A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58-4B9E-89A5-D4EAB34FDF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58-4B9E-89A5-D4EAB34FDF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858-4B9E-89A5-D4EAB34FDF2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858-4B9E-89A5-D4EAB34FDF25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58-4B9E-89A5-D4EAB34FDF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BA-4B5A-A67D-175CD4AC36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BA-4B5A-A67D-175CD4AC36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3BA-4B5A-A67D-175CD4AC36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3BA-4B5A-A67D-175CD4AC36E4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3BA-4B5A-A67D-175CD4AC3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3D-43A8-81F3-30ADCF6E39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3D-43A8-81F3-30ADCF6E39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3D-43A8-81F3-30ADCF6E396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3D-43A8-81F3-30ADCF6E3963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3D-43A8-81F3-30ADCF6E39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49-46D6-A3C7-206FF0C897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49-46D6-A3C7-206FF0C897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749-46D6-A3C7-206FF0C897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749-46D6-A3C7-206FF0C89714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49-46D6-A3C7-206FF0C89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9F-4428-8688-C28A38C7FD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9F-4428-8688-C28A38C7FD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9F-4428-8688-C28A38C7FD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9F-4428-8688-C28A38C7FD7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9F-4428-8688-C28A38C7FD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E6-4714-971A-ABE0F5488C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E6-4714-971A-ABE0F5488C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E6-4714-971A-ABE0F5488C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E6-4714-971A-ABE0F5488C8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CE6-4714-971A-ABE0F5488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0F-4D8A-9667-B68DA5E98D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0F-4D8A-9667-B68DA5E98D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0F-4D8A-9667-B68DA5E98D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0F-4D8A-9667-B68DA5E98DEE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0F-4D8A-9667-B68DA5E98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37-41AC-829F-C4107362C5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37-41AC-829F-C4107362C5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437-41AC-829F-C4107362C52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437-41AC-829F-C4107362C52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37-41AC-829F-C4107362C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3E-467F-A759-8B5186F36C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3E-467F-A759-8B5186F36CC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3E-467F-A759-8B5186F36CC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3E-467F-A759-8B5186F36CC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3E-467F-A759-8B5186F36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A1-44FB-AE97-752D864CF9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A1-44FB-AE97-752D864CF9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A1-44FB-AE97-752D864CF9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A1-44FB-AE97-752D864CF96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EA1-44FB-AE97-752D864CF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80-4E54-8AE4-8470C30A63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80-4E54-8AE4-8470C30A63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80-4E54-8AE4-8470C30A63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780-4E54-8AE4-8470C30A63F9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80-4E54-8AE4-8470C30A6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A-4E30-94F6-6E025A075B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A-4E30-94F6-6E025A075B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A-4E30-94F6-6E025A075B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A-4E30-94F6-6E025A075B58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BA-4E30-94F6-6E025A075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D3-4DB9-B331-0758D96895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D3-4DB9-B331-0758D96895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D3-4DB9-B331-0758D96895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D3-4DB9-B331-0758D968954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D3-4DB9-B331-0758D9689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9D-4636-ACC4-A2781C0047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9D-4636-ACC4-A2781C0047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9D-4636-ACC4-A2781C0047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9D-4636-ACC4-A2781C004714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9D-4636-ACC4-A2781C004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98-471A-BB54-552CE7F2DF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98-471A-BB54-552CE7F2DF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098-471A-BB54-552CE7F2DF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098-471A-BB54-552CE7F2DF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98-471A-BB54-552CE7F2D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76-4039-B189-65D9EF4358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76-4039-B189-65D9EF4358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776-4039-B189-65D9EF43582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776-4039-B189-65D9EF43582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776-4039-B189-65D9EF435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ТЕСТИРУЕМАЯ АРХИТЕКТУРА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 smtClean="0"/>
          </a:p>
          <a:p>
            <a:r>
              <a:rPr lang="ru-RU" dirty="0" smtClean="0"/>
              <a:t>Кто считает что тесты не нужны?</a:t>
            </a:r>
            <a:r>
              <a:rPr lang="ru-RU" baseline="0" dirty="0" smtClean="0"/>
              <a:t> </a:t>
            </a:r>
            <a:r>
              <a:rPr lang="ru-RU" dirty="0" smtClean="0"/>
              <a:t>Кто</a:t>
            </a:r>
            <a:r>
              <a:rPr lang="ru-RU" baseline="0" dirty="0" smtClean="0"/>
              <a:t> на проекте пишет тесты? Кто от них действительно ощущает пользу? А в чем она заключается? Это непростой и очень глубокий вопрос и для того чтобы в нем разобраться нужно начать с достаточно очевидного факта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9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Зависимость искусственной сложности от структуры</a:t>
            </a:r>
            <a:r>
              <a:rPr lang="ru-RU" baseline="0" dirty="0" smtClean="0"/>
              <a:t> как бы намекает нам на то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единственным способом упрощения программы является изменение данного аспекта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882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такой процесс стабильного и эффективного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нельзя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имея при этом качественных тестов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защищающих от регресса и не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сильно затрудняю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труда.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1221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в свою очередь, требуют использования подходящих структурных парадигм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паттернов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998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 у последних появляется четкая, измеряемая причина для существования - деньги.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более важно, эта причина понятна не только разработчикам, но и менеджерам, заказчикам и руководителям, тем, перед кем и требуется чаще всего обосновывать данные работы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138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Этого не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говорят напрямую, но от инженера ожидают понимания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данной взаимосвязи. Специалист должен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уметь мотивировать технические работы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управлять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конце концов обеспечить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здоровое развитие системы на всем периоде её существования.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707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ru-RU" baseline="0" dirty="0" smtClean="0"/>
              <a:t> по </a:t>
            </a:r>
            <a:r>
              <a:rPr lang="en-US" baseline="0" dirty="0" smtClean="0"/>
              <a:t>QR </a:t>
            </a:r>
            <a:r>
              <a:rPr lang="ru-RU" baseline="0" dirty="0" smtClean="0"/>
              <a:t>коду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894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0056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2802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8418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2604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56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Но при этом</a:t>
            </a:r>
            <a:r>
              <a:rPr lang="en-US" dirty="0" smtClean="0"/>
              <a:t>, </a:t>
            </a:r>
            <a:r>
              <a:rPr lang="ru-RU" dirty="0" smtClean="0"/>
              <a:t>изменяя структуру</a:t>
            </a:r>
            <a:r>
              <a:rPr lang="ru-RU" baseline="0" dirty="0" smtClean="0"/>
              <a:t> мы должны ухитриться и не модифицировать наблюдаемого поведения которое эта структура и формирует. Иначе мы рискуем сломать то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работало до этого (вызывать регресс иными словами). И для процесса изменения деталей </a:t>
            </a:r>
            <a:r>
              <a:rPr lang="ru-RU" baseline="0" dirty="0" err="1" smtClean="0"/>
              <a:t>реалиазции</a:t>
            </a:r>
            <a:r>
              <a:rPr lang="ru-RU" baseline="0" dirty="0" smtClean="0"/>
              <a:t> без влияния на поведение есть специальное название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711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9070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7626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0255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119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387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3179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67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Рефакторинг</a:t>
            </a:r>
            <a:r>
              <a:rPr lang="ru-RU" dirty="0" smtClean="0"/>
              <a:t>.</a:t>
            </a:r>
            <a:r>
              <a:rPr lang="ru-RU" baseline="0" dirty="0" smtClean="0"/>
              <a:t> </a:t>
            </a:r>
            <a:r>
              <a:rPr lang="ru-RU" dirty="0" smtClean="0"/>
              <a:t>Это основное</a:t>
            </a:r>
            <a:r>
              <a:rPr lang="en-US" dirty="0" smtClean="0"/>
              <a:t> </a:t>
            </a:r>
            <a:r>
              <a:rPr lang="ru-RU" dirty="0" smtClean="0"/>
              <a:t>и в большинстве случаев единственное</a:t>
            </a:r>
            <a:r>
              <a:rPr lang="ru-RU" baseline="0" dirty="0" smtClean="0"/>
              <a:t> оружие для борьбы с растущей сложностью в программе. Но регресс делает его крайне редким гостем в проектах что и приводит к ситуациям показанным ранее.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4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Давайте представим</a:t>
            </a:r>
            <a:r>
              <a:rPr lang="ru-RU" baseline="0" dirty="0" smtClean="0"/>
              <a:t> что у нас есть волшебная программа помощник с одной единственной кнопкой</a:t>
            </a:r>
            <a:r>
              <a:rPr lang="en-US" baseline="0" dirty="0" smtClean="0"/>
              <a:t> check. </a:t>
            </a:r>
            <a:r>
              <a:rPr lang="ru-RU" baseline="0" dirty="0" smtClean="0"/>
              <a:t>Нажав на неё у нас может быть один из двух результатов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Первый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будет означать что наблюдаемое поведение нашей программы не изменилось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2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Второй</a:t>
            </a:r>
            <a:r>
              <a:rPr lang="en-US" dirty="0" smtClean="0"/>
              <a:t>, </a:t>
            </a:r>
            <a:r>
              <a:rPr lang="ru-RU" dirty="0" smtClean="0"/>
              <a:t>будет означать</a:t>
            </a:r>
            <a:r>
              <a:rPr lang="ru-RU" baseline="0" dirty="0" smtClean="0"/>
              <a:t> обратное – а именно присутствие того самого регресса. Имея такого помощника под рукой </a:t>
            </a:r>
            <a:r>
              <a:rPr lang="ru-RU" baseline="0" dirty="0" err="1" smtClean="0"/>
              <a:t>рефакторинг</a:t>
            </a:r>
            <a:r>
              <a:rPr lang="ru-RU" baseline="0" dirty="0" smtClean="0"/>
              <a:t> стал бы гораздо легче. Я думаю многие догадались что наш помощник – это тесты. </a:t>
            </a:r>
            <a:r>
              <a:rPr lang="ru-RU" baseline="0" smtClean="0"/>
              <a:t>Тесты это </a:t>
            </a:r>
            <a:r>
              <a:rPr lang="ru-RU" baseline="0" dirty="0" smtClean="0"/>
              <a:t>просто программа которая проверяет другую программу.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8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 попробуем понять какими качествами они должны обладать относительно решаемой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7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естественно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защита от регресса. Именно она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избавляет нас от страха случайно изменить поведение приложения при модифицировании деталей реализации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5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качеством является сопротивляемость к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должны реагировать на изменения структуры (в нашем случае падать).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тестов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для обычного пользователя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быть незаметным.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противном случае они только усложнят борьбу с растущей сложностью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вместо одной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править придётся уже две.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8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Третьим качеством является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тесты будут требовать больших ресурсов на свое написание и изменение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станут балластом для разработки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одной причиной возросшей сложности программы и проще будет избавиться от них вовсе чем оставлять на проекте в том виде который есть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</a:t>
            </a:r>
            <a:r>
              <a:rPr lang="ru-RU" baseline="0" dirty="0" smtClean="0"/>
              <a:t>ложность проектов со временем растет. Каждый с этим сталкивался</a:t>
            </a:r>
            <a:r>
              <a:rPr lang="en-US" baseline="0" dirty="0" smtClean="0"/>
              <a:t>, </a:t>
            </a:r>
            <a:r>
              <a:rPr lang="ru-RU" baseline="0" dirty="0" smtClean="0"/>
              <a:t>когда становится все труднее разобраться в коде</a:t>
            </a:r>
            <a:r>
              <a:rPr lang="en-US" baseline="0" dirty="0" smtClean="0"/>
              <a:t>, </a:t>
            </a:r>
            <a:r>
              <a:rPr lang="ru-RU" baseline="0" dirty="0" smtClean="0"/>
              <a:t>появляется больше дефектов</a:t>
            </a:r>
            <a:r>
              <a:rPr lang="en-US" baseline="0" dirty="0" smtClean="0"/>
              <a:t>, </a:t>
            </a:r>
            <a:r>
              <a:rPr lang="ru-RU" baseline="0" dirty="0" smtClean="0"/>
              <a:t>на задачи уходит больше времени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4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Последним качеством является быстродействие.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выполнения тестов очевидно влияет на время выполнения задачи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оказывая воздействие на производительность 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если требуется например срочно выдать релиз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ждать пол часа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 пока пройдут проверки может захотеть далеко не каждый. В этом плане они могут и вовсе игнорироваться сводя все усилия на нет.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общем случае - чем дольше проходят тесты, тем реже они запускаются.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реже запуск, тем больше пространства для дефекта к появлению и тем сложней его потом отыскать как следствие.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31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возьмем более конкретный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пример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всем известные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объяснить коротко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представьте что ваших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специалистов заменили на робота. И вот сценарий работы такого робота и будет являться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тестом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2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Метрики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будут представлены на круговой диаграмме чтобы выделить соотношение показателей между собой.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11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первых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предоставляют максимальную защиту от регресса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проверяют всю систему целиком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конца до конца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8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вторых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дают высокую сопротивляемость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рассматривают программу с точки зрения конечного пользователя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5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как черный ящик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полностью игнорируя структуру ПО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2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взамен они требуют высокую цену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ввиде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низкой скорости выполнения и большой стоимостью разработки и поддержки. Давайте поймем почему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0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сценарий тестирования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при обычной эксплуатации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зависит от какого то источника данных (это может быть БД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localStorage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глобальный объект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возвращающая тек дату и так далее)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0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точки зрения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зависимость скрыта. Т. Е. тесты её не контролируют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усложняет процесс верификации поведения. Как проверить например сценарий отображения списка пользователей если в нашей системе время от времени регистрируются новые.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1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Обратным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здесь являются сценарии (или функции) которые являются идемпотентными. Т. е. такими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которых полностью предсказывается её внешними аргументами. Например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сложения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двух чисел или отображение какой то статичной информации на форме.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вернемся к нему позднее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Проще говоря - проект начинает устаревать. Проблема встречается настолько часто но обсуждается так редко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может показаться что </a:t>
            </a:r>
            <a:r>
              <a:rPr lang="ru-RU" baseline="0" dirty="0" err="1" smtClean="0"/>
              <a:t>легаси</a:t>
            </a:r>
            <a:r>
              <a:rPr lang="ru-RU" baseline="0" dirty="0" smtClean="0"/>
              <a:t> это вполне нормально и неизбежно для каждого проекта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Для борьбы с данной отрицательной</a:t>
            </a:r>
            <a:r>
              <a:rPr lang="ru-RU" baseline="0" dirty="0" smtClean="0"/>
              <a:t> тенденцией нам необходимо определить откуда берётся сложность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является её источником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85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проблемой при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тестировании может быть наличие так называемого сайд эффекта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один сценарий может оказать влияние на результат другого. Возьмем два кейса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добавления пользователя и отображения списка пользователей. Результат будет разным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взавимисти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порядка выполнения этих тестов.</a:t>
            </a:r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Сайд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эффект в общем случае это любой наблюдаемый результат работы функции существующий за пределами её возвращаемого значения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4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логирующая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функция – она вернула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 тоже время вывела значение в консоль.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0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с вами выделили негативные стороны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медлительность и низкая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 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опустим что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таком виде они нам не подходят. Зная причины этих проблем мы можем сказать следующее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0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является идемпотентной (зависит от скрытых изменяющихся аргументов) или содержит сайд эффекты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мы её просто не тестируем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выразить физически? Не на словах?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1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Проще всего это сделать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выделив для таких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грязных функций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отдельный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 (в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данном случае он называется как источники данных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Далее мы можем сказать что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то, что находится в этой области структуры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должно покрываться тестами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Блок сверху (обозначен зеленым) обозначает область программы которая тестируется. Обратите внимание на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теперь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сравнению с изначальной версией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проверяется меньше кода. Это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неизбежно приводит нас к пониженной защите от регресса.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3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источников данных не тестируется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нас выгодно делать его максимально простым и прямолинейным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избавляя его от любой нетривиальной логики и управляющих конструкций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снижая вероятность что-нибудь там поломать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впринципе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2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Разделить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то – это половина работы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этого необходимо решить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какую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сторону должны быть направлены зависимости между ними?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36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простой 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есть компонент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отображающий список пользователей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список он получает из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ассинхроного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источника данных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имеет скрытую зависимость от БД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является нетестируемой в нашей терминологии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64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 что компонент напрямую ссылается на конкретную функцию. Другими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захотим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функцией источником данных (более удобной для тестирования)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у нас ничего не получится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5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 в этом нам поможет изучение того из</a:t>
            </a:r>
            <a:r>
              <a:rPr lang="ru-RU" baseline="0" dirty="0" smtClean="0"/>
              <a:t> чего состоит любая программа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1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такая прямая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связь отображается следующим образом.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Обратите внимание на направление стрелочки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0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Посмотрим на другой пример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 у нас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остался без изменений кроме одной маленькой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очень важной детали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5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берется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напрямую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через внешнюю зависимость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 которой описывается через соответствующий тип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 данных превращается в простой внешний аргумент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неизвестную переменную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которую мы как разработчики теперь можем спокойно контролировать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передавая туда то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нас выгодно в конкретном случае.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025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ничего сильно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меняется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 что между программой и источниками данных появляется промежуточный элемент – интерфейс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каждая функция обязана реализовывать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иначе мы просто не сможем передать её в качестве аргумента компоненту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83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738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19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930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154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 словами - изменения в программе…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8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 можно разбить на две составляющие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77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имеют тенденцию вызывать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в её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интерфейсах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247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уже изменения в интерфейсах в свою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очередь будут вынуждать модифицировать всех его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имплементаторов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коих обычно гораздо больше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82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сказать что 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пара образует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с высокой ответственностью, изменение которого вызовет многочисленные модификации в зависимых от него компонентах.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значит что мы должны иметь возможность изменять поведение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изменяя или как можно реже модифицируя её внешние интерфейсы.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 она должна быть расширяемой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824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часть этой сложной задачи уже была решена нами в рамках организации тестирования!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Программу можно использовать с разными источниками данных при этом не трогая ничего лишнего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74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423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 ядра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тестируемый компонент с высокой ответственностью.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56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слой источников данных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нетестируемых компонентов. Единственное требование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элементам данной секции – это простота. Они должны быть тривиальными иначе итоговая защита от регресса будет небольшой.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Тут стоить немного остановиться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отметить следующий занятный факт…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39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уровне исполнения программы, на этапе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вызовы будут идти от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21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на уровне структуры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уровне исходного кода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зависимости напротив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обращены ровно в обратную сторону.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Зависимость между слоями как бы инвертируется.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Между элементами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формируется так называемая *неполная архитектурная граница*.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Смысл которой мы рассмотрим позднее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699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проведем сравнительный анализ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наших новый тестов по сравнению с имеющимся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наблюдаемое поведение, то за что прежде всего платит заказчик, то на что заводят дефекты тестирование и требует к реализации аналитика.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Пользуясь например календарем нам не важно с каким стеком он реализован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 алгоритмы используются внутри. Нас волнует другое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ли ставить отметки на день рождения и смотреть даты определено месяца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22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 на что стоит обратит внимание так это на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таких тестов гораздо выше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теперь мы способны избавиться от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трудно тестируемых элементов системы. Легко подменять данные и организовывать окружение.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91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всего есть своя цена. В нашем случае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тесты теперь зависимы от двух-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архитектуры. Можно сказать что они теперь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тестируют не только поведение программы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и часть её структуры. В то же время, внутреннее устройство самих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слоев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прежнему остается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скрытым тем самым сохраняя большие возможности для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815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Хоть проверки по прежнему проходят от лица пользователя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например путем визуальной верификации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экранов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защиты от регресса естественно стало меньше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игнорируется некоторая часть системы.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показатель следует дополнительно поддерживать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путем максимального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упрощения нетестируемого слоя источников данных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396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выполнения естественно вырастит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при тестировании не используются реальные источники данных что и открываются новые возможности для оптимизации. Тесты можно выполнять параллельно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любом порядке.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 ли мы пойти еще дальше и сделать их еще быстрее и проще в поддержке? И самое главное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этого нам потребуется изменить?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Рассмотрим следующий пример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99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 форму регистрации с двумя полями: имя пользователя и пароль.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полного тестирования потребуется покрыть не только позитивный сценарий, но и также различные альтернативные ветви – например ошибки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2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быть такое что самих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окажется достаточно много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каждое мы будем пытаться проверять через средства визуальной верификации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время выполнения тестов увеличиться ощутимым образом.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 очевидно что сами правила имеют мало чего общего с представлением. Каким образом это можно использовать?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81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Обратимся к нашей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текущей структуре и 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емного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сдвинем слой ядра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понадобится дополнительное место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47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решения возникшей проблемы попробуем разделить программу по очень простому правилу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одну сторону мы положим функции использующие компоненты представления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 другую те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от них не зависят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12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Итогом у нас является новый слой -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684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его качественным отличием будет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зависимость от средств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интерфейса (компонентов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стилей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сущностей рендеринга и тому подобное. Т. е. все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мы проверяем визуально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2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себе поведение является источником естественной (или её еще называют доменной) сложности программы. Например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сли наша задача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сделать программу моделирующую самолеты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тут никуда не отвертишься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домен сам по себе (естественным образом) будет повышать планку для уровня экспертизы программиста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738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новообразовавшееся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оведение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свою очередь не имеет таких зависимостей (Таким образом мы можем обойтись небольшими быстрыми тестами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прибегать к тяжелой артиллерии в виде визуальной верификации или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эмуляциии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В примере с регистрацией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ядро будет содержать те самые правила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они не имеют прямой зависимости от средств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25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отметить и направление зависимости 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зависит от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наоборот. В противном случае наше поведение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транизитвно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импортировало бы тяжелые элементы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сделало бы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тестирование невозможным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562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вспомним с чего мы начинали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программа была обычным монолитом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неделимыми единым блоком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589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чего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шагом мы методично разделяли единое целое на составные компоненты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слои архитектуры. Так вот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разработчик пытается разделить какой то блок – будь то одна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маленькая функция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целая программа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должен руководствоваться их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отвественностями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получившихся частей.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521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должны иметь разными. Если по простому то ответственность определяется причиной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которой тот или иной компонент может быть изменен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462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Возьмем слой представления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каким причинам нам может потребоваться изменять код в компонентах данного слоя? Ну например дизайнеру не понравилась общая композиция элементов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мы решили поддержать большее разнообразие экранов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 более доступный интерфейс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851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насчет ядра? Конечно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его потребуется отредактировать в случае если например функция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 изменится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если наша задача реализовать темную тему – данный слой не будет затронут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мыслью здесь является следующее – причины по которым изменяются слои представления и поведения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*редко* будут пересекаться по времени.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Гораздо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вероятней что за взятый момент времени будет меняться что-то одно, а не все сразу.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90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несоблюдения принципа ответственностей при разделении какого-то блока на части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обнаружить себя в ситуации где большинство задач заставляют разработчика как бы дробью вносить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 в программу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требуемые изменения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безусловно усложнит всю работу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69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имеют объективные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предпосылки направлять разделения по ответственностям поэтому нам в целом беспокоится не о чем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28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Каким образом можно организовать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процесс тестирования в получившейся программе?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0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Вторая часть программы это структура – те самые детали реализации. Можно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сказать что это все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скрыто от конечного пользователя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59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решить покрывать сквозные сценарии тестами с большей защитой от регресса (визуальные тесты) (они будут включать слои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View, Core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заглушки)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94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Остальные не визуальные альтернативные сценарии закрыть с помощью тестов в более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изолированном окружении.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примере с формой регистрации это выражается в небольшой группе визуальных тестов на саму форму регистрации и изолированных тестов 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982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Оценим новое решение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53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прохождения тестов безусловно будет увеличена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ядро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зависит ни от чего конкретного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682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взамен, пришлось смириться с тестами, больше завязанными на структурную часть программы. От этого мы получаем меньше сопротивляемости 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Но у этого есть и положительные следствия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805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теперь упростим нашу схему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убрав лишние элементы но сохранив зависимости.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Сравним его с другим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популярным решением которое называется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Чистая архитектура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145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 разница сразу бросается в глаза. Но давайте все же попытаемся отыскать схожие черты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0092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ближе компонент находится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вводу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выводу к портам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больше конкретных зависимостей от инфраструктуры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он имеет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дальше он находится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центра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бы вылезая на границы всей системы.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результат того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зависимости между компонентами всегда направлены в сторону повышения абстрактности. Итогом чего у нас получается картина при которой все стрелки направлены в сторону ядра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438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делает само ядро достаточно ответственным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заставляя нас как инженеров предпринимать дополнительные меры по обеспечению его расширяемости. И тесты на самом деле сделали за нас часть этой работы!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683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спокойно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пере-использовать одни и те же поведения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представлениями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источниками данных даже с разными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приложений. Это и есть результат той самой неполной архитектурной границы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Отсутствие сайд-эффектов в центре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открывает дополнительные возможности для расширения через композицию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1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является источником 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называемой и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скусственной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сложности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Т. 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которую влияют выбранные нами детали реализации (например модели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алгоритмы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библиотеки и т. д). Именно из за неё проекты в подавляющем большинстве случаев устаревают и скатываются 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легаси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Именно на неё мы обратим с вами свое внимание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5386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Дело не заканчивается на этом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ы также можем с вами спокойно изменять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реализуя кэширование данных и при этом исходный код представления и поведения не будет затронут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990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не является исключением и может быть использовано с разными внешними источниками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бывает полезно например при работе 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сторибук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где окружение обычно изолировано.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217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эти преимущества мы получили как бы в подарок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 обеспечивая простоту тестирования приложения.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Такой положительный эффект объясняется простым фактом – тестирование есть нечто иное как процесс повторного использования того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тестируется. Соответственно если программу легко тестировать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её компоненты легко использовать повторного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поэтому структуры тестируемых программ обладают качествами расширяемости.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также будет полезна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следующая аналогия…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284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они сами в том числе и составляют те самые детали реализации от которых тесты не должны зависеть вовсе. Это то самое что мы можем и должны изменять в направлении упрощения программы в целях оптимизации производственного процесса.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510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 что нам дали задание построить башенку высотой 20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см. Мы предварительно рассчитали кол-во блоков их расположение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потом эти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детальки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сделали и построили конструкцию.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потом к нам внезапно приходят и просят эту башенку вырастить еще на пару сантиметров. Мы на это не рассчитывали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свободных деталей у нас нет и не остается ничего другого…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114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использовать части из уже поострённых элементов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240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каждым подобным движением хрупкость всей системы будет расти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вместе с тем новая высота будет даваться нам с еще большим трудом.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так выглядит разработка в проектах с недостаточно расширяемой архитектурой. Можно сказать что тесты являются таким вторым заказчиком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выставляет нам такие требования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требуют от нас коренной переделки всей структуры. Итогом такой работы является архитектура способная выдержать гораздо больше испытаний от того первого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настоящего заказчика.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621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начали с вами с простого факта -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каждым реализованным требованием, с каждым исправленным дефектом, сложность системы неуклонно растет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589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выражается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возрастающем времени выполнения задач – время можно легко например перевести в деньги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99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Единственный способ борьбы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сложностью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постоянная корректировка структуры в направлении упрощения поддержки и развития ПО. Это делается не один раз, не раз в неделю, а непрерывно на протяжении всего цикла разработки.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18.png"/><Relationship Id="rId4" Type="http://schemas.openxmlformats.org/officeDocument/2006/relationships/image" Target="../media/image41.png"/><Relationship Id="rId9" Type="http://schemas.openxmlformats.org/officeDocument/2006/relationships/image" Target="../media/image1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5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1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hart" Target="../charts/chart4.xm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chart" Target="../charts/char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chart" Target="../charts/char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chart" Target="../charts/char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chart" Target="../charts/char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chart" Target="../charts/chart18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chart" Target="../charts/chart2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27363" y="865760"/>
            <a:ext cx="10434123" cy="1353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 smtClean="0">
                <a:latin typeface="TTTravels-DemiBold" panose="02000503030000020004" pitchFamily="2" charset="0"/>
              </a:rPr>
              <a:t>Тестируемая архитектура</a:t>
            </a:r>
            <a:endParaRPr lang="ru-RU" sz="6000" dirty="0">
              <a:latin typeface="TTTravels-DemiBold" panose="02000503030000020004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727363" y="2270005"/>
            <a:ext cx="9144001" cy="165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TTravels-Regular"/>
                <a:sym typeface="TTTravels-Regular"/>
              </a:rPr>
              <a:t>Роман Хаимов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TTravels-Regular"/>
              <a:sym typeface="TTTravel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862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18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8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9218064" y="2827403"/>
            <a:ext cx="1534917" cy="1305162"/>
            <a:chOff x="9756748" y="187090"/>
            <a:chExt cx="5238835" cy="4454658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4" name="Группа 13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  <p:pic>
        <p:nvPicPr>
          <p:cNvPr id="29" name="Рисунок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  <p:pic>
        <p:nvPicPr>
          <p:cNvPr id="36" name="Рисунок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120957" y="301467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grpSp>
        <p:nvGrpSpPr>
          <p:cNvPr id="6" name="Группа 5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9" name="Группа 8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59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410" y="492248"/>
            <a:ext cx="2233180" cy="2233180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7" name="Рисунок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1" name="Группа 10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364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73" y="707118"/>
            <a:ext cx="4442712" cy="4442712"/>
          </a:xfrm>
          <a:prstGeom prst="rect">
            <a:avLst/>
          </a:prstGeom>
        </p:spPr>
      </p:pic>
      <p:sp>
        <p:nvSpPr>
          <p:cNvPr id="84" name="Какой-то текст для чего-то там, в общем надо сюда будет что-то написать"/>
          <p:cNvSpPr txBox="1"/>
          <p:nvPr/>
        </p:nvSpPr>
        <p:spPr>
          <a:xfrm>
            <a:off x="938089" y="976753"/>
            <a:ext cx="476602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latin typeface="TTTravels-Bold"/>
                <a:ea typeface="TTTravels-Bold"/>
                <a:cs typeface="TTTravels-Bold"/>
                <a:sym typeface="TTTravels-Bold"/>
              </a:defRPr>
            </a:lvl1pPr>
          </a:lstStyle>
          <a:p>
            <a:r>
              <a:rPr lang="ru-RU" dirty="0" smtClean="0"/>
              <a:t>Спасибо за внимание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7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Приложение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4" name="Соединительная линия уступом 3"/>
          <p:cNvCxnSpPr>
            <a:endCxn id="6" idx="3"/>
          </p:cNvCxnSpPr>
          <p:nvPr/>
        </p:nvCxnSpPr>
        <p:spPr>
          <a:xfrm rot="10800000">
            <a:off x="3638683" y="1911859"/>
            <a:ext cx="1505792" cy="88643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1643628" y="1413094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Монитор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490150" y="141309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Commands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7" name="Соединительная линия уступом 16"/>
          <p:cNvCxnSpPr>
            <a:endCxn id="16" idx="1"/>
          </p:cNvCxnSpPr>
          <p:nvPr/>
        </p:nvCxnSpPr>
        <p:spPr>
          <a:xfrm flipV="1">
            <a:off x="7139530" y="1911857"/>
            <a:ext cx="1350620" cy="88643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1643628" y="356886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Клавиатура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Мышь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2" name="Соединительная линия уступом 21"/>
          <p:cNvCxnSpPr>
            <a:stCxn id="21" idx="3"/>
          </p:cNvCxnSpPr>
          <p:nvPr/>
        </p:nvCxnSpPr>
        <p:spPr>
          <a:xfrm flipV="1">
            <a:off x="3638683" y="3297058"/>
            <a:ext cx="1505792" cy="770569"/>
          </a:xfrm>
          <a:prstGeom prst="bentConnector3">
            <a:avLst>
              <a:gd name="adj1" fmla="val 49422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8490150" y="356886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Queries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30" idx="1"/>
          </p:cNvCxnSpPr>
          <p:nvPr/>
        </p:nvCxnSpPr>
        <p:spPr>
          <a:xfrm rot="10800000">
            <a:off x="7139532" y="3297059"/>
            <a:ext cx="1350619" cy="77056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5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Приложение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Commands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Queries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73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Приложение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Commands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Queries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25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Приложение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Commands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Queries</a:t>
            </a: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1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Roboto" panose="02000000000000000000" pitchFamily="2" charset="0"/>
              </a:rPr>
              <a:t>Fn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(Input)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45324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Output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3626" y="257133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Input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2" name="Соединительная линия уступом 21"/>
          <p:cNvCxnSpPr>
            <a:stCxn id="21" idx="3"/>
            <a:endCxn id="7" idx="1"/>
          </p:cNvCxnSpPr>
          <p:nvPr/>
        </p:nvCxnSpPr>
        <p:spPr>
          <a:xfrm>
            <a:off x="3638681" y="3070096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7139530" y="3070095"/>
            <a:ext cx="150579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6464" y="4266136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658" y="4094370"/>
            <a:ext cx="942795" cy="94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3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48875" y="150106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Сайд-эффект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команды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3820" y="349893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5" name="Соединительная линия уступом 14"/>
          <p:cNvCxnSpPr/>
          <p:nvPr/>
        </p:nvCxnSpPr>
        <p:spPr>
          <a:xfrm rot="10800000" flipH="1">
            <a:off x="4443930" y="1999831"/>
            <a:ext cx="115658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600519" y="150106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Значение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752163" y="150106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Value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таблицы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I/O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/>
          <p:nvPr/>
        </p:nvCxnSpPr>
        <p:spPr>
          <a:xfrm rot="10800000">
            <a:off x="7595574" y="1999829"/>
            <a:ext cx="115658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23531" y="2812695"/>
            <a:ext cx="199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Выводом является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4800048" y="159418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7879621" y="1565783"/>
            <a:ext cx="58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Есть</a:t>
            </a:r>
            <a:endParaRPr lang="ru-RU" dirty="0"/>
          </a:p>
        </p:txBody>
      </p:sp>
      <p:cxnSp>
        <p:nvCxnSpPr>
          <p:cNvPr id="25" name="Соединительная линия уступом 24"/>
          <p:cNvCxnSpPr>
            <a:stCxn id="13" idx="0"/>
            <a:endCxn id="7" idx="1"/>
          </p:cNvCxnSpPr>
          <p:nvPr/>
        </p:nvCxnSpPr>
        <p:spPr>
          <a:xfrm rot="5400000" flipH="1" flipV="1">
            <a:off x="1200563" y="2250619"/>
            <a:ext cx="1499097" cy="99752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8752163" y="344697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7" name="Соединительная линия уступом 26"/>
          <p:cNvCxnSpPr/>
          <p:nvPr/>
        </p:nvCxnSpPr>
        <p:spPr>
          <a:xfrm rot="5400000" flipH="1" flipV="1">
            <a:off x="9278519" y="2969767"/>
            <a:ext cx="94234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801703" y="2785440"/>
            <a:ext cx="19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 берется из</a:t>
            </a:r>
            <a:endParaRPr lang="ru-RU" dirty="0"/>
          </a:p>
        </p:txBody>
      </p:sp>
      <p:cxnSp>
        <p:nvCxnSpPr>
          <p:cNvPr id="29" name="Соединительная линия уступом 28"/>
          <p:cNvCxnSpPr/>
          <p:nvPr/>
        </p:nvCxnSpPr>
        <p:spPr>
          <a:xfrm rot="10800000" flipV="1">
            <a:off x="2480050" y="3994887"/>
            <a:ext cx="620675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00048" y="3496123"/>
            <a:ext cx="1955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Проверяют вывод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81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3965" y="316190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Искусственная сложность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3964" y="109586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Устаревание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955366" y="414695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Регресс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955366" y="220347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Рефакторинг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3883394" y="320100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Структура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8605" y="2467465"/>
            <a:ext cx="15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Выражается в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376565" y="3200999"/>
            <a:ext cx="135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Определяет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349366" y="2203473"/>
            <a:ext cx="113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Изменяет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8106719" y="3515097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Усложняет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0027338" y="3201000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72767" y="5201770"/>
            <a:ext cx="230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Должны защищать от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9172767" y="2098133"/>
            <a:ext cx="284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 должны реагировать на</a:t>
            </a:r>
            <a:endParaRPr lang="ru-RU" dirty="0"/>
          </a:p>
        </p:txBody>
      </p:sp>
      <p:cxnSp>
        <p:nvCxnSpPr>
          <p:cNvPr id="29" name="Соединительная линия уступом 28"/>
          <p:cNvCxnSpPr>
            <a:stCxn id="26" idx="0"/>
            <a:endCxn id="21" idx="3"/>
          </p:cNvCxnSpPr>
          <p:nvPr/>
        </p:nvCxnSpPr>
        <p:spPr>
          <a:xfrm rot="16200000" flipV="1">
            <a:off x="9738263" y="1914396"/>
            <a:ext cx="498763" cy="2074445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26" idx="2"/>
          </p:cNvCxnSpPr>
          <p:nvPr/>
        </p:nvCxnSpPr>
        <p:spPr>
          <a:xfrm rot="5400000">
            <a:off x="9764049" y="3384900"/>
            <a:ext cx="447191" cy="2074445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16" idx="0"/>
          </p:cNvCxnSpPr>
          <p:nvPr/>
        </p:nvCxnSpPr>
        <p:spPr>
          <a:xfrm rot="5400000" flipH="1" flipV="1">
            <a:off x="7481722" y="3675781"/>
            <a:ext cx="942344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>
            <a:stCxn id="21" idx="1"/>
            <a:endCxn id="30" idx="0"/>
          </p:cNvCxnSpPr>
          <p:nvPr/>
        </p:nvCxnSpPr>
        <p:spPr>
          <a:xfrm rot="10800000" flipV="1">
            <a:off x="4880922" y="2702236"/>
            <a:ext cx="2074444" cy="49876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30" idx="1"/>
          </p:cNvCxnSpPr>
          <p:nvPr/>
        </p:nvCxnSpPr>
        <p:spPr>
          <a:xfrm rot="10800000">
            <a:off x="2229020" y="3699764"/>
            <a:ext cx="1654375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45"/>
          <p:cNvCxnSpPr>
            <a:stCxn id="7" idx="0"/>
          </p:cNvCxnSpPr>
          <p:nvPr/>
        </p:nvCxnSpPr>
        <p:spPr>
          <a:xfrm rot="16200000" flipV="1">
            <a:off x="697237" y="2627649"/>
            <a:ext cx="1068511" cy="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3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144475" y="2571333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removeUser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745856" y="475322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getAllUsers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2" name="Соединительная линия уступом 21"/>
          <p:cNvCxnSpPr>
            <a:stCxn id="7" idx="1"/>
            <a:endCxn id="21" idx="0"/>
          </p:cNvCxnSpPr>
          <p:nvPr/>
        </p:nvCxnSpPr>
        <p:spPr>
          <a:xfrm rot="10800000" flipV="1">
            <a:off x="3743385" y="3070097"/>
            <a:ext cx="1401091" cy="1683130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5144475" y="4753228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getUsersByFilter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660065" y="475322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getUsersByRole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5" name="Соединительная линия уступом 14"/>
          <p:cNvCxnSpPr/>
          <p:nvPr/>
        </p:nvCxnSpPr>
        <p:spPr>
          <a:xfrm rot="16200000" flipH="1">
            <a:off x="5563709" y="4174934"/>
            <a:ext cx="115658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7" idx="3"/>
            <a:endCxn id="13" idx="0"/>
          </p:cNvCxnSpPr>
          <p:nvPr/>
        </p:nvCxnSpPr>
        <p:spPr>
          <a:xfrm>
            <a:off x="7139530" y="3070097"/>
            <a:ext cx="1518063" cy="1683130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3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640" y="3879494"/>
            <a:ext cx="949580" cy="949580"/>
          </a:xfrm>
          <a:prstGeom prst="rect">
            <a:avLst/>
          </a:prstGeom>
        </p:spPr>
      </p:pic>
      <p:sp>
        <p:nvSpPr>
          <p:cNvPr id="11" name="Дуга 10"/>
          <p:cNvSpPr/>
          <p:nvPr/>
        </p:nvSpPr>
        <p:spPr>
          <a:xfrm rot="7435124">
            <a:off x="187845" y="-558801"/>
            <a:ext cx="9826171" cy="982617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уга 11"/>
          <p:cNvSpPr/>
          <p:nvPr/>
        </p:nvSpPr>
        <p:spPr>
          <a:xfrm rot="7931852">
            <a:off x="2206322" y="-2911186"/>
            <a:ext cx="7126929" cy="7854292"/>
          </a:xfrm>
          <a:prstGeom prst="arc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1" y="4596340"/>
            <a:ext cx="653595" cy="65359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524" y="4596340"/>
            <a:ext cx="653595" cy="65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3175000" y="508000"/>
            <a:ext cx="5842000" cy="5842000"/>
          </a:xfrm>
          <a:prstGeom prst="ellipse">
            <a:avLst/>
          </a:prstGeom>
          <a:solidFill>
            <a:srgbClr val="FFAFB1">
              <a:alpha val="30980"/>
            </a:srgbClr>
          </a:solidFill>
          <a:ln>
            <a:solidFill>
              <a:srgbClr val="FFA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572459" y="725713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ЛУК</a:t>
            </a:r>
            <a:endParaRPr lang="ru-RU" sz="4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00" y="2138816"/>
            <a:ext cx="2580368" cy="258036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46" y="2256970"/>
            <a:ext cx="2083254" cy="208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2974109" y="307109"/>
            <a:ext cx="6243782" cy="6243782"/>
          </a:xfrm>
          <a:prstGeom prst="ellipse">
            <a:avLst/>
          </a:prstGeom>
          <a:solidFill>
            <a:schemeClr val="accent6">
              <a:lumMod val="50000"/>
              <a:alpha val="3098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/>
          <p:cNvSpPr/>
          <p:nvPr/>
        </p:nvSpPr>
        <p:spPr>
          <a:xfrm>
            <a:off x="4181764" y="1514764"/>
            <a:ext cx="3828473" cy="3828473"/>
          </a:xfrm>
          <a:prstGeom prst="ellipse">
            <a:avLst/>
          </a:prstGeom>
          <a:solidFill>
            <a:schemeClr val="bg1">
              <a:alpha val="3098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114578" y="3075057"/>
            <a:ext cx="1962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program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669441" y="556994"/>
            <a:ext cx="853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I/O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960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Группа 35"/>
          <p:cNvGrpSpPr/>
          <p:nvPr/>
        </p:nvGrpSpPr>
        <p:grpSpPr>
          <a:xfrm>
            <a:off x="1092313" y="1286324"/>
            <a:ext cx="10007374" cy="4285353"/>
            <a:chOff x="2038298" y="1261241"/>
            <a:chExt cx="10007374" cy="4285353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0050617" y="2905151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Тест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935174" y="1968660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Слепок вызовов</a:t>
              </a:r>
              <a:endParaRPr lang="en-US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5691970" y="1261241"/>
              <a:ext cx="2460680" cy="428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5935174" y="3773214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Слепок вызовов</a:t>
              </a:r>
              <a:endParaRPr lang="en-US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8" name="Соединительная линия уступом 27"/>
            <p:cNvCxnSpPr>
              <a:stCxn id="20" idx="1"/>
            </p:cNvCxnSpPr>
            <p:nvPr/>
          </p:nvCxnSpPr>
          <p:spPr>
            <a:xfrm rot="10800000" flipV="1">
              <a:off x="8153039" y="3403914"/>
              <a:ext cx="1897578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502701" y="2966186"/>
              <a:ext cx="1325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Сравнивает</a:t>
              </a:r>
              <a:endParaRPr lang="ru-RU" dirty="0"/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2038298" y="3828411"/>
              <a:ext cx="3893022" cy="997527"/>
              <a:chOff x="2041763" y="1968659"/>
              <a:chExt cx="3893022" cy="997527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2041763" y="1968659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v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1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81938" y="2098348"/>
                <a:ext cx="1288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Генерирует</a:t>
                </a:r>
                <a:endParaRPr lang="ru-RU" dirty="0"/>
              </a:p>
            </p:txBody>
          </p:sp>
          <p:cxnSp>
            <p:nvCxnSpPr>
              <p:cNvPr id="31" name="Соединительная линия уступом 30"/>
              <p:cNvCxnSpPr/>
              <p:nvPr/>
            </p:nvCxnSpPr>
            <p:spPr>
              <a:xfrm rot="10800000" flipH="1" flipV="1">
                <a:off x="4037207" y="2469829"/>
                <a:ext cx="1897578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Группа 31"/>
            <p:cNvGrpSpPr/>
            <p:nvPr/>
          </p:nvGrpSpPr>
          <p:grpSpPr>
            <a:xfrm>
              <a:off x="2038298" y="2121059"/>
              <a:ext cx="3893022" cy="997527"/>
              <a:chOff x="2041763" y="1968659"/>
              <a:chExt cx="3893022" cy="997527"/>
            </a:xfrm>
          </p:grpSpPr>
          <p:sp>
            <p:nvSpPr>
              <p:cNvPr id="33" name="Прямоугольник 32"/>
              <p:cNvSpPr/>
              <p:nvPr/>
            </p:nvSpPr>
            <p:spPr>
              <a:xfrm>
                <a:off x="2041763" y="1968659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 v2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281938" y="2098348"/>
                <a:ext cx="1288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Генерирует</a:t>
                </a:r>
                <a:endParaRPr lang="ru-RU" dirty="0"/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10800000" flipH="1" flipV="1">
                <a:off x="4037207" y="2469829"/>
                <a:ext cx="1897578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82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21089" y="2325011"/>
            <a:ext cx="4749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152775" y="485775"/>
            <a:ext cx="5886450" cy="5886450"/>
            <a:chOff x="3152775" y="485775"/>
            <a:chExt cx="5886450" cy="588645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152775" y="485775"/>
              <a:ext cx="5886450" cy="5886450"/>
              <a:chOff x="3152775" y="485775"/>
              <a:chExt cx="5886450" cy="5886450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2775" y="485775"/>
                <a:ext cx="5886450" cy="5886450"/>
              </a:xfrm>
              <a:prstGeom prst="rect">
                <a:avLst/>
              </a:prstGeom>
            </p:spPr>
          </p:pic>
          <p:sp>
            <p:nvSpPr>
              <p:cNvPr id="4" name="Прямоугольник 3"/>
              <p:cNvSpPr/>
              <p:nvPr/>
            </p:nvSpPr>
            <p:spPr>
              <a:xfrm>
                <a:off x="5245100" y="2438400"/>
                <a:ext cx="1676400" cy="1993900"/>
              </a:xfrm>
              <a:prstGeom prst="rect">
                <a:avLst/>
              </a:prstGeom>
              <a:solidFill>
                <a:srgbClr val="D0CF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994287" y="3013501"/>
              <a:ext cx="2203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CHECK</a:t>
              </a:r>
              <a:endParaRPr lang="en-US" sz="48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8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2325009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Свойства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тестов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Защита от регресса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745027" y="2261540"/>
            <a:ext cx="4701945" cy="3310584"/>
            <a:chOff x="4564195" y="1956740"/>
            <a:chExt cx="4701945" cy="331058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415115" y="1972832"/>
              <a:ext cx="1851025" cy="18510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57468">
              <a:off x="6603734" y="3237107"/>
              <a:ext cx="1851025" cy="1851025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195" y="1956740"/>
              <a:ext cx="3310584" cy="331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4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690" y="455338"/>
            <a:ext cx="1090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Сопротивляемость </a:t>
            </a:r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рефакторингу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2778431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Поддерживаемость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1" y="1845135"/>
            <a:ext cx="4310237" cy="431023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59" b="70914"/>
          <a:stretch/>
        </p:blipFill>
        <p:spPr>
          <a:xfrm>
            <a:off x="3940881" y="1845135"/>
            <a:ext cx="2294819" cy="12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2460" t="26429" r="26467" b="18557"/>
          <a:stretch/>
        </p:blipFill>
        <p:spPr>
          <a:xfrm>
            <a:off x="3117159" y="1290638"/>
            <a:ext cx="5957682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6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Быстродействие 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504209" y="1854199"/>
            <a:ext cx="5952403" cy="4721225"/>
            <a:chOff x="2504209" y="1854199"/>
            <a:chExt cx="5952403" cy="472122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5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1727000691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408933449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894586425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500188"/>
            <a:ext cx="3857625" cy="3857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818714815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71" y="1872260"/>
            <a:ext cx="811028" cy="811028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4341089" y="2319328"/>
            <a:ext cx="1149881" cy="912043"/>
            <a:chOff x="2504209" y="1854199"/>
            <a:chExt cx="5952403" cy="4721225"/>
          </a:xfrm>
        </p:grpSpPr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75" y="4989648"/>
            <a:ext cx="1526848" cy="152684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142099" y="586841"/>
            <a:ext cx="7907802" cy="3394941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2968" y="2325009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Идемпотентность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2568575" y="2162402"/>
            <a:ext cx="7054850" cy="2533197"/>
            <a:chOff x="3409949" y="2634340"/>
            <a:chExt cx="7054850" cy="2533197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2117" y="2634340"/>
              <a:ext cx="2533197" cy="2533197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31602" y="2634340"/>
              <a:ext cx="2533197" cy="2533197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09949" y="3490229"/>
              <a:ext cx="1495880" cy="1495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076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Add user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Show users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5" idx="2"/>
            <a:endCxn id="7" idx="2"/>
          </p:cNvCxnSpPr>
          <p:nvPr/>
        </p:nvCxnSpPr>
        <p:spPr>
          <a:xfrm rot="16200000" flipH="1">
            <a:off x="6096001" y="2033275"/>
            <a:ext cx="12700" cy="5912746"/>
          </a:xfrm>
          <a:prstGeom prst="bentConnector3">
            <a:avLst>
              <a:gd name="adj1" fmla="val 9486638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32968" y="2314253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console.</a:t>
            </a:r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01" y="2111603"/>
            <a:ext cx="2520000" cy="252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76" y="211160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532968" y="2342450"/>
            <a:ext cx="9126064" cy="2173100"/>
            <a:chOff x="1532968" y="1253527"/>
            <a:chExt cx="9126064" cy="2173100"/>
          </a:xfrm>
        </p:grpSpPr>
        <p:sp>
          <p:nvSpPr>
            <p:cNvPr id="4" name="TextBox 3"/>
            <p:cNvSpPr txBox="1"/>
            <p:nvPr/>
          </p:nvSpPr>
          <p:spPr>
            <a:xfrm>
              <a:off x="1532968" y="1253527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Идемпотентность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2968" y="2595630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Отсутствие сайд-эффектов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8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>
            <a:off x="5232822" y="3948413"/>
            <a:ext cx="331511" cy="65449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 flipH="1">
            <a:off x="6880004" y="3948412"/>
            <a:ext cx="331511" cy="6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25" y="2748137"/>
            <a:ext cx="1000124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481946" y="924791"/>
            <a:ext cx="118456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699502" y="1381991"/>
            <a:ext cx="156902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81948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521368" y="924791"/>
            <a:ext cx="11222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89206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7660" y="2325011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Строение </a:t>
            </a:r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4" name="Соединительная линия уступом 3"/>
          <p:cNvCxnSpPr>
            <a:stCxn id="7" idx="2"/>
            <a:endCxn id="8" idx="0"/>
          </p:cNvCxnSpPr>
          <p:nvPr/>
        </p:nvCxnSpPr>
        <p:spPr>
          <a:xfrm rot="16200000" flipH="1">
            <a:off x="5524166" y="3248198"/>
            <a:ext cx="1379645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4374369" y="2280263"/>
            <a:ext cx="118456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9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3792683" y="1392381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5732319" y="2334490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5098473" y="1503700"/>
            <a:ext cx="1995056" cy="2593035"/>
            <a:chOff x="5216459" y="1503700"/>
            <a:chExt cx="1995056" cy="2593035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5216460" y="1503700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cxnSp>
          <p:nvCxnSpPr>
            <p:cNvPr id="16" name="Соединительная линия уступом 15"/>
            <p:cNvCxnSpPr>
              <a:stCxn id="15" idx="2"/>
              <a:endCxn id="17" idx="0"/>
            </p:cNvCxnSpPr>
            <p:nvPr/>
          </p:nvCxnSpPr>
          <p:spPr>
            <a:xfrm rot="5400000">
              <a:off x="5914998" y="2800217"/>
              <a:ext cx="597981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5216459" y="3099208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26" name="Соединительная линия уступом 25"/>
          <p:cNvCxnSpPr/>
          <p:nvPr/>
        </p:nvCxnSpPr>
        <p:spPr>
          <a:xfrm rot="5400000" flipH="1" flipV="1">
            <a:off x="5690931" y="4497960"/>
            <a:ext cx="812600" cy="24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5098473" y="4694716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437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098473" y="1503700"/>
            <a:ext cx="4809537" cy="4292849"/>
            <a:chOff x="5216459" y="1503700"/>
            <a:chExt cx="4809537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6216444" y="4092886"/>
              <a:ext cx="3809552" cy="1703663"/>
              <a:chOff x="8382448" y="2254916"/>
              <a:chExt cx="3809552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79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098473" y="1503700"/>
            <a:ext cx="4809537" cy="4292849"/>
            <a:chOff x="5216459" y="1503700"/>
            <a:chExt cx="4809537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6216444" y="4092886"/>
              <a:ext cx="3809552" cy="1703663"/>
              <a:chOff x="8382448" y="2254916"/>
              <a:chExt cx="3809552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09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279043" y="644055"/>
            <a:ext cx="3631453" cy="5237199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919099" y="3801495"/>
            <a:ext cx="984009" cy="79015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313914" y="3720639"/>
            <a:ext cx="984009" cy="79015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2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26027" y="2515737"/>
            <a:ext cx="4669990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134533" y="2515737"/>
            <a:ext cx="4669990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096016" y="4107395"/>
            <a:ext cx="2038515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4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Прямоугольник 19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1" name="Соединительная линия уступом 20"/>
          <p:cNvCxnSpPr>
            <a:stCxn id="20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20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4" name="Соединительная линия уступом 23"/>
          <p:cNvCxnSpPr>
            <a:stCxn id="23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23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9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17660" y="455338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ПРОГРАММА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7" name="Соединительная линия уступом 16"/>
          <p:cNvCxnSpPr>
            <a:stCxn id="16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6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0" name="Соединительная линия уступом 19"/>
          <p:cNvCxnSpPr>
            <a:stCxn id="19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9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rgbClr val="FFAFB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rgbClr val="FFAFB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7" name="Соединительная линия уступом 16"/>
          <p:cNvCxnSpPr>
            <a:stCxn id="16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6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0" name="Соединительная линия уступом 19"/>
          <p:cNvCxnSpPr>
            <a:stCxn id="19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9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4769427" y="1226126"/>
            <a:ext cx="2660074" cy="315905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Прямоугольник 16"/>
          <p:cNvSpPr/>
          <p:nvPr/>
        </p:nvSpPr>
        <p:spPr>
          <a:xfrm>
            <a:off x="1548581" y="4385188"/>
            <a:ext cx="9094839" cy="170388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4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7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2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/>
          <p:cNvCxnSpPr/>
          <p:nvPr/>
        </p:nvCxnSpPr>
        <p:spPr>
          <a:xfrm flipH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6" name="Соединительная линия уступом 25"/>
              <p:cNvCxnSpPr>
                <a:stCxn id="24" idx="2"/>
                <a:endCxn id="27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8" name="Соединительная линия уступом 27"/>
              <p:cNvCxnSpPr>
                <a:stCxn id="25" idx="0"/>
                <a:endCxn id="27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23" name="Соединительная линия уступом 22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7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/>
          <p:cNvCxnSpPr/>
          <p:nvPr/>
        </p:nvCxnSpPr>
        <p:spPr>
          <a:xfrm flipH="1" flipV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6" name="Соединительная линия уступом 25"/>
              <p:cNvCxnSpPr>
                <a:stCxn id="24" idx="2"/>
                <a:endCxn id="27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8" name="Соединительная линия уступом 27"/>
              <p:cNvCxnSpPr>
                <a:stCxn id="25" idx="0"/>
                <a:endCxn id="27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23" name="Соединительная линия уступом 22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40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570093452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3416835047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6040" y="1082644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06911" y="1913641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299167138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192967871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84" y="2052115"/>
            <a:ext cx="1412818" cy="141281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0" y="1850677"/>
            <a:ext cx="811028" cy="8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501564218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833396514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075" y="4118977"/>
            <a:ext cx="1793003" cy="179300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77" y="3630109"/>
            <a:ext cx="2202426" cy="22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640238923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3501765021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725" y="2285324"/>
            <a:ext cx="1782643" cy="178264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94" y="2640339"/>
            <a:ext cx="1944021" cy="19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1001826449"/>
              </p:ext>
            </p:extLst>
          </p:nvPr>
        </p:nvGraphicFramePr>
        <p:xfrm>
          <a:off x="5542988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2555752176"/>
              </p:ext>
            </p:extLst>
          </p:nvPr>
        </p:nvGraphicFramePr>
        <p:xfrm>
          <a:off x="-686120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7977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7128752" y="3799345"/>
            <a:ext cx="1466608" cy="1163260"/>
            <a:chOff x="2504209" y="1854199"/>
            <a:chExt cx="5952399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4" y="1854199"/>
              <a:ext cx="4721224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1251785" y="2258936"/>
            <a:ext cx="1079827" cy="856479"/>
            <a:chOff x="2504209" y="1854199"/>
            <a:chExt cx="5952403" cy="472122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338" y="119373"/>
            <a:ext cx="7807325" cy="66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2327"/>
          <a:stretch/>
        </p:blipFill>
        <p:spPr>
          <a:xfrm>
            <a:off x="2070100" y="165101"/>
            <a:ext cx="7820439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подделки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22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745850" y="2610835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2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5695" y="455338"/>
            <a:ext cx="746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Естественная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6349023" y="993485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73043" flipH="1">
            <a:off x="5801035" y="1314198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2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098473" y="293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30411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7449" y="2314253"/>
            <a:ext cx="10637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Разные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ответственности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399699"/>
            <a:ext cx="9156886" cy="183094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696687"/>
            <a:ext cx="5032049" cy="370301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8"/>
            <a:ext cx="4094016" cy="56111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10635"/>
            <a:ext cx="5202190" cy="182000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0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89709" y="611237"/>
            <a:ext cx="10318173" cy="561743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38226" y="1952235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301991" y="1082644"/>
            <a:ext cx="396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196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546683" y="4383040"/>
            <a:ext cx="4092117" cy="18218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693898" y="969320"/>
            <a:ext cx="828648" cy="828648"/>
          </a:xfrm>
          <a:prstGeom prst="rect">
            <a:avLst/>
          </a:prstGeom>
        </p:spPr>
      </p:pic>
      <p:sp>
        <p:nvSpPr>
          <p:cNvPr id="28" name="Прямоугольник 27"/>
          <p:cNvSpPr/>
          <p:nvPr/>
        </p:nvSpPr>
        <p:spPr>
          <a:xfrm>
            <a:off x="5662213" y="4420227"/>
            <a:ext cx="5105591" cy="18061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1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548581" y="4385187"/>
            <a:ext cx="9094839" cy="18196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05175" flipH="1">
            <a:off x="6256735" y="2532432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16556" y="651799"/>
            <a:ext cx="4109627" cy="37541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546683" y="4383040"/>
            <a:ext cx="4092117" cy="18218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Прямоугольник 25"/>
          <p:cNvSpPr/>
          <p:nvPr/>
        </p:nvSpPr>
        <p:spPr>
          <a:xfrm>
            <a:off x="5662213" y="4420227"/>
            <a:ext cx="5105591" cy="18061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046743725"/>
              </p:ext>
            </p:extLst>
          </p:nvPr>
        </p:nvGraphicFramePr>
        <p:xfrm>
          <a:off x="-699976" y="1312027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4122" y="481030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12120874"/>
              </p:ext>
            </p:extLst>
          </p:nvPr>
        </p:nvGraphicFramePr>
        <p:xfrm>
          <a:off x="5557331" y="131202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004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2742283846"/>
              </p:ext>
            </p:extLst>
          </p:nvPr>
        </p:nvGraphicFramePr>
        <p:xfrm>
          <a:off x="-699976" y="1312027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4122" y="481030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162749263"/>
              </p:ext>
            </p:extLst>
          </p:nvPr>
        </p:nvGraphicFramePr>
        <p:xfrm>
          <a:off x="5557331" y="131202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7" name="Группа 16"/>
          <p:cNvGrpSpPr/>
          <p:nvPr/>
        </p:nvGrpSpPr>
        <p:grpSpPr>
          <a:xfrm>
            <a:off x="1254315" y="3851187"/>
            <a:ext cx="1005189" cy="797279"/>
            <a:chOff x="2504209" y="1854199"/>
            <a:chExt cx="5952399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4" y="1854199"/>
              <a:ext cx="4721224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7303598" y="3892961"/>
            <a:ext cx="1542342" cy="1273650"/>
            <a:chOff x="1654726" y="1813174"/>
            <a:chExt cx="9133239" cy="7542148"/>
          </a:xfrm>
        </p:grpSpPr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5825" y="1813174"/>
              <a:ext cx="7542140" cy="7542148"/>
            </a:xfrm>
            <a:prstGeom prst="rect">
              <a:avLst/>
            </a:prstGeom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1671396" y="2228248"/>
              <a:ext cx="3900266" cy="3933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4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568491827"/>
              </p:ext>
            </p:extLst>
          </p:nvPr>
        </p:nvGraphicFramePr>
        <p:xfrm>
          <a:off x="-699976" y="1312027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4122" y="481030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510313260"/>
              </p:ext>
            </p:extLst>
          </p:nvPr>
        </p:nvGraphicFramePr>
        <p:xfrm>
          <a:off x="5557331" y="131202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68" y="4044854"/>
            <a:ext cx="2006333" cy="2006333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630" y="4207496"/>
            <a:ext cx="1681048" cy="16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2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0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007206" y="635051"/>
            <a:ext cx="828648" cy="82864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56142" y="636175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681674" y="67619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9"/>
            <a:ext cx="4094016" cy="56256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27251"/>
            <a:ext cx="5202190" cy="18063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8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13912" y="1483964"/>
            <a:ext cx="4850243" cy="49168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62" y="3101418"/>
            <a:ext cx="1602262" cy="16022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34" y="2253006"/>
            <a:ext cx="1526848" cy="1526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328930" y="3509416"/>
            <a:ext cx="2474217" cy="2474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0093" y="455338"/>
            <a:ext cx="787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Искусственная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0" y="712872"/>
            <a:ext cx="9215699" cy="36559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407614"/>
            <a:ext cx="9156886" cy="182302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645459"/>
            <a:ext cx="5032049" cy="376215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32968" y="2325010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ТЕСТИРОВАНИЕ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endParaRPr lang="en-US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подделки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UI-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939226" y="193645"/>
            <a:ext cx="9860704" cy="6035028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2711783" y="1978484"/>
            <a:ext cx="6198699" cy="4598638"/>
            <a:chOff x="2711783" y="1978484"/>
            <a:chExt cx="6198699" cy="4598638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1783" y="2092086"/>
              <a:ext cx="1602262" cy="1602262"/>
            </a:xfrm>
            <a:prstGeom prst="rect">
              <a:avLst/>
            </a:prstGeom>
          </p:spPr>
        </p:pic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634" y="1978484"/>
              <a:ext cx="1526848" cy="1526848"/>
            </a:xfrm>
            <a:prstGeom prst="rect">
              <a:avLst/>
            </a:prstGeom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55738">
              <a:off x="4785642" y="4102905"/>
              <a:ext cx="2474217" cy="2474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25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8087" b="6162"/>
          <a:stretch/>
        </p:blipFill>
        <p:spPr>
          <a:xfrm>
            <a:off x="3833802" y="899886"/>
            <a:ext cx="4524397" cy="517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к играть в башню Дженга | Строим башню из бруск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39" y="693413"/>
            <a:ext cx="9396322" cy="547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.turbosquid.com/ts-thumb/bQ/OumozY/Dr3r9jcO/jengatowercollectionmb3dmodel000/jpg/1564175505/600x600/fit_q87/a7cb485a43a1b8c93792e2a827730b61aecbb58b/jengatowercollectionmb3dmodel0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9" b="6255"/>
          <a:stretch/>
        </p:blipFill>
        <p:spPr bwMode="auto">
          <a:xfrm>
            <a:off x="3238500" y="820057"/>
            <a:ext cx="5715000" cy="510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8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8658</TotalTime>
  <Words>4054</Words>
  <Application>Microsoft Office PowerPoint</Application>
  <PresentationFormat>Широкоэкранный</PresentationFormat>
  <Paragraphs>741</Paragraphs>
  <Slides>116</Slides>
  <Notes>116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116</vt:i4>
      </vt:variant>
    </vt:vector>
  </HeadingPairs>
  <TitlesOfParts>
    <vt:vector size="124" baseType="lpstr">
      <vt:lpstr>Arial</vt:lpstr>
      <vt:lpstr>Calibri</vt:lpstr>
      <vt:lpstr>Calibri Light</vt:lpstr>
      <vt:lpstr>Roboto</vt:lpstr>
      <vt:lpstr>TTTravels-Bold</vt:lpstr>
      <vt:lpstr>TTTravels-DemiBold</vt:lpstr>
      <vt:lpstr>TTTravels-Regular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 Roman</cp:lastModifiedBy>
  <cp:revision>1369</cp:revision>
  <dcterms:created xsi:type="dcterms:W3CDTF">2023-02-24T06:10:12Z</dcterms:created>
  <dcterms:modified xsi:type="dcterms:W3CDTF">2023-12-04T08:01:28Z</dcterms:modified>
</cp:coreProperties>
</file>