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9"/>
  </p:notesMasterIdLst>
  <p:sldIdLst>
    <p:sldId id="256" r:id="rId2"/>
    <p:sldId id="258" r:id="rId3"/>
    <p:sldId id="257" r:id="rId4"/>
    <p:sldId id="259" r:id="rId5"/>
    <p:sldId id="260" r:id="rId6"/>
    <p:sldId id="265" r:id="rId7"/>
    <p:sldId id="262" r:id="rId8"/>
    <p:sldId id="261"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32" r:id="rId72"/>
    <p:sldId id="333" r:id="rId73"/>
    <p:sldId id="334" r:id="rId74"/>
    <p:sldId id="335" r:id="rId75"/>
    <p:sldId id="336" r:id="rId76"/>
    <p:sldId id="337" r:id="rId77"/>
    <p:sldId id="338" r:id="rId78"/>
    <p:sldId id="339" r:id="rId79"/>
    <p:sldId id="327" r:id="rId80"/>
    <p:sldId id="328" r:id="rId81"/>
    <p:sldId id="329" r:id="rId82"/>
    <p:sldId id="330" r:id="rId83"/>
    <p:sldId id="331" r:id="rId84"/>
    <p:sldId id="355" r:id="rId85"/>
    <p:sldId id="356" r:id="rId86"/>
    <p:sldId id="357" r:id="rId87"/>
    <p:sldId id="358" r:id="rId88"/>
    <p:sldId id="359" r:id="rId89"/>
    <p:sldId id="360" r:id="rId90"/>
    <p:sldId id="361" r:id="rId91"/>
    <p:sldId id="362" r:id="rId92"/>
    <p:sldId id="363" r:id="rId93"/>
    <p:sldId id="364" r:id="rId94"/>
    <p:sldId id="365"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52" r:id="rId108"/>
    <p:sldId id="353" r:id="rId109"/>
    <p:sldId id="354" r:id="rId110"/>
    <p:sldId id="366" r:id="rId111"/>
    <p:sldId id="367" r:id="rId112"/>
    <p:sldId id="369" r:id="rId113"/>
    <p:sldId id="370" r:id="rId114"/>
    <p:sldId id="371" r:id="rId115"/>
    <p:sldId id="372" r:id="rId116"/>
    <p:sldId id="368"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4141"/>
    <a:srgbClr val="00D8FF"/>
    <a:srgbClr val="F59117"/>
    <a:srgbClr val="999999"/>
    <a:srgbClr val="F2A068"/>
    <a:srgbClr val="262626"/>
    <a:srgbClr val="242424"/>
    <a:srgbClr val="6199C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4CB02-4E4F-4AC0-B9DD-B93A0A55A770}" v="85" dt="2020-07-06T05:41:45.578"/>
    <p1510:client id="{2F35B478-1DA6-41DE-9ACA-02F0E3C3BF97}" v="99" dt="2020-07-03T09:27:56.693"/>
    <p1510:client id="{3D9F9A52-FFCA-4613-B2B5-8F5C666AB8DC}" v="66" dt="2020-07-03T07:29:41.125"/>
    <p1510:client id="{47FB8024-41A6-40D9-AD6B-A4C3E21EFB34}" v="51" dt="2020-07-03T07:10:04.409"/>
    <p1510:client id="{E716E952-AA62-4960-88A6-3F2896E9414D}" v="149" dt="2020-07-03T08:36:48.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78450" autoAdjust="0"/>
  </p:normalViewPr>
  <p:slideViewPr>
    <p:cSldViewPr snapToGrid="0">
      <p:cViewPr varScale="1">
        <p:scale>
          <a:sx n="90" d="100"/>
          <a:sy n="90" d="100"/>
        </p:scale>
        <p:origin x="486" y="96"/>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55" Type="http://schemas.microsoft.com/office/2015/10/relationships/revisionInfo" Target="revisionInfo.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microsoft.com/office/2016/11/relationships/changesInfo" Target="changesInfos/changesInfo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F35B478-1DA6-41DE-9ACA-02F0E3C3BF97}"/>
    <pc:docChg chg="addSld modSld sldOrd">
      <pc:chgData name="" userId="" providerId="" clId="Web-{2F35B478-1DA6-41DE-9ACA-02F0E3C3BF97}" dt="2020-07-03T09:27:56.693" v="95" actId="1076"/>
      <pc:docMkLst>
        <pc:docMk/>
      </pc:docMkLst>
      <pc:sldChg chg="addSp delSp modSp">
        <pc:chgData name="" userId="" providerId="" clId="Web-{2F35B478-1DA6-41DE-9ACA-02F0E3C3BF97}" dt="2020-07-03T09:08:56.865" v="8" actId="1076"/>
        <pc:sldMkLst>
          <pc:docMk/>
          <pc:sldMk cId="4138972469" sldId="264"/>
        </pc:sldMkLst>
        <pc:picChg chg="add del mod">
          <ac:chgData name="" userId="" providerId="" clId="Web-{2F35B478-1DA6-41DE-9ACA-02F0E3C3BF97}" dt="2020-07-03T09:07:30.958" v="6"/>
          <ac:picMkLst>
            <pc:docMk/>
            <pc:sldMk cId="4138972469" sldId="264"/>
            <ac:picMk id="3" creationId="{531B4292-F7E4-4070-966F-3E6B4F90C365}"/>
          </ac:picMkLst>
        </pc:picChg>
        <pc:picChg chg="add mod">
          <ac:chgData name="" userId="" providerId="" clId="Web-{2F35B478-1DA6-41DE-9ACA-02F0E3C3BF97}" dt="2020-07-03T09:08:56.865" v="8" actId="1076"/>
          <ac:picMkLst>
            <pc:docMk/>
            <pc:sldMk cId="4138972469" sldId="264"/>
            <ac:picMk id="4" creationId="{C0715713-18D8-4672-A392-99BE9242E0A0}"/>
          </ac:picMkLst>
        </pc:picChg>
      </pc:sldChg>
      <pc:sldChg chg="ord">
        <pc:chgData name="" userId="" providerId="" clId="Web-{2F35B478-1DA6-41DE-9ACA-02F0E3C3BF97}" dt="2020-07-03T09:10:21.255" v="12"/>
        <pc:sldMkLst>
          <pc:docMk/>
          <pc:sldMk cId="4027239074" sldId="265"/>
        </pc:sldMkLst>
      </pc:sldChg>
      <pc:sldChg chg="addSp delSp modSp add replId">
        <pc:chgData name="" userId="" providerId="" clId="Web-{2F35B478-1DA6-41DE-9ACA-02F0E3C3BF97}" dt="2020-07-03T09:15:55.505" v="51" actId="1076"/>
        <pc:sldMkLst>
          <pc:docMk/>
          <pc:sldMk cId="3749151716" sldId="266"/>
        </pc:sldMkLst>
        <pc:picChg chg="del">
          <ac:chgData name="" userId="" providerId="" clId="Web-{2F35B478-1DA6-41DE-9ACA-02F0E3C3BF97}" dt="2020-07-03T09:09:46.349" v="10"/>
          <ac:picMkLst>
            <pc:docMk/>
            <pc:sldMk cId="3749151716" sldId="266"/>
            <ac:picMk id="2" creationId="{0E8DF96B-8443-4131-BD5B-83E6EE370AF8}"/>
          </ac:picMkLst>
        </pc:picChg>
        <pc:picChg chg="add mod modCrop">
          <ac:chgData name="" userId="" providerId="" clId="Web-{2F35B478-1DA6-41DE-9ACA-02F0E3C3BF97}" dt="2020-07-03T09:15:55.505" v="49" actId="1076"/>
          <ac:picMkLst>
            <pc:docMk/>
            <pc:sldMk cId="3749151716" sldId="266"/>
            <ac:picMk id="3" creationId="{FC6F666A-A6B3-453F-9A9B-0A5B8D721905}"/>
          </ac:picMkLst>
        </pc:picChg>
        <pc:picChg chg="add del mod">
          <ac:chgData name="" userId="" providerId="" clId="Web-{2F35B478-1DA6-41DE-9ACA-02F0E3C3BF97}" dt="2020-07-03T09:13:30.193" v="21"/>
          <ac:picMkLst>
            <pc:docMk/>
            <pc:sldMk cId="3749151716" sldId="266"/>
            <ac:picMk id="4" creationId="{4485E5CF-EE8A-4966-81E7-8A424041A810}"/>
          </ac:picMkLst>
        </pc:picChg>
        <pc:picChg chg="add mod">
          <ac:chgData name="" userId="" providerId="" clId="Web-{2F35B478-1DA6-41DE-9ACA-02F0E3C3BF97}" dt="2020-07-03T09:15:55.505" v="51" actId="1076"/>
          <ac:picMkLst>
            <pc:docMk/>
            <pc:sldMk cId="3749151716" sldId="266"/>
            <ac:picMk id="5" creationId="{B7763C02-CDFF-4BDB-A137-3F2DC619E9F4}"/>
          </ac:picMkLst>
        </pc:picChg>
        <pc:picChg chg="add mod ord">
          <ac:chgData name="" userId="" providerId="" clId="Web-{2F35B478-1DA6-41DE-9ACA-02F0E3C3BF97}" dt="2020-07-03T09:15:55.505" v="50" actId="1076"/>
          <ac:picMkLst>
            <pc:docMk/>
            <pc:sldMk cId="3749151716" sldId="266"/>
            <ac:picMk id="7" creationId="{406787F7-34F3-4578-8383-E3660837B270}"/>
          </ac:picMkLst>
        </pc:picChg>
      </pc:sldChg>
      <pc:sldChg chg="addSp delSp modSp add replId">
        <pc:chgData name="" userId="" providerId="" clId="Web-{2F35B478-1DA6-41DE-9ACA-02F0E3C3BF97}" dt="2020-07-03T09:17:53.162" v="63" actId="1076"/>
        <pc:sldMkLst>
          <pc:docMk/>
          <pc:sldMk cId="4195804504" sldId="267"/>
        </pc:sldMkLst>
        <pc:picChg chg="add del mod">
          <ac:chgData name="" userId="" providerId="" clId="Web-{2F35B478-1DA6-41DE-9ACA-02F0E3C3BF97}" dt="2020-07-03T09:17:16.552" v="54"/>
          <ac:picMkLst>
            <pc:docMk/>
            <pc:sldMk cId="4195804504" sldId="267"/>
            <ac:picMk id="3" creationId="{1C10E8F7-3B15-4960-B5D0-965EEBA9291B}"/>
          </ac:picMkLst>
        </pc:picChg>
        <pc:picChg chg="add mod">
          <ac:chgData name="" userId="" providerId="" clId="Web-{2F35B478-1DA6-41DE-9ACA-02F0E3C3BF97}" dt="2020-07-03T09:17:39.443" v="59" actId="1076"/>
          <ac:picMkLst>
            <pc:docMk/>
            <pc:sldMk cId="4195804504" sldId="267"/>
            <ac:picMk id="5" creationId="{94CE257F-A4AB-4D99-8638-F51E066F3AF6}"/>
          </ac:picMkLst>
        </pc:picChg>
        <pc:picChg chg="add mod">
          <ac:chgData name="" userId="" providerId="" clId="Web-{2F35B478-1DA6-41DE-9ACA-02F0E3C3BF97}" dt="2020-07-03T09:17:53.162" v="63" actId="1076"/>
          <ac:picMkLst>
            <pc:docMk/>
            <pc:sldMk cId="4195804504" sldId="267"/>
            <ac:picMk id="7" creationId="{4EAD6ACE-3298-4D74-B944-64C6FF04E9A0}"/>
          </ac:picMkLst>
        </pc:picChg>
      </pc:sldChg>
      <pc:sldChg chg="addSp delSp modSp add replId">
        <pc:chgData name="" userId="" providerId="" clId="Web-{2F35B478-1DA6-41DE-9ACA-02F0E3C3BF97}" dt="2020-07-03T09:22:02.427" v="73" actId="1076"/>
        <pc:sldMkLst>
          <pc:docMk/>
          <pc:sldMk cId="4064453937" sldId="268"/>
        </pc:sldMkLst>
        <pc:picChg chg="del">
          <ac:chgData name="" userId="" providerId="" clId="Web-{2F35B478-1DA6-41DE-9ACA-02F0E3C3BF97}" dt="2020-07-03T09:19:07.865" v="65"/>
          <ac:picMkLst>
            <pc:docMk/>
            <pc:sldMk cId="4064453937" sldId="268"/>
            <ac:picMk id="2" creationId="{0E8DF96B-8443-4131-BD5B-83E6EE370AF8}"/>
          </ac:picMkLst>
        </pc:picChg>
        <pc:picChg chg="add del mod">
          <ac:chgData name="" userId="" providerId="" clId="Web-{2F35B478-1DA6-41DE-9ACA-02F0E3C3BF97}" dt="2020-07-03T09:21:05.099" v="70"/>
          <ac:picMkLst>
            <pc:docMk/>
            <pc:sldMk cId="4064453937" sldId="268"/>
            <ac:picMk id="3" creationId="{CD13B1E5-9845-46AC-937F-93D476ECBE5F}"/>
          </ac:picMkLst>
        </pc:picChg>
        <pc:picChg chg="add mod">
          <ac:chgData name="" userId="" providerId="" clId="Web-{2F35B478-1DA6-41DE-9ACA-02F0E3C3BF97}" dt="2020-07-03T09:22:02.427" v="73" actId="1076"/>
          <ac:picMkLst>
            <pc:docMk/>
            <pc:sldMk cId="4064453937" sldId="268"/>
            <ac:picMk id="4" creationId="{B6FB7A48-50FC-4BF0-B13B-ED1B6273FE43}"/>
          </ac:picMkLst>
        </pc:picChg>
      </pc:sldChg>
      <pc:sldChg chg="addSp delSp modSp add replId">
        <pc:chgData name="" userId="" providerId="" clId="Web-{2F35B478-1DA6-41DE-9ACA-02F0E3C3BF97}" dt="2020-07-03T09:27:02.099" v="83" actId="1076"/>
        <pc:sldMkLst>
          <pc:docMk/>
          <pc:sldMk cId="4101663787" sldId="269"/>
        </pc:sldMkLst>
        <pc:picChg chg="add del mod">
          <ac:chgData name="" userId="" providerId="" clId="Web-{2F35B478-1DA6-41DE-9ACA-02F0E3C3BF97}" dt="2020-07-03T09:26:50.177" v="76"/>
          <ac:picMkLst>
            <pc:docMk/>
            <pc:sldMk cId="4101663787" sldId="269"/>
            <ac:picMk id="2" creationId="{15EDC16A-BB4F-4472-A902-B987D9D5E19F}"/>
          </ac:picMkLst>
        </pc:picChg>
        <pc:picChg chg="add mod">
          <ac:chgData name="" userId="" providerId="" clId="Web-{2F35B478-1DA6-41DE-9ACA-02F0E3C3BF97}" dt="2020-07-03T09:27:02.099" v="83" actId="1076"/>
          <ac:picMkLst>
            <pc:docMk/>
            <pc:sldMk cId="4101663787" sldId="269"/>
            <ac:picMk id="3" creationId="{A429CB02-01DF-4770-8DAB-A55DBEC1392F}"/>
          </ac:picMkLst>
        </pc:picChg>
      </pc:sldChg>
      <pc:sldChg chg="addSp modSp add replId">
        <pc:chgData name="" userId="" providerId="" clId="Web-{2F35B478-1DA6-41DE-9ACA-02F0E3C3BF97}" dt="2020-07-03T09:27:56.693" v="95" actId="1076"/>
        <pc:sldMkLst>
          <pc:docMk/>
          <pc:sldMk cId="727463522" sldId="270"/>
        </pc:sldMkLst>
        <pc:spChg chg="add mod">
          <ac:chgData name="" userId="" providerId="" clId="Web-{2F35B478-1DA6-41DE-9ACA-02F0E3C3BF97}" dt="2020-07-03T09:27:56.693" v="95" actId="1076"/>
          <ac:spMkLst>
            <pc:docMk/>
            <pc:sldMk cId="727463522" sldId="270"/>
            <ac:spMk id="2" creationId="{E570F0BE-3BBA-4857-BDEA-F24EAE9EF377}"/>
          </ac:spMkLst>
        </pc:spChg>
      </pc:sldChg>
    </pc:docChg>
  </pc:docChgLst>
  <pc:docChgLst>
    <pc:chgData clId="Web-{3D9F9A52-FFCA-4613-B2B5-8F5C666AB8DC}"/>
    <pc:docChg chg="addSld delSld modSld sldOrd">
      <pc:chgData name="" userId="" providerId="" clId="Web-{3D9F9A52-FFCA-4613-B2B5-8F5C666AB8DC}" dt="2020-07-03T07:29:41.125" v="56" actId="1076"/>
      <pc:docMkLst>
        <pc:docMk/>
      </pc:docMkLst>
      <pc:sldChg chg="addSp delSp modSp add replId">
        <pc:chgData name="" userId="" providerId="" clId="Web-{3D9F9A52-FFCA-4613-B2B5-8F5C666AB8DC}" dt="2020-07-03T07:21:33.796" v="34" actId="1076"/>
        <pc:sldMkLst>
          <pc:docMk/>
          <pc:sldMk cId="2426764459" sldId="257"/>
        </pc:sldMkLst>
        <pc:spChg chg="del">
          <ac:chgData name="" userId="" providerId="" clId="Web-{3D9F9A52-FFCA-4613-B2B5-8F5C666AB8DC}" dt="2020-07-03T07:11:18.128" v="1"/>
          <ac:spMkLst>
            <pc:docMk/>
            <pc:sldMk cId="2426764459" sldId="257"/>
            <ac:spMk id="4" creationId="{04D158B8-9362-4BF2-882E-C13EA3EF3EF0}"/>
          </ac:spMkLst>
        </pc:spChg>
        <pc:picChg chg="add mod">
          <ac:chgData name="" userId="" providerId="" clId="Web-{3D9F9A52-FFCA-4613-B2B5-8F5C666AB8DC}" dt="2020-07-03T07:19:39.306" v="23" actId="1076"/>
          <ac:picMkLst>
            <pc:docMk/>
            <pc:sldMk cId="2426764459" sldId="257"/>
            <ac:picMk id="2" creationId="{81DC1A7B-2B0C-47E5-A6F1-FCCAC192F23D}"/>
          </ac:picMkLst>
        </pc:picChg>
        <pc:picChg chg="add del mod">
          <ac:chgData name="" userId="" providerId="" clId="Web-{3D9F9A52-FFCA-4613-B2B5-8F5C666AB8DC}" dt="2020-07-03T07:13:42.489" v="8"/>
          <ac:picMkLst>
            <pc:docMk/>
            <pc:sldMk cId="2426764459" sldId="257"/>
            <ac:picMk id="3" creationId="{A19FBBF2-B455-4D4B-BCEF-CF4CE4441847}"/>
          </ac:picMkLst>
        </pc:picChg>
        <pc:picChg chg="add mod">
          <ac:chgData name="" userId="" providerId="" clId="Web-{3D9F9A52-FFCA-4613-B2B5-8F5C666AB8DC}" dt="2020-07-03T07:20:44.244" v="28" actId="1076"/>
          <ac:picMkLst>
            <pc:docMk/>
            <pc:sldMk cId="2426764459" sldId="257"/>
            <ac:picMk id="5" creationId="{B0D009A0-57C3-4D4D-B1D0-6B70F709CD8A}"/>
          </ac:picMkLst>
        </pc:picChg>
        <pc:picChg chg="add mod">
          <ac:chgData name="" userId="" providerId="" clId="Web-{3D9F9A52-FFCA-4613-B2B5-8F5C666AB8DC}" dt="2020-07-03T07:17:54.508" v="14" actId="1076"/>
          <ac:picMkLst>
            <pc:docMk/>
            <pc:sldMk cId="2426764459" sldId="257"/>
            <ac:picMk id="6" creationId="{8B4C1875-E39D-477D-84F6-3749F436D282}"/>
          </ac:picMkLst>
        </pc:picChg>
        <pc:picChg chg="add del mod">
          <ac:chgData name="" userId="" providerId="" clId="Web-{3D9F9A52-FFCA-4613-B2B5-8F5C666AB8DC}" dt="2020-07-03T07:18:42.914" v="16"/>
          <ac:picMkLst>
            <pc:docMk/>
            <pc:sldMk cId="2426764459" sldId="257"/>
            <ac:picMk id="7" creationId="{7D335FFB-3AEA-4410-89FA-E333D46DF966}"/>
          </ac:picMkLst>
        </pc:picChg>
        <pc:picChg chg="add del mod">
          <ac:chgData name="" userId="" providerId="" clId="Web-{3D9F9A52-FFCA-4613-B2B5-8F5C666AB8DC}" dt="2020-07-03T07:18:55.211" v="18"/>
          <ac:picMkLst>
            <pc:docMk/>
            <pc:sldMk cId="2426764459" sldId="257"/>
            <ac:picMk id="8" creationId="{ADFCCC55-E400-454E-97EB-F8CEF6F635DE}"/>
          </ac:picMkLst>
        </pc:picChg>
        <pc:picChg chg="add mod">
          <ac:chgData name="" userId="" providerId="" clId="Web-{3D9F9A52-FFCA-4613-B2B5-8F5C666AB8DC}" dt="2020-07-03T07:19:35.665" v="21" actId="1076"/>
          <ac:picMkLst>
            <pc:docMk/>
            <pc:sldMk cId="2426764459" sldId="257"/>
            <ac:picMk id="9" creationId="{E8BB2BAD-B852-4F51-B94F-087CF76564AF}"/>
          </ac:picMkLst>
        </pc:picChg>
        <pc:picChg chg="add del mod">
          <ac:chgData name="" userId="" providerId="" clId="Web-{3D9F9A52-FFCA-4613-B2B5-8F5C666AB8DC}" dt="2020-07-03T07:20:26.244" v="25"/>
          <ac:picMkLst>
            <pc:docMk/>
            <pc:sldMk cId="2426764459" sldId="257"/>
            <ac:picMk id="10" creationId="{4C60DB94-CD80-4B55-B2EF-1C5CE14CEACB}"/>
          </ac:picMkLst>
        </pc:picChg>
        <pc:picChg chg="add mod">
          <ac:chgData name="" userId="" providerId="" clId="Web-{3D9F9A52-FFCA-4613-B2B5-8F5C666AB8DC}" dt="2020-07-03T07:20:43.088" v="27" actId="1076"/>
          <ac:picMkLst>
            <pc:docMk/>
            <pc:sldMk cId="2426764459" sldId="257"/>
            <ac:picMk id="11" creationId="{914ACEFC-461A-48C0-97AB-D2477D2D884D}"/>
          </ac:picMkLst>
        </pc:picChg>
        <pc:picChg chg="add del mod">
          <ac:chgData name="" userId="" providerId="" clId="Web-{3D9F9A52-FFCA-4613-B2B5-8F5C666AB8DC}" dt="2020-07-03T07:21:06.541" v="30"/>
          <ac:picMkLst>
            <pc:docMk/>
            <pc:sldMk cId="2426764459" sldId="257"/>
            <ac:picMk id="12" creationId="{B015A2A2-D663-4A09-9839-27DCF477329F}"/>
          </ac:picMkLst>
        </pc:picChg>
        <pc:picChg chg="add mod">
          <ac:chgData name="" userId="" providerId="" clId="Web-{3D9F9A52-FFCA-4613-B2B5-8F5C666AB8DC}" dt="2020-07-03T07:21:33.796" v="34" actId="1076"/>
          <ac:picMkLst>
            <pc:docMk/>
            <pc:sldMk cId="2426764459" sldId="257"/>
            <ac:picMk id="13" creationId="{0FD59164-34BB-4E4F-94CD-FFC9E1E9D58C}"/>
          </ac:picMkLst>
        </pc:picChg>
      </pc:sldChg>
      <pc:sldChg chg="addSp delSp modSp add ord replId">
        <pc:chgData name="" userId="" providerId="" clId="Web-{3D9F9A52-FFCA-4613-B2B5-8F5C666AB8DC}" dt="2020-07-03T07:29:41.125" v="56" actId="1076"/>
        <pc:sldMkLst>
          <pc:docMk/>
          <pc:sldMk cId="4116728465" sldId="258"/>
        </pc:sldMkLst>
        <pc:picChg chg="add del mod">
          <ac:chgData name="" userId="" providerId="" clId="Web-{3D9F9A52-FFCA-4613-B2B5-8F5C666AB8DC}" dt="2020-07-03T07:24:44.622" v="47"/>
          <ac:picMkLst>
            <pc:docMk/>
            <pc:sldMk cId="4116728465" sldId="258"/>
            <ac:picMk id="2" creationId="{19B683E4-4E01-4975-90CB-EAB9A59411A1}"/>
          </ac:picMkLst>
        </pc:picChg>
        <pc:picChg chg="add mod">
          <ac:chgData name="" userId="" providerId="" clId="Web-{3D9F9A52-FFCA-4613-B2B5-8F5C666AB8DC}" dt="2020-07-03T07:29:41.125" v="56" actId="1076"/>
          <ac:picMkLst>
            <pc:docMk/>
            <pc:sldMk cId="4116728465" sldId="258"/>
            <ac:picMk id="3" creationId="{95C4A76A-44E2-479C-A2FE-C23CCB3FF729}"/>
          </ac:picMkLst>
        </pc:picChg>
        <pc:picChg chg="add mod">
          <ac:chgData name="" userId="" providerId="" clId="Web-{3D9F9A52-FFCA-4613-B2B5-8F5C666AB8DC}" dt="2020-07-03T07:29:37.234" v="55" actId="1076"/>
          <ac:picMkLst>
            <pc:docMk/>
            <pc:sldMk cId="4116728465" sldId="258"/>
            <ac:picMk id="4" creationId="{66730876-7F49-43AB-9DB2-FF5F99C2F4C1}"/>
          </ac:picMkLst>
        </pc:picChg>
      </pc:sldChg>
      <pc:sldChg chg="new del">
        <pc:chgData name="" userId="" providerId="" clId="Web-{3D9F9A52-FFCA-4613-B2B5-8F5C666AB8DC}" dt="2020-07-03T07:23:33.043" v="36"/>
        <pc:sldMkLst>
          <pc:docMk/>
          <pc:sldMk cId="2813473409" sldId="259"/>
        </pc:sldMkLst>
      </pc:sldChg>
      <pc:sldChg chg="add replId">
        <pc:chgData name="" userId="" providerId="" clId="Web-{3D9F9A52-FFCA-4613-B2B5-8F5C666AB8DC}" dt="2020-07-03T07:23:35.871" v="37"/>
        <pc:sldMkLst>
          <pc:docMk/>
          <pc:sldMk cId="3262864814" sldId="259"/>
        </pc:sldMkLst>
      </pc:sldChg>
    </pc:docChg>
  </pc:docChgLst>
  <pc:docChgLst>
    <pc:chgData clId="Web-{0044CB02-4E4F-4AC0-B9DD-B93A0A55A770}"/>
    <pc:docChg chg="addSld modSld">
      <pc:chgData name="" userId="" providerId="" clId="Web-{0044CB02-4E4F-4AC0-B9DD-B93A0A55A770}" dt="2020-07-06T05:41:45.452" v="78" actId="20577"/>
      <pc:docMkLst>
        <pc:docMk/>
      </pc:docMkLst>
      <pc:sldChg chg="addSp delSp modSp">
        <pc:chgData name="" userId="" providerId="" clId="Web-{0044CB02-4E4F-4AC0-B9DD-B93A0A55A770}" dt="2020-07-06T05:37:17.262" v="44" actId="1076"/>
        <pc:sldMkLst>
          <pc:docMk/>
          <pc:sldMk cId="727463522" sldId="270"/>
        </pc:sldMkLst>
        <pc:spChg chg="del">
          <ac:chgData name="" userId="" providerId="" clId="Web-{0044CB02-4E4F-4AC0-B9DD-B93A0A55A770}" dt="2020-07-06T05:29:55.055" v="0"/>
          <ac:spMkLst>
            <pc:docMk/>
            <pc:sldMk cId="727463522" sldId="270"/>
            <ac:spMk id="2" creationId="{E570F0BE-3BBA-4857-BDEA-F24EAE9EF377}"/>
          </ac:spMkLst>
        </pc:spChg>
        <pc:spChg chg="add mod">
          <ac:chgData name="" userId="" providerId="" clId="Web-{0044CB02-4E4F-4AC0-B9DD-B93A0A55A770}" dt="2020-07-06T05:37:17.262" v="44" actId="1076"/>
          <ac:spMkLst>
            <pc:docMk/>
            <pc:sldMk cId="727463522" sldId="270"/>
            <ac:spMk id="3" creationId="{AFAB66F8-ED4A-48EE-85D2-C79AC4668A7D}"/>
          </ac:spMkLst>
        </pc:spChg>
      </pc:sldChg>
      <pc:sldChg chg="addSp delSp modSp new mod setBg">
        <pc:chgData name="" userId="" providerId="" clId="Web-{0044CB02-4E4F-4AC0-B9DD-B93A0A55A770}" dt="2020-07-06T05:41:45.452" v="77" actId="20577"/>
        <pc:sldMkLst>
          <pc:docMk/>
          <pc:sldMk cId="141106871" sldId="271"/>
        </pc:sldMkLst>
        <pc:spChg chg="del">
          <ac:chgData name="" userId="" providerId="" clId="Web-{0044CB02-4E4F-4AC0-B9DD-B93A0A55A770}" dt="2020-07-06T05:37:46.106" v="46"/>
          <ac:spMkLst>
            <pc:docMk/>
            <pc:sldMk cId="141106871" sldId="271"/>
            <ac:spMk id="2" creationId="{19F413A9-D521-4769-A788-2A422DCAF0FE}"/>
          </ac:spMkLst>
        </pc:spChg>
        <pc:spChg chg="del">
          <ac:chgData name="" userId="" providerId="" clId="Web-{0044CB02-4E4F-4AC0-B9DD-B93A0A55A770}" dt="2020-07-06T05:37:42.747" v="45"/>
          <ac:spMkLst>
            <pc:docMk/>
            <pc:sldMk cId="141106871" sldId="271"/>
            <ac:spMk id="3" creationId="{995B463F-3749-434D-B31B-1CCFB5C4BF47}"/>
          </ac:spMkLst>
        </pc:spChg>
        <pc:spChg chg="add mod">
          <ac:chgData name="" userId="" providerId="" clId="Web-{0044CB02-4E4F-4AC0-B9DD-B93A0A55A770}" dt="2020-07-06T05:40:43.421" v="55" actId="1076"/>
          <ac:spMkLst>
            <pc:docMk/>
            <pc:sldMk cId="141106871" sldId="271"/>
            <ac:spMk id="4" creationId="{03E676E9-9DCC-4F60-B574-E1C1AA87C2CC}"/>
          </ac:spMkLst>
        </pc:spChg>
        <pc:spChg chg="add mod">
          <ac:chgData name="" userId="" providerId="" clId="Web-{0044CB02-4E4F-4AC0-B9DD-B93A0A55A770}" dt="2020-07-06T05:41:45.452" v="77" actId="20577"/>
          <ac:spMkLst>
            <pc:docMk/>
            <pc:sldMk cId="141106871" sldId="271"/>
            <ac:spMk id="5" creationId="{A733F6D1-2B8A-4DC2-B0FA-03B41AD271CD}"/>
          </ac:spMkLst>
        </pc:spChg>
      </pc:sldChg>
    </pc:docChg>
  </pc:docChgLst>
  <pc:docChgLst>
    <pc:chgData clId="Web-{E716E952-AA62-4960-88A6-3F2896E9414D}"/>
    <pc:docChg chg="addSld modSld">
      <pc:chgData name="" userId="" providerId="" clId="Web-{E716E952-AA62-4960-88A6-3F2896E9414D}" dt="2020-07-03T08:36:50.387" v="138"/>
      <pc:docMkLst>
        <pc:docMk/>
      </pc:docMkLst>
      <pc:sldChg chg="addSp modSp">
        <pc:chgData name="" userId="" providerId="" clId="Web-{E716E952-AA62-4960-88A6-3F2896E9414D}" dt="2020-07-03T08:01:10.239" v="7" actId="1076"/>
        <pc:sldMkLst>
          <pc:docMk/>
          <pc:sldMk cId="3262864814" sldId="259"/>
        </pc:sldMkLst>
        <pc:picChg chg="add mod">
          <ac:chgData name="" userId="" providerId="" clId="Web-{E716E952-AA62-4960-88A6-3F2896E9414D}" dt="2020-07-03T08:01:10.239" v="7" actId="1076"/>
          <ac:picMkLst>
            <pc:docMk/>
            <pc:sldMk cId="3262864814" sldId="259"/>
            <ac:picMk id="2" creationId="{D1C05644-018B-464B-AE75-F6CF04D683C7}"/>
          </ac:picMkLst>
        </pc:picChg>
      </pc:sldChg>
      <pc:sldChg chg="addSp delSp modSp add replId">
        <pc:chgData name="" userId="" providerId="" clId="Web-{E716E952-AA62-4960-88A6-3F2896E9414D}" dt="2020-07-03T08:10:42.401" v="19" actId="1076"/>
        <pc:sldMkLst>
          <pc:docMk/>
          <pc:sldMk cId="356617322" sldId="260"/>
        </pc:sldMkLst>
        <pc:picChg chg="add del mod modCrop">
          <ac:chgData name="" userId="" providerId="" clId="Web-{E716E952-AA62-4960-88A6-3F2896E9414D}" dt="2020-07-03T08:10:33.307" v="15"/>
          <ac:picMkLst>
            <pc:docMk/>
            <pc:sldMk cId="356617322" sldId="260"/>
            <ac:picMk id="2" creationId="{9DC67603-CD59-4348-843F-90B434969BED}"/>
          </ac:picMkLst>
        </pc:picChg>
        <pc:picChg chg="add mod">
          <ac:chgData name="" userId="" providerId="" clId="Web-{E716E952-AA62-4960-88A6-3F2896E9414D}" dt="2020-07-03T08:10:42.401" v="19" actId="1076"/>
          <ac:picMkLst>
            <pc:docMk/>
            <pc:sldMk cId="356617322" sldId="260"/>
            <ac:picMk id="4" creationId="{AFCE28E7-A6A4-4ED2-AF42-F79DD8B66AE7}"/>
          </ac:picMkLst>
        </pc:picChg>
      </pc:sldChg>
      <pc:sldChg chg="addSp delSp modSp add replId">
        <pc:chgData name="" userId="" providerId="" clId="Web-{E716E952-AA62-4960-88A6-3F2896E9414D}" dt="2020-07-03T08:36:50.387" v="138"/>
        <pc:sldMkLst>
          <pc:docMk/>
          <pc:sldMk cId="1494018028" sldId="261"/>
        </pc:sldMkLst>
        <pc:picChg chg="add del mod">
          <ac:chgData name="" userId="" providerId="" clId="Web-{E716E952-AA62-4960-88A6-3F2896E9414D}" dt="2020-07-03T08:17:23.124" v="39"/>
          <ac:picMkLst>
            <pc:docMk/>
            <pc:sldMk cId="1494018028" sldId="261"/>
            <ac:picMk id="2" creationId="{12756054-5EA9-4870-A199-3483AB7701B5}"/>
          </ac:picMkLst>
        </pc:picChg>
        <pc:picChg chg="add del mod">
          <ac:chgData name="" userId="" providerId="" clId="Web-{E716E952-AA62-4960-88A6-3F2896E9414D}" dt="2020-07-03T08:20:44.972" v="42"/>
          <ac:picMkLst>
            <pc:docMk/>
            <pc:sldMk cId="1494018028" sldId="261"/>
            <ac:picMk id="3" creationId="{AC6DF13A-5D66-4915-A323-F84696D40A80}"/>
          </ac:picMkLst>
        </pc:picChg>
        <pc:picChg chg="add del mod">
          <ac:chgData name="" userId="" providerId="" clId="Web-{E716E952-AA62-4960-88A6-3F2896E9414D}" dt="2020-07-03T08:21:20.002" v="44"/>
          <ac:picMkLst>
            <pc:docMk/>
            <pc:sldMk cId="1494018028" sldId="261"/>
            <ac:picMk id="4" creationId="{386A57B9-5B9F-4519-9901-0923FF6C03BB}"/>
          </ac:picMkLst>
        </pc:picChg>
        <pc:picChg chg="add mod">
          <ac:chgData name="" userId="" providerId="" clId="Web-{E716E952-AA62-4960-88A6-3F2896E9414D}" dt="2020-07-03T08:21:47.783" v="48" actId="1076"/>
          <ac:picMkLst>
            <pc:docMk/>
            <pc:sldMk cId="1494018028" sldId="261"/>
            <ac:picMk id="5" creationId="{CDD0D392-856C-47F0-9735-BEF68F5D9DAC}"/>
          </ac:picMkLst>
        </pc:picChg>
        <pc:picChg chg="add del mod">
          <ac:chgData name="" userId="" providerId="" clId="Web-{E716E952-AA62-4960-88A6-3F2896E9414D}" dt="2020-07-03T08:22:25.737" v="53"/>
          <ac:picMkLst>
            <pc:docMk/>
            <pc:sldMk cId="1494018028" sldId="261"/>
            <ac:picMk id="6" creationId="{5BFCE17E-849E-49F0-8BC4-CAD3DC975870}"/>
          </ac:picMkLst>
        </pc:picChg>
        <pc:picChg chg="add del mod">
          <ac:chgData name="" userId="" providerId="" clId="Web-{E716E952-AA62-4960-88A6-3F2896E9414D}" dt="2020-07-03T08:22:36.128" v="55"/>
          <ac:picMkLst>
            <pc:docMk/>
            <pc:sldMk cId="1494018028" sldId="261"/>
            <ac:picMk id="7" creationId="{004AC817-E2D2-4443-BD53-EA6591E8EA30}"/>
          </ac:picMkLst>
        </pc:picChg>
        <pc:picChg chg="add del mod">
          <ac:chgData name="" userId="" providerId="" clId="Web-{E716E952-AA62-4960-88A6-3F2896E9414D}" dt="2020-07-03T08:22:49.143" v="57"/>
          <ac:picMkLst>
            <pc:docMk/>
            <pc:sldMk cId="1494018028" sldId="261"/>
            <ac:picMk id="8" creationId="{C413CB4D-3091-40E8-9887-6AD4A94A0AC1}"/>
          </ac:picMkLst>
        </pc:picChg>
        <pc:picChg chg="add mod">
          <ac:chgData name="" userId="" providerId="" clId="Web-{E716E952-AA62-4960-88A6-3F2896E9414D}" dt="2020-07-03T08:23:05.456" v="59" actId="1076"/>
          <ac:picMkLst>
            <pc:docMk/>
            <pc:sldMk cId="1494018028" sldId="261"/>
            <ac:picMk id="9" creationId="{05DBF68E-E15B-4C8D-B88E-DD5E51FB28A6}"/>
          </ac:picMkLst>
        </pc:picChg>
        <pc:picChg chg="add del mod">
          <ac:chgData name="" userId="" providerId="" clId="Web-{E716E952-AA62-4960-88A6-3F2896E9414D}" dt="2020-07-03T08:36:20.449" v="136"/>
          <ac:picMkLst>
            <pc:docMk/>
            <pc:sldMk cId="1494018028" sldId="261"/>
            <ac:picMk id="10" creationId="{64A2110A-4364-446D-9938-1DC5AF206439}"/>
          </ac:picMkLst>
        </pc:picChg>
        <pc:picChg chg="add del mod">
          <ac:chgData name="" userId="" providerId="" clId="Web-{E716E952-AA62-4960-88A6-3F2896E9414D}" dt="2020-07-03T08:36:50.387" v="138"/>
          <ac:picMkLst>
            <pc:docMk/>
            <pc:sldMk cId="1494018028" sldId="261"/>
            <ac:picMk id="11" creationId="{0B1C5186-7037-46EE-80B8-239469AF5BBE}"/>
          </ac:picMkLst>
        </pc:picChg>
      </pc:sldChg>
      <pc:sldChg chg="addSp delSp modSp new">
        <pc:chgData name="" userId="" providerId="" clId="Web-{E716E952-AA62-4960-88A6-3F2896E9414D}" dt="2020-07-03T08:12:27.199" v="35" actId="1076"/>
        <pc:sldMkLst>
          <pc:docMk/>
          <pc:sldMk cId="4028095749" sldId="262"/>
        </pc:sldMkLst>
        <pc:spChg chg="del">
          <ac:chgData name="" userId="" providerId="" clId="Web-{E716E952-AA62-4960-88A6-3F2896E9414D}" dt="2020-07-03T08:11:00.151" v="21"/>
          <ac:spMkLst>
            <pc:docMk/>
            <pc:sldMk cId="4028095749" sldId="262"/>
            <ac:spMk id="2" creationId="{8CB15CF6-C8E8-4C4E-A853-859A96EB3F44}"/>
          </ac:spMkLst>
        </pc:spChg>
        <pc:spChg chg="del">
          <ac:chgData name="" userId="" providerId="" clId="Web-{E716E952-AA62-4960-88A6-3F2896E9414D}" dt="2020-07-03T08:11:01.151" v="22"/>
          <ac:spMkLst>
            <pc:docMk/>
            <pc:sldMk cId="4028095749" sldId="262"/>
            <ac:spMk id="3" creationId="{5EFF7659-F34A-4626-92A4-433B564460BB}"/>
          </ac:spMkLst>
        </pc:spChg>
        <pc:picChg chg="add del mod">
          <ac:chgData name="" userId="" providerId="" clId="Web-{E716E952-AA62-4960-88A6-3F2896E9414D}" dt="2020-07-03T08:11:18.683" v="28"/>
          <ac:picMkLst>
            <pc:docMk/>
            <pc:sldMk cId="4028095749" sldId="262"/>
            <ac:picMk id="4" creationId="{EC615422-1E9C-4AD5-ACDD-C2620677FB28}"/>
          </ac:picMkLst>
        </pc:picChg>
        <pc:picChg chg="add mod">
          <ac:chgData name="" userId="" providerId="" clId="Web-{E716E952-AA62-4960-88A6-3F2896E9414D}" dt="2020-07-03T08:12:27.199" v="35" actId="1076"/>
          <ac:picMkLst>
            <pc:docMk/>
            <pc:sldMk cId="4028095749" sldId="262"/>
            <ac:picMk id="5" creationId="{E933646D-3FE1-4B4E-9BC3-A601B4B2FE1B}"/>
          </ac:picMkLst>
        </pc:picChg>
      </pc:sldChg>
      <pc:sldChg chg="addSp modSp add replId">
        <pc:chgData name="" userId="" providerId="" clId="Web-{E716E952-AA62-4960-88A6-3F2896E9414D}" dt="2020-07-03T08:23:56.535" v="62" actId="1076"/>
        <pc:sldMkLst>
          <pc:docMk/>
          <pc:sldMk cId="1222489137" sldId="263"/>
        </pc:sldMkLst>
        <pc:picChg chg="add mod">
          <ac:chgData name="" userId="" providerId="" clId="Web-{E716E952-AA62-4960-88A6-3F2896E9414D}" dt="2020-07-03T08:23:56.535" v="62" actId="1076"/>
          <ac:picMkLst>
            <pc:docMk/>
            <pc:sldMk cId="1222489137" sldId="263"/>
            <ac:picMk id="2" creationId="{0E8DF96B-8443-4131-BD5B-83E6EE370AF8}"/>
          </ac:picMkLst>
        </pc:picChg>
      </pc:sldChg>
      <pc:sldChg chg="addSp delSp modSp add replId">
        <pc:chgData name="" userId="" providerId="" clId="Web-{E716E952-AA62-4960-88A6-3F2896E9414D}" dt="2020-07-03T08:35:56.574" v="130"/>
        <pc:sldMkLst>
          <pc:docMk/>
          <pc:sldMk cId="4138972469" sldId="264"/>
        </pc:sldMkLst>
        <pc:picChg chg="add mod">
          <ac:chgData name="" userId="" providerId="" clId="Web-{E716E952-AA62-4960-88A6-3F2896E9414D}" dt="2020-07-03T08:33:18.213" v="117" actId="1076"/>
          <ac:picMkLst>
            <pc:docMk/>
            <pc:sldMk cId="4138972469" sldId="264"/>
            <ac:picMk id="2" creationId="{643AF698-9649-4FE5-B57B-D63B1979621A}"/>
          </ac:picMkLst>
        </pc:picChg>
        <pc:picChg chg="add del mod">
          <ac:chgData name="" userId="" providerId="" clId="Web-{E716E952-AA62-4960-88A6-3F2896E9414D}" dt="2020-07-03T08:30:21.539" v="107"/>
          <ac:picMkLst>
            <pc:docMk/>
            <pc:sldMk cId="4138972469" sldId="264"/>
            <ac:picMk id="4" creationId="{E68811B8-3CC3-4CA8-877A-323AB65BFD9B}"/>
          </ac:picMkLst>
        </pc:picChg>
        <pc:picChg chg="add mod">
          <ac:chgData name="" userId="" providerId="" clId="Web-{E716E952-AA62-4960-88A6-3F2896E9414D}" dt="2020-07-03T08:30:48.899" v="109" actId="1076"/>
          <ac:picMkLst>
            <pc:docMk/>
            <pc:sldMk cId="4138972469" sldId="264"/>
            <ac:picMk id="6" creationId="{E62650C7-5A56-4458-8455-E76C997A3CCA}"/>
          </ac:picMkLst>
        </pc:picChg>
        <pc:picChg chg="add del mod">
          <ac:chgData name="" userId="" providerId="" clId="Web-{E716E952-AA62-4960-88A6-3F2896E9414D}" dt="2020-07-03T08:31:03.102" v="111"/>
          <ac:picMkLst>
            <pc:docMk/>
            <pc:sldMk cId="4138972469" sldId="264"/>
            <ac:picMk id="7" creationId="{4A0B846E-166A-4547-98B8-BB2CD77EFD38}"/>
          </ac:picMkLst>
        </pc:picChg>
        <pc:picChg chg="add del mod">
          <ac:chgData name="" userId="" providerId="" clId="Web-{E716E952-AA62-4960-88A6-3F2896E9414D}" dt="2020-07-03T08:31:16.586" v="113"/>
          <ac:picMkLst>
            <pc:docMk/>
            <pc:sldMk cId="4138972469" sldId="264"/>
            <ac:picMk id="8" creationId="{C2D1065B-AA02-4F3C-A8EE-24D9F33BBE53}"/>
          </ac:picMkLst>
        </pc:picChg>
        <pc:picChg chg="add del mod">
          <ac:chgData name="" userId="" providerId="" clId="Web-{E716E952-AA62-4960-88A6-3F2896E9414D}" dt="2020-07-03T08:32:31.571" v="115"/>
          <ac:picMkLst>
            <pc:docMk/>
            <pc:sldMk cId="4138972469" sldId="264"/>
            <ac:picMk id="9" creationId="{A6C44FF6-5BCE-4315-A5E7-E8AE57AEFDF1}"/>
          </ac:picMkLst>
        </pc:picChg>
        <pc:picChg chg="add del mod">
          <ac:chgData name="" userId="" providerId="" clId="Web-{E716E952-AA62-4960-88A6-3F2896E9414D}" dt="2020-07-03T08:33:30.463" v="118"/>
          <ac:picMkLst>
            <pc:docMk/>
            <pc:sldMk cId="4138972469" sldId="264"/>
            <ac:picMk id="10" creationId="{BE98DEB8-F781-4420-869C-6027B0057F80}"/>
          </ac:picMkLst>
        </pc:picChg>
        <pc:picChg chg="add del mod">
          <ac:chgData name="" userId="" providerId="" clId="Web-{E716E952-AA62-4960-88A6-3F2896E9414D}" dt="2020-07-03T08:33:58.588" v="120"/>
          <ac:picMkLst>
            <pc:docMk/>
            <pc:sldMk cId="4138972469" sldId="264"/>
            <ac:picMk id="11" creationId="{841F9A09-3DEE-4C09-B08A-A9121FFED601}"/>
          </ac:picMkLst>
        </pc:picChg>
        <pc:picChg chg="add del mod">
          <ac:chgData name="" userId="" providerId="" clId="Web-{E716E952-AA62-4960-88A6-3F2896E9414D}" dt="2020-07-03T08:34:18.588" v="122"/>
          <ac:picMkLst>
            <pc:docMk/>
            <pc:sldMk cId="4138972469" sldId="264"/>
            <ac:picMk id="12" creationId="{81A4D22F-643D-48C5-92D0-D5B0437AC444}"/>
          </ac:picMkLst>
        </pc:picChg>
        <pc:picChg chg="add del mod">
          <ac:chgData name="" userId="" providerId="" clId="Web-{E716E952-AA62-4960-88A6-3F2896E9414D}" dt="2020-07-03T08:34:27.229" v="124"/>
          <ac:picMkLst>
            <pc:docMk/>
            <pc:sldMk cId="4138972469" sldId="264"/>
            <ac:picMk id="13" creationId="{AF69045D-7096-4C06-BCF8-40F2AE0935E9}"/>
          </ac:picMkLst>
        </pc:picChg>
        <pc:picChg chg="add del mod">
          <ac:chgData name="" userId="" providerId="" clId="Web-{E716E952-AA62-4960-88A6-3F2896E9414D}" dt="2020-07-03T08:35:18.214" v="126"/>
          <ac:picMkLst>
            <pc:docMk/>
            <pc:sldMk cId="4138972469" sldId="264"/>
            <ac:picMk id="14" creationId="{33F6730C-03AF-4DE2-98BF-D374F114E964}"/>
          </ac:picMkLst>
        </pc:picChg>
        <pc:picChg chg="add del mod">
          <ac:chgData name="" userId="" providerId="" clId="Web-{E716E952-AA62-4960-88A6-3F2896E9414D}" dt="2020-07-03T08:35:48.683" v="128"/>
          <ac:picMkLst>
            <pc:docMk/>
            <pc:sldMk cId="4138972469" sldId="264"/>
            <ac:picMk id="15" creationId="{58664E59-3426-4EE6-A730-06F71CC3BA0B}"/>
          </ac:picMkLst>
        </pc:picChg>
        <pc:picChg chg="add del mod">
          <ac:chgData name="" userId="" providerId="" clId="Web-{E716E952-AA62-4960-88A6-3F2896E9414D}" dt="2020-07-03T08:35:56.574" v="130"/>
          <ac:picMkLst>
            <pc:docMk/>
            <pc:sldMk cId="4138972469" sldId="264"/>
            <ac:picMk id="16" creationId="{00736260-4450-4E92-BFC6-844FE9157FEA}"/>
          </ac:picMkLst>
        </pc:picChg>
      </pc:sldChg>
      <pc:sldChg chg="addSp delSp modSp new">
        <pc:chgData name="" userId="" providerId="" clId="Web-{E716E952-AA62-4960-88A6-3F2896E9414D}" dt="2020-07-03T08:36:16.777" v="134"/>
        <pc:sldMkLst>
          <pc:docMk/>
          <pc:sldMk cId="4027239074" sldId="265"/>
        </pc:sldMkLst>
        <pc:spChg chg="del">
          <ac:chgData name="" userId="" providerId="" clId="Web-{E716E952-AA62-4960-88A6-3F2896E9414D}" dt="2020-07-03T08:28:29.084" v="73"/>
          <ac:spMkLst>
            <pc:docMk/>
            <pc:sldMk cId="4027239074" sldId="265"/>
            <ac:spMk id="2" creationId="{34169F83-21EF-4F65-9872-3C73A73F28F2}"/>
          </ac:spMkLst>
        </pc:spChg>
        <pc:spChg chg="del">
          <ac:chgData name="" userId="" providerId="" clId="Web-{E716E952-AA62-4960-88A6-3F2896E9414D}" dt="2020-07-03T08:28:27.663" v="72"/>
          <ac:spMkLst>
            <pc:docMk/>
            <pc:sldMk cId="4027239074" sldId="265"/>
            <ac:spMk id="3" creationId="{0B9D0406-141D-4CC3-8917-103A27D1BE81}"/>
          </ac:spMkLst>
        </pc:spChg>
        <pc:picChg chg="add mod">
          <ac:chgData name="" userId="" providerId="" clId="Web-{E716E952-AA62-4960-88A6-3F2896E9414D}" dt="2020-07-03T08:29:21.916" v="97" actId="14100"/>
          <ac:picMkLst>
            <pc:docMk/>
            <pc:sldMk cId="4027239074" sldId="265"/>
            <ac:picMk id="4" creationId="{94FAFFE4-0131-4A6D-B497-6291BBBB7CD5}"/>
          </ac:picMkLst>
        </pc:picChg>
        <pc:picChg chg="add mod">
          <ac:chgData name="" userId="" providerId="" clId="Web-{E716E952-AA62-4960-88A6-3F2896E9414D}" dt="2020-07-03T08:29:33.648" v="102" actId="1076"/>
          <ac:picMkLst>
            <pc:docMk/>
            <pc:sldMk cId="4027239074" sldId="265"/>
            <ac:picMk id="6" creationId="{29ADE3EE-E3E7-4754-AC30-59FDFF3867D2}"/>
          </ac:picMkLst>
        </pc:picChg>
        <pc:picChg chg="add mod">
          <ac:chgData name="" userId="" providerId="" clId="Web-{E716E952-AA62-4960-88A6-3F2896E9414D}" dt="2020-07-03T08:29:40.632" v="104" actId="1076"/>
          <ac:picMkLst>
            <pc:docMk/>
            <pc:sldMk cId="4027239074" sldId="265"/>
            <ac:picMk id="8" creationId="{29762B8E-9DB8-45E8-A962-1D02C5044356}"/>
          </ac:picMkLst>
        </pc:picChg>
        <pc:picChg chg="add del mod">
          <ac:chgData name="" userId="" providerId="" clId="Web-{E716E952-AA62-4960-88A6-3F2896E9414D}" dt="2020-07-03T08:36:00.387" v="132"/>
          <ac:picMkLst>
            <pc:docMk/>
            <pc:sldMk cId="4027239074" sldId="265"/>
            <ac:picMk id="9" creationId="{927CFF1A-CFCC-45B3-BA83-7B94B66025F7}"/>
          </ac:picMkLst>
        </pc:picChg>
        <pc:picChg chg="add del mod">
          <ac:chgData name="" userId="" providerId="" clId="Web-{E716E952-AA62-4960-88A6-3F2896E9414D}" dt="2020-07-03T08:36:16.777" v="134"/>
          <ac:picMkLst>
            <pc:docMk/>
            <pc:sldMk cId="4027239074" sldId="265"/>
            <ac:picMk id="10" creationId="{3CEB7DEF-1F3F-4654-8361-9B1E5DBF3B67}"/>
          </ac:picMkLst>
        </pc:picChg>
      </pc:sldChg>
    </pc:docChg>
  </pc:docChgLst>
  <pc:docChgLst>
    <pc:chgData clId="Web-{47FB8024-41A6-40D9-AD6B-A4C3E21EFB34}"/>
    <pc:docChg chg="modSld">
      <pc:chgData name="" userId="" providerId="" clId="Web-{47FB8024-41A6-40D9-AD6B-A4C3E21EFB34}" dt="2020-07-03T07:10:04.409" v="46" actId="1076"/>
      <pc:docMkLst>
        <pc:docMk/>
      </pc:docMkLst>
      <pc:sldChg chg="addSp delSp modSp mod setBg">
        <pc:chgData name="" userId="" providerId="" clId="Web-{47FB8024-41A6-40D9-AD6B-A4C3E21EFB34}" dt="2020-07-03T07:10:04.409" v="46" actId="1076"/>
        <pc:sldMkLst>
          <pc:docMk/>
          <pc:sldMk cId="1351651579" sldId="256"/>
        </pc:sldMkLst>
        <pc:spChg chg="del">
          <ac:chgData name="" userId="" providerId="" clId="Web-{47FB8024-41A6-40D9-AD6B-A4C3E21EFB34}" dt="2020-07-03T07:03:19.498" v="0"/>
          <ac:spMkLst>
            <pc:docMk/>
            <pc:sldMk cId="1351651579" sldId="256"/>
            <ac:spMk id="2" creationId="{00000000-0000-0000-0000-000000000000}"/>
          </ac:spMkLst>
        </pc:spChg>
        <pc:spChg chg="del">
          <ac:chgData name="" userId="" providerId="" clId="Web-{47FB8024-41A6-40D9-AD6B-A4C3E21EFB34}" dt="2020-07-03T07:03:23.467" v="1"/>
          <ac:spMkLst>
            <pc:docMk/>
            <pc:sldMk cId="1351651579" sldId="256"/>
            <ac:spMk id="3" creationId="{00000000-0000-0000-0000-000000000000}"/>
          </ac:spMkLst>
        </pc:spChg>
        <pc:spChg chg="add mod">
          <ac:chgData name="" userId="" providerId="" clId="Web-{47FB8024-41A6-40D9-AD6B-A4C3E21EFB34}" dt="2020-07-03T07:10:04.409" v="46" actId="1076"/>
          <ac:spMkLst>
            <pc:docMk/>
            <pc:sldMk cId="1351651579" sldId="256"/>
            <ac:spMk id="4" creationId="{04D158B8-9362-4BF2-882E-C13EA3EF3E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8E8F7-1DBA-4282-96A9-47FA334D89F2}" type="datetimeFigureOut">
              <a:rPr lang="ru-RU" smtClean="0"/>
              <a:t>28.07.2020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F1C9E-D65E-417E-9FEF-9AD7ACC20294}" type="slidenum">
              <a:rPr lang="ru-RU" smtClean="0"/>
              <a:t>‹#›</a:t>
            </a:fld>
            <a:endParaRPr lang="ru-RU"/>
          </a:p>
        </p:txBody>
      </p:sp>
    </p:spTree>
    <p:extLst>
      <p:ext uri="{BB962C8B-B14F-4D97-AF65-F5344CB8AC3E}">
        <p14:creationId xmlns:p14="http://schemas.microsoft.com/office/powerpoint/2010/main" val="227371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odash.com/docs/4.17.15#countBy" TargetMode="External"/><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 7</a:t>
            </a:r>
          </a:p>
          <a:p>
            <a:pPr marL="228600" indent="-228600">
              <a:buAutoNum type="arabicPeriod"/>
            </a:pPr>
            <a:r>
              <a:rPr lang="ru-RU" sz="1200" b="0" i="0" kern="1200" dirty="0" smtClean="0">
                <a:solidFill>
                  <a:schemeClr val="tx1"/>
                </a:solidFill>
                <a:effectLst/>
                <a:latin typeface="+mn-lt"/>
                <a:ea typeface="+mn-ea"/>
                <a:cs typeface="+mn-cs"/>
              </a:rPr>
              <a:t>Как и классы, интерфейсы могут расширять друг друга*</a:t>
            </a:r>
          </a:p>
          <a:p>
            <a:pPr marL="228600" indent="-228600">
              <a:buAutoNum type="arabicPeriod"/>
            </a:pPr>
            <a:r>
              <a:rPr lang="ru-RU" sz="1200" b="0" i="0" kern="1200" dirty="0" smtClean="0">
                <a:solidFill>
                  <a:schemeClr val="tx1"/>
                </a:solidFill>
                <a:effectLst/>
                <a:latin typeface="+mn-lt"/>
                <a:ea typeface="+mn-ea"/>
                <a:cs typeface="+mn-cs"/>
              </a:rPr>
              <a:t>Интерфейсы могут наследовать более одного*</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61</a:t>
            </a:fld>
            <a:endParaRPr lang="ru-RU"/>
          </a:p>
        </p:txBody>
      </p:sp>
    </p:spTree>
    <p:extLst>
      <p:ext uri="{BB962C8B-B14F-4D97-AF65-F5344CB8AC3E}">
        <p14:creationId xmlns:p14="http://schemas.microsoft.com/office/powerpoint/2010/main" val="362835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является крайне динамичным языком</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функция</a:t>
            </a:r>
            <a:r>
              <a:rPr lang="ru-RU" sz="1200" b="0" i="0" kern="1200" baseline="0" dirty="0" smtClean="0">
                <a:solidFill>
                  <a:schemeClr val="tx1"/>
                </a:solidFill>
                <a:effectLst/>
                <a:latin typeface="+mn-lt"/>
                <a:ea typeface="+mn-ea"/>
                <a:cs typeface="+mn-cs"/>
              </a:rPr>
              <a:t> возвращает несколько аргументов</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Ответ заключается в передаче нескольких сигнатур функции в качестве типа одной единственной функции как список её перегрузок*</a:t>
            </a:r>
          </a:p>
          <a:p>
            <a:pPr marL="228600" indent="-228600">
              <a:buAutoNum type="arabicPeriod"/>
            </a:pPr>
            <a:r>
              <a:rPr lang="ru-RU" sz="1200" b="0" i="0" kern="1200" dirty="0" smtClean="0">
                <a:solidFill>
                  <a:schemeClr val="tx1"/>
                </a:solidFill>
                <a:effectLst/>
                <a:latin typeface="+mn-lt"/>
                <a:ea typeface="+mn-ea"/>
                <a:cs typeface="+mn-cs"/>
              </a:rPr>
              <a:t>Порядок важен (сверху вниз)</a:t>
            </a:r>
          </a:p>
          <a:p>
            <a:pPr marL="228600" indent="-228600">
              <a:buAutoNum type="arabicPeriod"/>
            </a:pPr>
            <a:r>
              <a:rPr lang="ru-RU" sz="1200" b="0" i="0" kern="1200" dirty="0" smtClean="0">
                <a:solidFill>
                  <a:schemeClr val="tx1"/>
                </a:solidFill>
                <a:effectLst/>
                <a:latin typeface="+mn-lt"/>
                <a:ea typeface="+mn-ea"/>
                <a:cs typeface="+mn-cs"/>
              </a:rPr>
              <a:t>Обращаем внимание на то что запись </a:t>
            </a:r>
            <a:r>
              <a:rPr lang="ru-RU" sz="1200" b="0" i="0" kern="1200" dirty="0" err="1" smtClean="0">
                <a:solidFill>
                  <a:schemeClr val="tx1"/>
                </a:solidFill>
                <a:effectLst/>
                <a:latin typeface="+mn-lt"/>
                <a:ea typeface="+mn-ea"/>
                <a:cs typeface="+mn-cs"/>
              </a:rPr>
              <a:t>returnDifferentThings</a:t>
            </a:r>
            <a:r>
              <a:rPr lang="ru-RU" sz="1200" b="0" i="0" kern="1200" dirty="0" smtClean="0">
                <a:solidFill>
                  <a:schemeClr val="tx1"/>
                </a:solidFill>
                <a:effectLst/>
                <a:latin typeface="+mn-lt"/>
                <a:ea typeface="+mn-ea"/>
                <a:cs typeface="+mn-cs"/>
              </a:rPr>
              <a:t>(a?: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b?: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 не является частью перегрузок</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пример с очередями с явным указанием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“филлер” для очередей. API функции должен представлять собой использование через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принимающую любой список сотрудников и выводящей их обычном порядке.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реализовать функцию которая, принимая </a:t>
            </a:r>
            <a:r>
              <a:rPr lang="ru-RU" sz="1200" b="0" i="0" kern="1200" dirty="0" err="1" smtClean="0">
                <a:solidFill>
                  <a:schemeClr val="tx1"/>
                </a:solidFill>
                <a:effectLst/>
                <a:latin typeface="+mn-lt"/>
                <a:ea typeface="+mn-ea"/>
                <a:cs typeface="+mn-cs"/>
              </a:rPr>
              <a:t>грейд</a:t>
            </a:r>
            <a:r>
              <a:rPr lang="ru-RU" sz="1200" b="0" i="0" kern="1200" dirty="0" smtClean="0">
                <a:solidFill>
                  <a:schemeClr val="tx1"/>
                </a:solidFill>
                <a:effectLst/>
                <a:latin typeface="+mn-lt"/>
                <a:ea typeface="+mn-ea"/>
                <a:cs typeface="+mn-cs"/>
              </a:rPr>
              <a:t> возвращает строку с этим </a:t>
            </a:r>
            <a:r>
              <a:rPr lang="ru-RU" sz="1200" b="0" i="0" kern="1200" dirty="0" err="1" smtClean="0">
                <a:solidFill>
                  <a:schemeClr val="tx1"/>
                </a:solidFill>
                <a:effectLst/>
                <a:latin typeface="+mn-lt"/>
                <a:ea typeface="+mn-ea"/>
                <a:cs typeface="+mn-cs"/>
              </a:rPr>
              <a:t>грейдом</a:t>
            </a:r>
            <a:r>
              <a:rPr lang="ru-RU" sz="1200" b="0" i="0" kern="1200" dirty="0" smtClean="0">
                <a:solidFill>
                  <a:schemeClr val="tx1"/>
                </a:solidFill>
                <a:effectLst/>
                <a:latin typeface="+mn-lt"/>
                <a:ea typeface="+mn-ea"/>
                <a:cs typeface="+mn-cs"/>
              </a:rPr>
              <a:t>, принимая возраст возвращает примерный срок оставшейся жизни (считаем 100 лет максимальным сроком).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97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9.2</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До этого момента мы рассматривали типы как атомарные объекты.</a:t>
            </a:r>
            <a:r>
              <a:rPr lang="ru-RU" sz="1200" b="0" i="0" kern="1200" baseline="0" dirty="0" smtClean="0">
                <a:solidFill>
                  <a:schemeClr val="tx1"/>
                </a:solidFill>
                <a:effectLst/>
                <a:latin typeface="+mn-lt"/>
                <a:ea typeface="+mn-ea"/>
                <a:cs typeface="+mn-cs"/>
              </a:rPr>
              <a:t> При моделировании могут потребоваться их комбинация</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193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Прежде чем продолжить, необходимо поближе познакомиться с такой возможностью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как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Aliases</a:t>
            </a: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очень похожи</a:t>
            </a:r>
            <a:r>
              <a:rPr lang="ru-RU" sz="1200" b="0" i="0" kern="1200" baseline="0" dirty="0" smtClean="0">
                <a:solidFill>
                  <a:schemeClr val="tx1"/>
                </a:solidFill>
                <a:effectLst/>
                <a:latin typeface="+mn-lt"/>
                <a:ea typeface="+mn-ea"/>
                <a:cs typeface="+mn-cs"/>
              </a:rPr>
              <a:t> на интерфейсы но могут называть примитивы</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объединения и т. п.*</a:t>
            </a:r>
          </a:p>
          <a:p>
            <a:pPr marL="228600" indent="-228600">
              <a:buAutoNum type="arabicPeriod"/>
            </a:pPr>
            <a:r>
              <a:rPr lang="ru-RU" sz="1200" b="0" i="0" kern="1200" dirty="0" smtClean="0">
                <a:solidFill>
                  <a:schemeClr val="tx1"/>
                </a:solidFill>
                <a:effectLst/>
                <a:latin typeface="+mn-lt"/>
                <a:ea typeface="+mn-ea"/>
                <a:cs typeface="+mn-cs"/>
              </a:rPr>
              <a:t>Рассмотренных возможностей хватит для того, чтобы продолжить рассмотрение основной темы урока. Остальное будет охвачено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390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Периодически, будут встречаться библиотеки или необходимость написания функции, которая ожидает параметром либо число, либо строку</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 описывает значение, которое может быть одним из нескольких типов. Мы используем вертикальную черту (|) для разделения каждого из возможных типов, таким образом </a:t>
            </a:r>
            <a:r>
              <a:rPr lang="ru-RU" sz="1200" b="0" i="0" kern="1200" dirty="0" err="1" smtClean="0">
                <a:solidFill>
                  <a:schemeClr val="tx1"/>
                </a:solidFill>
                <a:effectLst/>
                <a:latin typeface="+mn-lt"/>
                <a:ea typeface="+mn-ea"/>
                <a:cs typeface="+mn-cs"/>
              </a:rPr>
              <a:t>number</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boolean</a:t>
            </a:r>
            <a:r>
              <a:rPr lang="ru-RU" sz="1200" b="0" i="0" kern="1200" dirty="0" smtClean="0">
                <a:solidFill>
                  <a:schemeClr val="tx1"/>
                </a:solidFill>
                <a:effectLst/>
                <a:latin typeface="+mn-lt"/>
                <a:ea typeface="+mn-ea"/>
                <a:cs typeface="+mn-cs"/>
              </a:rPr>
              <a:t> представляют тип значения, которое может быть числом, строкой или булевым.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76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случае если мы имеем значение, тип которого это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 мы можем получить доступ только к тем свойствам, которые присутствуют в каждом из членов </a:t>
            </a:r>
            <a:r>
              <a:rPr lang="ru-RU" sz="1200" b="0" i="0" kern="1200" dirty="0" err="1" smtClean="0">
                <a:solidFill>
                  <a:schemeClr val="tx1"/>
                </a:solidFill>
                <a:effectLst/>
                <a:latin typeface="+mn-lt"/>
                <a:ea typeface="+mn-ea"/>
                <a:cs typeface="+mn-cs"/>
              </a:rPr>
              <a:t>union</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047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602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Популярной техникой работы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является выделение единого поля, которое использует литеральный тип, благодаря которому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сузить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до конкретного типа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функцию </a:t>
            </a:r>
            <a:r>
              <a:rPr lang="ru-RU" sz="1200" b="0" i="0" kern="1200" dirty="0" err="1" smtClean="0">
                <a:solidFill>
                  <a:schemeClr val="tx1"/>
                </a:solidFill>
                <a:effectLst/>
                <a:latin typeface="+mn-lt"/>
                <a:ea typeface="+mn-ea"/>
                <a:cs typeface="+mn-cs"/>
              </a:rPr>
              <a:t>countBy</a:t>
            </a:r>
            <a:r>
              <a:rPr lang="ru-RU" sz="1200" b="0" i="0" kern="1200" dirty="0" smtClean="0">
                <a:solidFill>
                  <a:schemeClr val="tx1"/>
                </a:solidFill>
                <a:effectLst/>
                <a:latin typeface="+mn-lt"/>
                <a:ea typeface="+mn-ea"/>
                <a:cs typeface="+mn-cs"/>
              </a:rPr>
              <a:t> </a:t>
            </a:r>
            <a:r>
              <a:rPr lang="ru-RU" sz="1200" b="0" i="0" u="sng" strike="noStrike" kern="1200" dirty="0" smtClean="0">
                <a:solidFill>
                  <a:schemeClr val="tx1"/>
                </a:solidFill>
                <a:effectLst/>
                <a:latin typeface="+mn-lt"/>
                <a:ea typeface="+mn-ea"/>
                <a:cs typeface="+mn-cs"/>
                <a:hlinkClick r:id="rId3"/>
              </a:rPr>
              <a:t>https://lodash.com/docs/4.17.15#countBy</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a:t>
            </a:r>
            <a:r>
              <a:rPr lang="ru-RU" sz="1200" b="0" i="0" kern="1200" dirty="0" err="1" smtClean="0">
                <a:solidFill>
                  <a:schemeClr val="tx1"/>
                </a:solidFill>
                <a:effectLst/>
                <a:latin typeface="+mn-lt"/>
                <a:ea typeface="+mn-ea"/>
                <a:cs typeface="+mn-cs"/>
              </a:rPr>
              <a:t>редюсер</a:t>
            </a:r>
            <a:r>
              <a:rPr lang="ru-RU" sz="1200" b="0" i="0" kern="1200" dirty="0" smtClean="0">
                <a:solidFill>
                  <a:schemeClr val="tx1"/>
                </a:solidFill>
                <a:effectLst/>
                <a:latin typeface="+mn-lt"/>
                <a:ea typeface="+mn-ea"/>
                <a:cs typeface="+mn-cs"/>
              </a:rPr>
              <a:t> над действиями сотрудников с использованием </a:t>
            </a:r>
            <a:r>
              <a:rPr lang="ru-RU" sz="1200" b="0" i="0" kern="1200" dirty="0" err="1" smtClean="0">
                <a:solidFill>
                  <a:schemeClr val="tx1"/>
                </a:solidFill>
                <a:effectLst/>
                <a:latin typeface="+mn-lt"/>
                <a:ea typeface="+mn-ea"/>
                <a:cs typeface="+mn-cs"/>
              </a:rPr>
              <a:t>discriminated</a:t>
            </a:r>
            <a:r>
              <a:rPr lang="ru-RU" sz="1200" b="0" i="0" kern="1200" dirty="0" smtClean="0">
                <a:solidFill>
                  <a:schemeClr val="tx1"/>
                </a:solidFill>
                <a:effectLst/>
                <a:latin typeface="+mn-lt"/>
                <a:ea typeface="+mn-ea"/>
                <a:cs typeface="+mn-cs"/>
              </a:rPr>
              <a:t> техники.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6591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I</a:t>
            </a:r>
            <a:r>
              <a:rPr lang="ru-RU" sz="1200" b="0" i="0" kern="1200" dirty="0" err="1" smtClean="0">
                <a:solidFill>
                  <a:schemeClr val="tx1"/>
                </a:solidFill>
                <a:effectLst/>
                <a:latin typeface="+mn-lt"/>
                <a:ea typeface="+mn-ea"/>
                <a:cs typeface="+mn-cs"/>
              </a:rPr>
              <a:t>ntersection</a:t>
            </a:r>
            <a:r>
              <a:rPr lang="ru-RU" sz="1200" b="0" i="0" kern="1200" dirty="0" smtClean="0">
                <a:solidFill>
                  <a:schemeClr val="tx1"/>
                </a:solidFill>
                <a:effectLst/>
                <a:latin typeface="+mn-lt"/>
                <a:ea typeface="+mn-ea"/>
                <a:cs typeface="+mn-cs"/>
              </a:rPr>
              <a:t> очень тесно связаны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типами, но используются они в совершенно разных ситуациях</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933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Это позволяет сливать вместе уже существующие типы для того чтобы получить тот, который имеет все свойства в себе. Например, </a:t>
            </a:r>
            <a:r>
              <a:rPr lang="ru-RU" sz="1200" b="0" i="0" kern="1200" dirty="0" err="1" smtClean="0">
                <a:solidFill>
                  <a:schemeClr val="tx1"/>
                </a:solidFill>
                <a:effectLst/>
                <a:latin typeface="+mn-lt"/>
                <a:ea typeface="+mn-ea"/>
                <a:cs typeface="+mn-cs"/>
              </a:rPr>
              <a:t>Person</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Serializable</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Loggable</a:t>
            </a:r>
            <a:r>
              <a:rPr lang="ru-RU" sz="1200" b="0" i="0" kern="1200" dirty="0" smtClean="0">
                <a:solidFill>
                  <a:schemeClr val="tx1"/>
                </a:solidFill>
                <a:effectLst/>
                <a:latin typeface="+mn-lt"/>
                <a:ea typeface="+mn-ea"/>
                <a:cs typeface="+mn-cs"/>
              </a:rPr>
              <a:t> это тип, который имеет все свойства каждого из указанных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При попытке слияния типов с одинаковыми свойствами, будут также слиты типы этих свойств. Слово слиты здесь подходит не очень хорошо, на самом деле произойдет пересечение свойств данных типов. Взглянем на пример</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написать общую функцию обработки ошибок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описать тип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a:t>
            </a:r>
            <a:r>
              <a:rPr lang="ru-RU" sz="1200" b="0" i="0" kern="1200" smtClean="0">
                <a:solidFill>
                  <a:schemeClr val="tx1"/>
                </a:solidFill>
                <a:effectLst/>
                <a:latin typeface="+mn-lt"/>
                <a:ea typeface="+mn-ea"/>
                <a:cs typeface="+mn-cs"/>
              </a:rPr>
              <a:t>Написать функцию, которая принимает объект сотрудника и добавляет к нему данный функционал.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7511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Литеральным, называется любой конкретный тип, явно отражающий конкретное значение множества любого типа. Это означается что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это тип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но сам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не равен типу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07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baseline="0" dirty="0" smtClean="0"/>
              <a:t>Визуальное представление</a:t>
            </a:r>
            <a:endParaRPr lang="en-US" baseline="0" dirty="0" smtClean="0"/>
          </a:p>
          <a:p>
            <a:pPr marL="228600" indent="-228600">
              <a:buAutoNum type="arabicPeriod"/>
            </a:pPr>
            <a:r>
              <a:rPr lang="ru-RU" dirty="0" smtClean="0"/>
              <a:t>Также</a:t>
            </a:r>
            <a:r>
              <a:rPr lang="ru-RU" baseline="0" dirty="0" smtClean="0"/>
              <a:t> возможно переопределение свойств. Свойство потомка должно быть совместимым со свойством родителя (объяснить почему)*</a:t>
            </a:r>
          </a:p>
          <a:p>
            <a:pPr marL="228600" indent="-228600">
              <a:buAutoNum type="arabicPeriod"/>
            </a:pPr>
            <a:r>
              <a:rPr lang="ru-RU" dirty="0" smtClean="0"/>
              <a:t>Рассказать</a:t>
            </a:r>
            <a:r>
              <a:rPr lang="ru-RU" baseline="0" dirty="0" smtClean="0"/>
              <a:t> про </a:t>
            </a:r>
            <a:r>
              <a:rPr lang="en-US" baseline="0" dirty="0" smtClean="0"/>
              <a:t>type assertion Animal as Dog </a:t>
            </a:r>
            <a:r>
              <a:rPr lang="ru-RU" baseline="0" dirty="0" smtClean="0"/>
              <a:t>и </a:t>
            </a:r>
            <a:r>
              <a:rPr lang="en-US" baseline="0" dirty="0" smtClean="0"/>
              <a:t>Dog as Animal</a:t>
            </a:r>
            <a:r>
              <a:rPr lang="ru-RU" baseline="0" dirty="0" smtClean="0"/>
              <a:t>*</a:t>
            </a:r>
            <a:endParaRPr lang="en-US" baseline="0" dirty="0" smtClean="0"/>
          </a:p>
          <a:p>
            <a:pPr marL="228600" indent="-228600">
              <a:buAutoNum type="arabicPeriod"/>
            </a:pPr>
            <a:r>
              <a:rPr lang="ru-RU" dirty="0" smtClean="0"/>
              <a:t>Показать</a:t>
            </a:r>
            <a:r>
              <a:rPr lang="ru-RU" baseline="0" dirty="0" smtClean="0"/>
              <a:t> более чёткое различие между восприятием </a:t>
            </a:r>
            <a:r>
              <a:rPr lang="en-US" baseline="0" dirty="0" err="1" smtClean="0"/>
              <a:t>TypeScript</a:t>
            </a:r>
            <a:r>
              <a:rPr lang="en-US" baseline="0" dirty="0" smtClean="0"/>
              <a:t> </a:t>
            </a:r>
            <a:r>
              <a:rPr lang="ru-RU" baseline="0" dirty="0" smtClean="0"/>
              <a:t>наследования (т. к. это структурная типизация)*</a:t>
            </a:r>
          </a:p>
          <a:p>
            <a:pPr marL="228600" indent="-228600">
              <a:buAutoNum type="arabicPeriod"/>
            </a:pPr>
            <a:endParaRPr lang="ru-RU" baseline="0" dirty="0" smtClean="0"/>
          </a:p>
          <a:p>
            <a:pPr marL="228600" indent="-228600">
              <a:buAutoNum type="arabicPeriod"/>
            </a:pPr>
            <a:r>
              <a:rPr lang="ru-RU" baseline="0" dirty="0" smtClean="0"/>
              <a:t>Задание - </a:t>
            </a:r>
            <a:r>
              <a:rPr lang="ru-RU" sz="1200" b="0" i="0" kern="1200" dirty="0" smtClean="0">
                <a:solidFill>
                  <a:schemeClr val="tx1"/>
                </a:solidFill>
                <a:effectLst/>
                <a:latin typeface="+mn-lt"/>
                <a:ea typeface="+mn-ea"/>
                <a:cs typeface="+mn-cs"/>
              </a:rPr>
              <a:t>написать функцию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животного и аналогичную функцию для питомца. Попробовать передать объекты разных интерфейсов к разным функциям.</a:t>
            </a: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62</a:t>
            </a:fld>
            <a:endParaRPr lang="ru-RU"/>
          </a:p>
        </p:txBody>
      </p:sp>
    </p:spTree>
    <p:extLst>
      <p:ext uri="{BB962C8B-B14F-4D97-AF65-F5344CB8AC3E}">
        <p14:creationId xmlns:p14="http://schemas.microsoft.com/office/powerpoint/2010/main" val="188899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Пример*</a:t>
            </a:r>
          </a:p>
          <a:p>
            <a:pPr marL="228600" indent="-228600">
              <a:buAutoNum type="arabicPeriod"/>
            </a:pPr>
            <a:r>
              <a:rPr lang="ru-RU" dirty="0" smtClean="0"/>
              <a:t>Описать процесс сужения (бесконечные строки к конкретному виду)</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114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9.1</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 практике, строковые литералы отлично комбинируются с </a:t>
            </a:r>
            <a:r>
              <a:rPr lang="ru-RU" sz="1200" b="0" i="0" kern="1200" dirty="0" err="1" smtClean="0">
                <a:solidFill>
                  <a:schemeClr val="tx1"/>
                </a:solidFill>
                <a:effectLst/>
                <a:latin typeface="+mn-lt"/>
                <a:ea typeface="+mn-ea"/>
                <a:cs typeface="+mn-cs"/>
              </a:rPr>
              <a:t>объединеными</a:t>
            </a:r>
            <a:r>
              <a:rPr lang="ru-RU" sz="1200" b="0" i="0" kern="1200" dirty="0" smtClean="0">
                <a:solidFill>
                  <a:schemeClr val="tx1"/>
                </a:solidFill>
                <a:effectLst/>
                <a:latin typeface="+mn-lt"/>
                <a:ea typeface="+mn-ea"/>
                <a:cs typeface="+mn-cs"/>
              </a:rPr>
              <a:t> типами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a:t>
            </a:r>
            <a:r>
              <a:rPr lang="ru-RU" sz="1200" b="0" i="0" kern="1200" dirty="0" smtClean="0">
                <a:solidFill>
                  <a:schemeClr val="tx1"/>
                </a:solidFill>
                <a:effectLst/>
                <a:latin typeface="+mn-lt"/>
                <a:ea typeface="+mn-ea"/>
                <a:cs typeface="+mn-cs"/>
              </a:rPr>
              <a:t>), с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guards</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алиасами</a:t>
            </a:r>
            <a:r>
              <a:rPr lang="ru-RU" sz="1200" b="0" i="0" kern="1200" dirty="0" smtClean="0">
                <a:solidFill>
                  <a:schemeClr val="tx1"/>
                </a:solidFill>
                <a:effectLst/>
                <a:latin typeface="+mn-lt"/>
                <a:ea typeface="+mn-ea"/>
                <a:cs typeface="+mn-cs"/>
              </a:rPr>
              <a:t>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Строковые литералы также могут быть использованы похожим образом для перегрузок</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для действий над сотрудником (пусть будут простые действия)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простой </a:t>
            </a:r>
            <a:r>
              <a:rPr lang="ru-RU" sz="1200" b="0" i="0" kern="1200" dirty="0" err="1" smtClean="0">
                <a:solidFill>
                  <a:schemeClr val="tx1"/>
                </a:solidFill>
                <a:effectLst/>
                <a:latin typeface="+mn-lt"/>
                <a:ea typeface="+mn-ea"/>
                <a:cs typeface="+mn-cs"/>
              </a:rPr>
              <a:t>EventEmitter</a:t>
            </a:r>
            <a:r>
              <a:rPr lang="ru-RU" sz="1200" b="0" i="0" kern="1200" dirty="0" smtClean="0">
                <a:solidFill>
                  <a:schemeClr val="tx1"/>
                </a:solidFill>
                <a:effectLst/>
                <a:latin typeface="+mn-lt"/>
                <a:ea typeface="+mn-ea"/>
                <a:cs typeface="+mn-cs"/>
              </a:rPr>
              <a:t> для слежки над сотрудником. Интегрировать его в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3042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поддерживает числовые литеральные типы</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Обычно, их используют для описания возможных значений какой-то конфигурации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В целом, такой вид использования литералов через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можно рассматривать как “ленивую” аналогию перечислений.</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885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способен различать и значения типа </a:t>
            </a:r>
            <a:r>
              <a:rPr lang="en-US" sz="1200" b="0" i="0" kern="1200" dirty="0" smtClean="0">
                <a:solidFill>
                  <a:schemeClr val="tx1"/>
                </a:solidFill>
                <a:effectLst/>
                <a:latin typeface="+mn-lt"/>
                <a:ea typeface="+mn-ea"/>
                <a:cs typeface="+mn-cs"/>
              </a:rPr>
              <a:t>B</a:t>
            </a:r>
            <a:r>
              <a:rPr lang="ru-RU" sz="1200" b="0" i="0" kern="1200" dirty="0" err="1" smtClean="0">
                <a:solidFill>
                  <a:schemeClr val="tx1"/>
                </a:solidFill>
                <a:effectLst/>
                <a:latin typeface="+mn-lt"/>
                <a:ea typeface="+mn-ea"/>
                <a:cs typeface="+mn-cs"/>
              </a:rPr>
              <a:t>oolean</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Задание: написать функцию принимающую строку и флаг. Если флаг — это истина - функция должна возвращать массив из элементов строки. Если флаг - ложь, функция должна вернуть строку без пробелов.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Вспомним пример с опциональными значениями</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pPr marL="228600" indent="-228600">
              <a:buAutoNum type="arabicPeriod"/>
            </a:pP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переделать указанный пример на перегрузку. Стало ли проще?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9842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Урок</a:t>
            </a:r>
            <a:r>
              <a:rPr lang="ru-RU" baseline="0" dirty="0" smtClean="0"/>
              <a:t> 10</a:t>
            </a:r>
            <a:endParaRPr lang="en-US" baseline="0" dirty="0" smtClean="0"/>
          </a:p>
          <a:p>
            <a:pPr marL="228600" indent="-228600">
              <a:buAutoNum type="arabicPeriod"/>
            </a:pPr>
            <a:r>
              <a:rPr lang="ru-RU" sz="1200" b="0" i="0" kern="1200" dirty="0" smtClean="0">
                <a:solidFill>
                  <a:schemeClr val="tx1"/>
                </a:solidFill>
                <a:effectLst/>
                <a:latin typeface="+mn-lt"/>
                <a:ea typeface="+mn-ea"/>
                <a:cs typeface="+mn-cs"/>
              </a:rPr>
              <a:t>В</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JavaScript классы и все что связано с ними реализовано несколько иным образом</a:t>
            </a:r>
          </a:p>
          <a:p>
            <a:pPr marL="228600" indent="-228600">
              <a:buAutoNum type="arabicPeriod"/>
            </a:pPr>
            <a:r>
              <a:rPr lang="ru-RU" sz="1200" b="0" i="0" kern="1200" dirty="0" smtClean="0">
                <a:solidFill>
                  <a:schemeClr val="tx1"/>
                </a:solidFill>
                <a:effectLst/>
                <a:latin typeface="+mn-lt"/>
                <a:ea typeface="+mn-ea"/>
                <a:cs typeface="+mn-cs"/>
              </a:rPr>
              <a:t>Тайпскрипт поддерживает и расширяет</a:t>
            </a:r>
            <a:r>
              <a:rPr lang="ru-RU" sz="1200" b="0" i="0" kern="1200" baseline="0" dirty="0" smtClean="0">
                <a:solidFill>
                  <a:schemeClr val="tx1"/>
                </a:solidFill>
                <a:effectLst/>
                <a:latin typeface="+mn-lt"/>
                <a:ea typeface="+mn-ea"/>
                <a:cs typeface="+mn-cs"/>
              </a:rPr>
              <a:t> возможности</a:t>
            </a:r>
          </a:p>
          <a:p>
            <a:pPr marL="228600" indent="-228600">
              <a:buAutoNum type="arabicPeriod"/>
            </a:pPr>
            <a:r>
              <a:rPr lang="ru-RU" sz="1200" b="0" i="0" kern="1200" baseline="0" dirty="0" smtClean="0">
                <a:solidFill>
                  <a:schemeClr val="tx1"/>
                </a:solidFill>
                <a:effectLst/>
                <a:latin typeface="+mn-lt"/>
                <a:ea typeface="+mn-ea"/>
                <a:cs typeface="+mn-cs"/>
              </a:rPr>
              <a:t>Рассмотрим базовый пример*</a:t>
            </a:r>
          </a:p>
          <a:p>
            <a:pPr marL="228600" indent="-228600">
              <a:buAutoNum type="arabicPeriod"/>
            </a:pPr>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класс сотрудника. Дать ему методы для смены имени и должности. </a:t>
            </a:r>
          </a:p>
          <a:p>
            <a:pPr rtl="0" fontAlgn="base"/>
            <a:r>
              <a:rPr lang="ru-RU" sz="1200" b="0" i="0" kern="1200" dirty="0" smtClean="0">
                <a:solidFill>
                  <a:schemeClr val="tx1"/>
                </a:solidFill>
                <a:effectLst/>
                <a:latin typeface="+mn-lt"/>
                <a:ea typeface="+mn-ea"/>
                <a:cs typeface="+mn-cs"/>
              </a:rPr>
              <a:t>Задание со звездочкой: создать класс односвязного списка. Элементами списка должны быть сотрудники. Написать функцию выводящую информацию по всем сотрудникам в списке</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84</a:t>
            </a:fld>
            <a:endParaRPr lang="ru-RU">
              <a:solidFill>
                <a:prstClr val="black"/>
              </a:solidFill>
            </a:endParaRPr>
          </a:p>
        </p:txBody>
      </p:sp>
    </p:spTree>
    <p:extLst>
      <p:ext uri="{BB962C8B-B14F-4D97-AF65-F5344CB8AC3E}">
        <p14:creationId xmlns:p14="http://schemas.microsoft.com/office/powerpoint/2010/main" val="1377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TypeScript используются стандартные шаблоны объектно-ориентированного программирования</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Рассмотрим более комплексный пример</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класс логируемого сотрудника, унаследовав основной класс сотрудника. </a:t>
            </a:r>
          </a:p>
          <a:p>
            <a:pPr rtl="0" fontAlgn="base"/>
            <a:r>
              <a:rPr lang="ru-RU" sz="1200" b="0" i="0" kern="1200" dirty="0" smtClean="0">
                <a:solidFill>
                  <a:schemeClr val="tx1"/>
                </a:solidFill>
                <a:effectLst/>
                <a:latin typeface="+mn-lt"/>
                <a:ea typeface="+mn-ea"/>
                <a:cs typeface="+mn-cs"/>
              </a:rPr>
              <a:t>Задание со звездочкой: создать двухсвязный список, унаследовав от односвязного. </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базовый класс </a:t>
            </a:r>
            <a:r>
              <a:rPr lang="en-US" sz="1200" b="0" i="0" kern="1200" dirty="0" smtClean="0">
                <a:solidFill>
                  <a:schemeClr val="tx1"/>
                </a:solidFill>
                <a:effectLst/>
                <a:latin typeface="+mn-lt"/>
                <a:ea typeface="+mn-ea"/>
                <a:cs typeface="+mn-cs"/>
              </a:rPr>
              <a:t>Shape </a:t>
            </a:r>
            <a:r>
              <a:rPr lang="ru-RU" sz="1200" b="0" i="0" kern="1200" dirty="0" smtClean="0">
                <a:solidFill>
                  <a:schemeClr val="tx1"/>
                </a:solidFill>
                <a:effectLst/>
                <a:latin typeface="+mn-lt"/>
                <a:ea typeface="+mn-ea"/>
                <a:cs typeface="+mn-cs"/>
              </a:rPr>
              <a:t>и производные от него </a:t>
            </a:r>
            <a:r>
              <a:rPr lang="en-US" sz="1200" b="0" i="0" kern="1200" dirty="0" smtClean="0">
                <a:solidFill>
                  <a:schemeClr val="tx1"/>
                </a:solidFill>
                <a:effectLst/>
                <a:latin typeface="+mn-lt"/>
                <a:ea typeface="+mn-ea"/>
                <a:cs typeface="+mn-cs"/>
              </a:rPr>
              <a:t>Square, Rectangle. </a:t>
            </a:r>
            <a:r>
              <a:rPr lang="ru-RU" sz="1200" b="0" i="0" kern="1200" dirty="0" smtClean="0">
                <a:solidFill>
                  <a:schemeClr val="tx1"/>
                </a:solidFill>
                <a:effectLst/>
                <a:latin typeface="+mn-lt"/>
                <a:ea typeface="+mn-ea"/>
                <a:cs typeface="+mn-cs"/>
              </a:rPr>
              <a:t>Добавить функцию вычисления площади к каждому из них и методы изменения длины и ширины. </a:t>
            </a:r>
          </a:p>
          <a:p>
            <a:pPr rtl="0" fontAlgn="base"/>
            <a:r>
              <a:rPr lang="ru-RU" sz="1200" b="0" i="0" kern="1200" dirty="0" smtClean="0">
                <a:solidFill>
                  <a:schemeClr val="tx1"/>
                </a:solidFill>
                <a:effectLst/>
                <a:latin typeface="+mn-lt"/>
                <a:ea typeface="+mn-ea"/>
                <a:cs typeface="+mn-cs"/>
              </a:rPr>
              <a:t>Задание со звездочкой: ответить на вопрос, есть ли какая та проблема в получившейся иерархии? </a:t>
            </a:r>
          </a:p>
          <a:p>
            <a:pPr rtl="0" fontAlgn="base"/>
            <a:endParaRPr lang="ru-RU" sz="1200" b="0" i="0" kern="1200" dirty="0" smtClean="0">
              <a:solidFill>
                <a:schemeClr val="tx1"/>
              </a:solidFill>
              <a:effectLst/>
              <a:latin typeface="+mn-lt"/>
              <a:ea typeface="+mn-ea"/>
              <a:cs typeface="+mn-cs"/>
            </a:endParaRP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85</a:t>
            </a:fld>
            <a:endParaRPr lang="ru-RU">
              <a:solidFill>
                <a:prstClr val="black"/>
              </a:solidFill>
            </a:endParaRPr>
          </a:p>
        </p:txBody>
      </p:sp>
    </p:spTree>
    <p:extLst>
      <p:ext uri="{BB962C8B-B14F-4D97-AF65-F5344CB8AC3E}">
        <p14:creationId xmlns:p14="http://schemas.microsoft.com/office/powerpoint/2010/main" val="3702833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TypeScript каждый член класса является публичным по умолчанию</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Однако это не запрещает разработчику явно указывать нужный модификатор. Например, класс Animal мог бы быть записан так</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TypeScript также позволяет присваивать такой модификатор как private</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Следующий модификатор - protected ведет себя очень похожим на private образом, за одним исключением, он позволяет членам быть доступными в дочерних классах</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Конструктор также может быть обозначен как protected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86</a:t>
            </a:fld>
            <a:endParaRPr lang="ru-RU">
              <a:solidFill>
                <a:prstClr val="black"/>
              </a:solidFill>
            </a:endParaRPr>
          </a:p>
        </p:txBody>
      </p:sp>
    </p:spTree>
    <p:extLst>
      <p:ext uri="{BB962C8B-B14F-4D97-AF65-F5344CB8AC3E}">
        <p14:creationId xmlns:p14="http://schemas.microsoft.com/office/powerpoint/2010/main" val="2269107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Рассмотрим</a:t>
            </a:r>
            <a:r>
              <a:rPr lang="ru-RU" baseline="0" dirty="0" smtClean="0"/>
              <a:t> это на примере*</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87</a:t>
            </a:fld>
            <a:endParaRPr lang="ru-RU">
              <a:solidFill>
                <a:prstClr val="black"/>
              </a:solidFill>
            </a:endParaRPr>
          </a:p>
        </p:txBody>
      </p:sp>
    </p:spTree>
    <p:extLst>
      <p:ext uri="{BB962C8B-B14F-4D97-AF65-F5344CB8AC3E}">
        <p14:creationId xmlns:p14="http://schemas.microsoft.com/office/powerpoint/2010/main" val="1980104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С недавних пор, помимо обычного private, TypeScript также начал поддерживает новый JavaScript синтаксис для приватных полей</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Помимо запрета доступа, такой модификатор гарантирует уникальность на уровне окружения класса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сделать все возможные свойства Сотрудника приватными. Поддержать работу логгера (производного от сотрудника класса) </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88</a:t>
            </a:fld>
            <a:endParaRPr lang="ru-RU">
              <a:solidFill>
                <a:prstClr val="black"/>
              </a:solidFill>
            </a:endParaRPr>
          </a:p>
        </p:txBody>
      </p:sp>
    </p:spTree>
    <p:extLst>
      <p:ext uri="{BB962C8B-B14F-4D97-AF65-F5344CB8AC3E}">
        <p14:creationId xmlns:p14="http://schemas.microsoft.com/office/powerpoint/2010/main" val="1823728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Свойства класса можно делать доступными только для чтения с помощью ключевого слова readonly</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89</a:t>
            </a:fld>
            <a:endParaRPr lang="ru-RU">
              <a:solidFill>
                <a:prstClr val="black"/>
              </a:solidFill>
            </a:endParaRPr>
          </a:p>
        </p:txBody>
      </p:sp>
    </p:spTree>
    <p:extLst>
      <p:ext uri="{BB962C8B-B14F-4D97-AF65-F5344CB8AC3E}">
        <p14:creationId xmlns:p14="http://schemas.microsoft.com/office/powerpoint/2010/main" val="331454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Ввиду</a:t>
            </a:r>
            <a:r>
              <a:rPr lang="ru-RU" baseline="0" dirty="0" smtClean="0"/>
              <a:t> динамической природы языка </a:t>
            </a:r>
            <a:r>
              <a:rPr lang="en-US" baseline="0" dirty="0" smtClean="0"/>
              <a:t>JS</a:t>
            </a:r>
            <a:r>
              <a:rPr lang="ru-RU" baseline="0" dirty="0" smtClean="0"/>
              <a:t> есть гибридные типы</a:t>
            </a:r>
          </a:p>
          <a:p>
            <a:pPr marL="228600" indent="-228600">
              <a:buAutoNum type="arabicPeriod"/>
            </a:pPr>
            <a:r>
              <a:rPr lang="ru-RU" sz="1200" b="0" i="0" kern="1200" dirty="0" smtClean="0">
                <a:solidFill>
                  <a:schemeClr val="tx1"/>
                </a:solidFill>
                <a:effectLst/>
                <a:latin typeface="+mn-lt"/>
                <a:ea typeface="+mn-ea"/>
                <a:cs typeface="+mn-cs"/>
              </a:rPr>
              <a:t>Одним из таких примеров будет объект, который ведет себя одновременно и как функция и как объект с дополнительными свойствами*</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переделать пример с </a:t>
            </a:r>
            <a:r>
              <a:rPr lang="ru-RU" sz="1200" b="0" i="0" kern="1200" dirty="0" err="1" smtClean="0">
                <a:solidFill>
                  <a:schemeClr val="tx1"/>
                </a:solidFill>
                <a:effectLst/>
                <a:latin typeface="+mn-lt"/>
                <a:ea typeface="+mn-ea"/>
                <a:cs typeface="+mn-cs"/>
              </a:rPr>
              <a:t>мемоизацией</a:t>
            </a:r>
            <a:r>
              <a:rPr lang="ru-RU" sz="1200" b="0" i="0" kern="1200" dirty="0" smtClean="0">
                <a:solidFill>
                  <a:schemeClr val="tx1"/>
                </a:solidFill>
                <a:effectLst/>
                <a:latin typeface="+mn-lt"/>
                <a:ea typeface="+mn-ea"/>
                <a:cs typeface="+mn-cs"/>
              </a:rPr>
              <a:t>. Добавить возможность сброса </a:t>
            </a:r>
            <a:r>
              <a:rPr lang="ru-RU" sz="1200" b="0" i="0" kern="1200" dirty="0" err="1" smtClean="0">
                <a:solidFill>
                  <a:schemeClr val="tx1"/>
                </a:solidFill>
                <a:effectLst/>
                <a:latin typeface="+mn-lt"/>
                <a:ea typeface="+mn-ea"/>
                <a:cs typeface="+mn-cs"/>
              </a:rPr>
              <a:t>хеша</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a:t>
            </a:r>
            <a:r>
              <a:rPr lang="ru-RU" sz="1200" b="0" i="0" kern="1200" dirty="0" err="1" smtClean="0">
                <a:solidFill>
                  <a:schemeClr val="tx1"/>
                </a:solidFill>
                <a:effectLst/>
                <a:latin typeface="+mn-lt"/>
                <a:ea typeface="+mn-ea"/>
                <a:cs typeface="+mn-cs"/>
              </a:rPr>
              <a:t>зведочкой</a:t>
            </a:r>
            <a:r>
              <a:rPr lang="ru-RU" sz="1200" b="0" i="0" kern="1200" dirty="0" smtClean="0">
                <a:solidFill>
                  <a:schemeClr val="tx1"/>
                </a:solidFill>
                <a:effectLst/>
                <a:latin typeface="+mn-lt"/>
                <a:ea typeface="+mn-ea"/>
                <a:cs typeface="+mn-cs"/>
              </a:rPr>
              <a:t>: реализовать </a:t>
            </a:r>
            <a:r>
              <a:rPr lang="ru-RU" sz="1200" b="0" i="0" kern="1200" dirty="0" err="1" smtClean="0">
                <a:solidFill>
                  <a:schemeClr val="tx1"/>
                </a:solidFill>
                <a:effectLst/>
                <a:latin typeface="+mn-lt"/>
                <a:ea typeface="+mn-ea"/>
                <a:cs typeface="+mn-cs"/>
              </a:rPr>
              <a:t>моковую</a:t>
            </a:r>
            <a:r>
              <a:rPr lang="ru-RU" sz="1200" b="0" i="0" kern="1200" dirty="0" smtClean="0">
                <a:solidFill>
                  <a:schemeClr val="tx1"/>
                </a:solidFill>
                <a:effectLst/>
                <a:latin typeface="+mn-lt"/>
                <a:ea typeface="+mn-ea"/>
                <a:cs typeface="+mn-cs"/>
              </a:rPr>
              <a:t> функцию </a:t>
            </a:r>
            <a:r>
              <a:rPr lang="ru-RU" sz="1200" b="0" i="0" kern="1200" dirty="0" err="1" smtClean="0">
                <a:solidFill>
                  <a:schemeClr val="tx1"/>
                </a:solidFill>
                <a:effectLst/>
                <a:latin typeface="+mn-lt"/>
                <a:ea typeface="+mn-ea"/>
                <a:cs typeface="+mn-cs"/>
              </a:rPr>
              <a:t>spy</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6065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последних примерах мы объявляли свойства и их инициализацию в конструкторе – отдельно</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90</a:t>
            </a:fld>
            <a:endParaRPr lang="ru-RU">
              <a:solidFill>
                <a:prstClr val="black"/>
              </a:solidFill>
            </a:endParaRPr>
          </a:p>
        </p:txBody>
      </p:sp>
    </p:spTree>
    <p:extLst>
      <p:ext uri="{BB962C8B-B14F-4D97-AF65-F5344CB8AC3E}">
        <p14:creationId xmlns:p14="http://schemas.microsoft.com/office/powerpoint/2010/main" val="1233567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TypeScript поддерживает геттеры и сеттеры как способ реализации промежуточной обработки при чтении/записи определенного свойства в объект</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Аксессоры требуют того, чтобы целевая версия спецификации была не ниже </a:t>
            </a:r>
            <a:r>
              <a:rPr lang="en-US" sz="1200" b="0" i="0" kern="1200" dirty="0" smtClean="0">
                <a:solidFill>
                  <a:schemeClr val="tx1"/>
                </a:solidFill>
                <a:effectLst/>
                <a:latin typeface="+mn-lt"/>
                <a:ea typeface="+mn-ea"/>
                <a:cs typeface="+mn-cs"/>
              </a:rPr>
              <a:t>ECMAScript 5. ECMAScript 3 </a:t>
            </a:r>
            <a:r>
              <a:rPr lang="ru-RU" sz="1200" b="0" i="0" kern="1200" dirty="0" smtClean="0">
                <a:solidFill>
                  <a:schemeClr val="tx1"/>
                </a:solidFill>
                <a:effectLst/>
                <a:latin typeface="+mn-lt"/>
                <a:ea typeface="+mn-ea"/>
                <a:cs typeface="+mn-cs"/>
              </a:rPr>
              <a:t>не поддерживается. </a:t>
            </a:r>
          </a:p>
          <a:p>
            <a:pPr rtl="0" fontAlgn="base"/>
            <a:r>
              <a:rPr lang="ru-RU" sz="1200" b="0" i="0" kern="1200" dirty="0" smtClean="0">
                <a:solidFill>
                  <a:schemeClr val="tx1"/>
                </a:solidFill>
                <a:effectLst/>
                <a:latin typeface="+mn-lt"/>
                <a:ea typeface="+mn-ea"/>
                <a:cs typeface="+mn-cs"/>
              </a:rPr>
              <a:t>Механизм вывода типов, расценивает свойства геттерами (не без сеттеров) как </a:t>
            </a:r>
            <a:r>
              <a:rPr lang="en-US" sz="1200" b="0" i="0" kern="1200" dirty="0" smtClean="0">
                <a:solidFill>
                  <a:schemeClr val="tx1"/>
                </a:solidFill>
                <a:effectLst/>
                <a:latin typeface="+mn-lt"/>
                <a:ea typeface="+mn-ea"/>
                <a:cs typeface="+mn-cs"/>
              </a:rPr>
              <a:t>readonly. </a:t>
            </a:r>
            <a:r>
              <a:rPr lang="ru-RU" sz="1200" b="0" i="0" kern="1200" dirty="0" smtClean="0">
                <a:solidFill>
                  <a:schemeClr val="tx1"/>
                </a:solidFill>
                <a:effectLst/>
                <a:latin typeface="+mn-lt"/>
                <a:ea typeface="+mn-ea"/>
                <a:cs typeface="+mn-cs"/>
              </a:rPr>
              <a:t>Это исключительно полезно при генерации файлов деклараций типов (о которых позднее будет рассказано подробней). Таким образом, пользовательский код библиотеки будет знать, что такие свойства нельзя изменить. </a:t>
            </a:r>
          </a:p>
          <a:p>
            <a:pPr rtl="0" fontAlgn="base"/>
            <a:r>
              <a:rPr lang="ru-RU" sz="1200" b="0" i="0" kern="1200" dirty="0" smtClean="0">
                <a:solidFill>
                  <a:schemeClr val="tx1"/>
                </a:solidFill>
                <a:effectLst/>
                <a:latin typeface="+mn-lt"/>
                <a:ea typeface="+mn-ea"/>
                <a:cs typeface="+mn-cs"/>
              </a:rPr>
              <a:t>Свойства с аксессорами не являются перечисляемыми. Т. е. свойство </a:t>
            </a:r>
            <a:r>
              <a:rPr lang="en-US" sz="1200" b="0" i="0" kern="1200" dirty="0" smtClean="0">
                <a:solidFill>
                  <a:schemeClr val="tx1"/>
                </a:solidFill>
                <a:effectLst/>
                <a:latin typeface="+mn-lt"/>
                <a:ea typeface="+mn-ea"/>
                <a:cs typeface="+mn-cs"/>
              </a:rPr>
              <a:t>enumerable </a:t>
            </a:r>
            <a:r>
              <a:rPr lang="ru-RU" sz="1200" b="0" i="0" kern="1200" dirty="0" smtClean="0">
                <a:solidFill>
                  <a:schemeClr val="tx1"/>
                </a:solidFill>
                <a:effectLst/>
                <a:latin typeface="+mn-lt"/>
                <a:ea typeface="+mn-ea"/>
                <a:cs typeface="+mn-cs"/>
              </a:rPr>
              <a:t>в дескрипторе свойства равно </a:t>
            </a:r>
            <a:r>
              <a:rPr lang="en-US" sz="1200" b="0" i="0" kern="1200" dirty="0" smtClean="0">
                <a:solidFill>
                  <a:schemeClr val="tx1"/>
                </a:solidFill>
                <a:effectLst/>
                <a:latin typeface="+mn-lt"/>
                <a:ea typeface="+mn-ea"/>
                <a:cs typeface="+mn-cs"/>
              </a:rPr>
              <a:t>false</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91</a:t>
            </a:fld>
            <a:endParaRPr lang="ru-RU">
              <a:solidFill>
                <a:prstClr val="black"/>
              </a:solidFill>
            </a:endParaRPr>
          </a:p>
        </p:txBody>
      </p:sp>
    </p:spTree>
    <p:extLst>
      <p:ext uri="{BB962C8B-B14F-4D97-AF65-F5344CB8AC3E}">
        <p14:creationId xmlns:p14="http://schemas.microsoft.com/office/powerpoint/2010/main" val="1826112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этого, мы можем создавать статичные свойства класса, те что доступны на уровне класса как статичной сущности, а не на самих объектах*</a:t>
            </a:r>
          </a:p>
          <a:p>
            <a:pPr marL="228600" indent="-228600">
              <a:buAutoNum type="arabicPeriod"/>
            </a:pPr>
            <a:r>
              <a:rPr lang="ru-RU" sz="1200" b="0" i="0" kern="1200" dirty="0" smtClean="0">
                <a:solidFill>
                  <a:schemeClr val="tx1"/>
                </a:solidFill>
                <a:effectLst/>
                <a:latin typeface="+mn-lt"/>
                <a:ea typeface="+mn-ea"/>
                <a:cs typeface="+mn-cs"/>
              </a:rPr>
              <a:t>Статичные члены в основном используются как некоторые константные значения, смысл которых не зависит от конкретного экземепляра*</a:t>
            </a:r>
          </a:p>
          <a:p>
            <a:pPr marL="228600" indent="-228600">
              <a:buAutoNum type="arabicPeriod"/>
            </a:pPr>
            <a:r>
              <a:rPr lang="ru-RU" sz="1200" b="0" i="0" kern="1200" dirty="0" smtClean="0">
                <a:solidFill>
                  <a:schemeClr val="tx1"/>
                </a:solidFill>
                <a:effectLst/>
                <a:latin typeface="+mn-lt"/>
                <a:ea typeface="+mn-ea"/>
                <a:cs typeface="+mn-cs"/>
              </a:rPr>
              <a:t>Вспоминая пример с private модификатором, стоит упомянуть что конструктор класса также может быть приватным*</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фабрики разных сотрудников в классе сотрудников. </a:t>
            </a:r>
          </a:p>
          <a:p>
            <a:pPr rtl="0" fontAlgn="base"/>
            <a:r>
              <a:rPr lang="ru-RU" sz="1200" b="0" i="0" kern="1200" dirty="0" smtClean="0">
                <a:solidFill>
                  <a:schemeClr val="tx1"/>
                </a:solidFill>
                <a:effectLst/>
                <a:latin typeface="+mn-lt"/>
                <a:ea typeface="+mn-ea"/>
                <a:cs typeface="+mn-cs"/>
              </a:rPr>
              <a:t>Задание со звездочкой: реализовать в связанных списках методы заполнения оных через статический метод. В метод должен передаваться класс с функцией создания (тоже статичной). Функция создания не должна принимать параметры и должна генерировать нового сотрудника с уникальными данными при каждом вызове</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92</a:t>
            </a:fld>
            <a:endParaRPr lang="ru-RU">
              <a:solidFill>
                <a:prstClr val="black"/>
              </a:solidFill>
            </a:endParaRPr>
          </a:p>
        </p:txBody>
      </p:sp>
    </p:spTree>
    <p:extLst>
      <p:ext uri="{BB962C8B-B14F-4D97-AF65-F5344CB8AC3E}">
        <p14:creationId xmlns:p14="http://schemas.microsoft.com/office/powerpoint/2010/main" val="3917735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Абстрактные классы являются родительскими классами, т. е. теми от которых могут быть унаследованы другие классы</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Однако, абстрактные методы должны включать в себя ключевое слово abstract и также необязательно могут включать модификаторы доступа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базовый класс логирующий некоторую сущность. Объявить метод </a:t>
            </a:r>
            <a:r>
              <a:rPr lang="en-US" sz="1200" b="0" i="0" kern="1200" dirty="0" smtClean="0">
                <a:solidFill>
                  <a:schemeClr val="tx1"/>
                </a:solidFill>
                <a:effectLst/>
                <a:latin typeface="+mn-lt"/>
                <a:ea typeface="+mn-ea"/>
                <a:cs typeface="+mn-cs"/>
              </a:rPr>
              <a:t>log </a:t>
            </a:r>
            <a:r>
              <a:rPr lang="ru-RU" sz="1200" b="0" i="0" kern="1200" dirty="0" smtClean="0">
                <a:solidFill>
                  <a:schemeClr val="tx1"/>
                </a:solidFill>
                <a:effectLst/>
                <a:latin typeface="+mn-lt"/>
                <a:ea typeface="+mn-ea"/>
                <a:cs typeface="+mn-cs"/>
              </a:rPr>
              <a:t>и пару абстрактных методов для стилизации контента. Унаследуйте класс сотрудника от созданного класса, реализуйте методы и воспользуйтесь функционалом. </a:t>
            </a:r>
          </a:p>
          <a:p>
            <a:pPr rtl="0" fontAlgn="base"/>
            <a:r>
              <a:rPr lang="ru-RU" sz="1200" b="0" i="0" kern="1200" dirty="0" smtClean="0">
                <a:solidFill>
                  <a:schemeClr val="tx1"/>
                </a:solidFill>
                <a:effectLst/>
                <a:latin typeface="+mn-lt"/>
                <a:ea typeface="+mn-ea"/>
                <a:cs typeface="+mn-cs"/>
              </a:rPr>
              <a:t>Задание со зведочкой: реализовать класс </a:t>
            </a:r>
            <a:r>
              <a:rPr lang="en-US" sz="1200" b="0" i="0" kern="1200" dirty="0" smtClean="0">
                <a:solidFill>
                  <a:schemeClr val="tx1"/>
                </a:solidFill>
                <a:effectLst/>
                <a:latin typeface="+mn-lt"/>
                <a:ea typeface="+mn-ea"/>
                <a:cs typeface="+mn-cs"/>
              </a:rPr>
              <a:t>Sorter </a:t>
            </a:r>
            <a:r>
              <a:rPr lang="ru-RU" sz="1200" b="0" i="0" kern="1200" dirty="0" smtClean="0">
                <a:solidFill>
                  <a:schemeClr val="tx1"/>
                </a:solidFill>
                <a:effectLst/>
                <a:latin typeface="+mn-lt"/>
                <a:ea typeface="+mn-ea"/>
                <a:cs typeface="+mn-cs"/>
              </a:rPr>
              <a:t>который реализует метод сортировки и требует реализацию абстрактных методов для сравнения по индексу и свапинга.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93</a:t>
            </a:fld>
            <a:endParaRPr lang="ru-RU">
              <a:solidFill>
                <a:prstClr val="black"/>
              </a:solidFill>
            </a:endParaRPr>
          </a:p>
        </p:txBody>
      </p:sp>
    </p:spTree>
    <p:extLst>
      <p:ext uri="{BB962C8B-B14F-4D97-AF65-F5344CB8AC3E}">
        <p14:creationId xmlns:p14="http://schemas.microsoft.com/office/powerpoint/2010/main" val="1551510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Здесь, когда мы объявляем переменную типа Greeter мы используем имя класса как тип экземпляра класса Greeter</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constructor function</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Для того чтобы лучше понять сказанное, взглянем на сгенерированный из предыдущего примера JavaScript код</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Попробуем немного изменить пример для того, чтобы увидеть разницу</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Благодаря таким свойствам класса, их свободно можно использовать во всех тех местах, где обычно использовались бы интерфейсы</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Задание: написать функцию фабрику, которая принимает ссылку на класс и вызывает статичный метод создания его экземпляра. Необходимо описать интерфейс, дающий название таким методам. Нужно использовать класс сотрудника. </a:t>
            </a:r>
            <a:endParaRPr lang="en-US" dirty="0"/>
          </a:p>
        </p:txBody>
      </p:sp>
      <p:sp>
        <p:nvSpPr>
          <p:cNvPr id="4" name="Номер слайда 3"/>
          <p:cNvSpPr>
            <a:spLocks noGrp="1"/>
          </p:cNvSpPr>
          <p:nvPr>
            <p:ph type="sldNum" sz="quarter" idx="10"/>
          </p:nvPr>
        </p:nvSpPr>
        <p:spPr/>
        <p:txBody>
          <a:bodyPr/>
          <a:lstStyle/>
          <a:p>
            <a:fld id="{622F1C9E-D65E-417E-9FEF-9AD7ACC20294}" type="slidenum">
              <a:rPr lang="ru-RU" smtClean="0">
                <a:solidFill>
                  <a:prstClr val="black"/>
                </a:solidFill>
              </a:rPr>
              <a:pPr/>
              <a:t>94</a:t>
            </a:fld>
            <a:endParaRPr lang="ru-RU">
              <a:solidFill>
                <a:prstClr val="black"/>
              </a:solidFill>
            </a:endParaRPr>
          </a:p>
        </p:txBody>
      </p:sp>
    </p:spTree>
    <p:extLst>
      <p:ext uri="{BB962C8B-B14F-4D97-AF65-F5344CB8AC3E}">
        <p14:creationId xmlns:p14="http://schemas.microsoft.com/office/powerpoint/2010/main" val="2776727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Урок 11</a:t>
            </a:r>
          </a:p>
          <a:p>
            <a:pPr marL="228600" indent="-228600">
              <a:buAutoNum type="arabicPeriod"/>
            </a:pPr>
            <a:r>
              <a:rPr lang="ru-RU" dirty="0" smtClean="0"/>
              <a:t>То</a:t>
            </a:r>
            <a:r>
              <a:rPr lang="ru-RU" baseline="0" dirty="0" smtClean="0"/>
              <a:t> в каком виде они там присутствуют мы узнаем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43059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посмотрим на примерах*</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Перечисления без явных инициализаций должны либо идти первыми, либо сразу после константных свойств. Код ниже является недопустимым. </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244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 константным значениям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относятся следующие: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определен первый член и он не имеет инициализатора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член не имеет инициализатора и все идущие перед ним свойства также не имеют инициализатора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свойство перечисления инициализировано с помощью некоторой константы. К таким выражениям </a:t>
            </a:r>
            <a:r>
              <a:rPr lang="ru-RU" sz="1200" b="0" i="0" kern="1200" dirty="0" err="1" smtClean="0">
                <a:solidFill>
                  <a:schemeClr val="tx1"/>
                </a:solidFill>
                <a:effectLst/>
                <a:latin typeface="+mn-lt"/>
                <a:ea typeface="+mn-ea"/>
                <a:cs typeface="+mn-cs"/>
              </a:rPr>
              <a:t>отностятся</a:t>
            </a:r>
            <a:r>
              <a:rPr lang="ru-RU" sz="1200" b="0" i="0" kern="1200" dirty="0" smtClean="0">
                <a:solidFill>
                  <a:schemeClr val="tx1"/>
                </a:solidFill>
                <a:effectLst/>
                <a:latin typeface="+mn-lt"/>
                <a:ea typeface="+mn-ea"/>
                <a:cs typeface="+mn-cs"/>
              </a:rPr>
              <a:t>: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Литеральные выражения (явные значения строк и чисел)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Ссылка на уже объявленное константное свойство (которое может и не принадлежать текущему перечислению)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пример с </a:t>
            </a:r>
            <a:r>
              <a:rPr lang="en-US" sz="1200" b="0" i="0" kern="1200" baseline="0" dirty="0" err="1" smtClean="0">
                <a:solidFill>
                  <a:schemeClr val="tx1"/>
                </a:solidFill>
                <a:effectLst/>
                <a:latin typeface="+mn-lt"/>
                <a:ea typeface="+mn-ea"/>
                <a:cs typeface="+mn-cs"/>
              </a:rPr>
              <a:t>enum</a:t>
            </a:r>
            <a:r>
              <a:rPr lang="en-US" sz="1200" b="0" i="0" kern="1200" baseline="0" dirty="0" smtClean="0">
                <a:solidFill>
                  <a:schemeClr val="tx1"/>
                </a:solidFill>
                <a:effectLst/>
                <a:latin typeface="+mn-lt"/>
                <a:ea typeface="+mn-ea"/>
                <a:cs typeface="+mn-cs"/>
              </a:rPr>
              <a:t> File Access*</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74540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Существует специальное подмножество константных членов перечислений</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Любого строкового литерала (“привет”, “мир”) </a:t>
            </a:r>
          </a:p>
          <a:p>
            <a:pPr rtl="0" fontAlgn="base"/>
            <a:r>
              <a:rPr lang="ru-RU" sz="1200" b="0" i="0" kern="1200" dirty="0" smtClean="0">
                <a:solidFill>
                  <a:schemeClr val="tx1"/>
                </a:solidFill>
                <a:effectLst/>
                <a:latin typeface="+mn-lt"/>
                <a:ea typeface="+mn-ea"/>
                <a:cs typeface="+mn-cs"/>
              </a:rPr>
              <a:t>Любого числа (0, 1) </a:t>
            </a:r>
          </a:p>
          <a:p>
            <a:pPr rtl="0" fontAlgn="base"/>
            <a:r>
              <a:rPr lang="ru-RU" sz="1200" b="0" i="0" kern="1200" dirty="0" smtClean="0">
                <a:solidFill>
                  <a:schemeClr val="tx1"/>
                </a:solidFill>
                <a:effectLst/>
                <a:latin typeface="+mn-lt"/>
                <a:ea typeface="+mn-ea"/>
                <a:cs typeface="+mn-cs"/>
              </a:rPr>
              <a:t>Любого отрицательного числа (-1, -2)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0309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Первое заключается в том, что такие свойства сами по себе становятся типами</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Вторым последствием является то, что такое перечисление на самом деле представляет из себя объединение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всех свойств </a:t>
            </a:r>
            <a:r>
              <a:rPr lang="ru-RU"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15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наследования от других интерфейсов, последние также способны наследоваться и от классов</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Приватные</a:t>
            </a:r>
            <a:r>
              <a:rPr lang="ru-RU" baseline="0" dirty="0" smtClean="0"/>
              <a:t> члены также наследуются (интерфейс может быть реализован только самим наследником)</a:t>
            </a:r>
          </a:p>
          <a:p>
            <a:pPr marL="228600" indent="-228600">
              <a:buAutoNum type="arabicPeriod"/>
            </a:pPr>
            <a:r>
              <a:rPr lang="ru-RU" baseline="0" dirty="0" smtClean="0"/>
              <a:t>Таким образом достигается более строгая типизация и более конкретный контракт*</a:t>
            </a:r>
          </a:p>
          <a:p>
            <a:pPr marL="228600" indent="-228600">
              <a:buAutoNum type="arabicPeriod"/>
            </a:pPr>
            <a:r>
              <a:rPr lang="ru-RU" baseline="0" dirty="0" smtClean="0"/>
              <a:t>Минусы</a:t>
            </a:r>
            <a:r>
              <a:rPr lang="en-US" baseline="0" dirty="0" smtClean="0"/>
              <a:t>:</a:t>
            </a:r>
          </a:p>
          <a:p>
            <a:pPr marL="228600" indent="-228600">
              <a:buAutoNum type="arabicPeriod"/>
            </a:pPr>
            <a:r>
              <a:rPr lang="ru-RU" sz="1200" b="0" i="0" kern="1200" dirty="0" smtClean="0">
                <a:solidFill>
                  <a:schemeClr val="tx1"/>
                </a:solidFill>
                <a:effectLst/>
                <a:latin typeface="+mn-lt"/>
                <a:ea typeface="+mn-ea"/>
                <a:cs typeface="+mn-cs"/>
              </a:rPr>
              <a:t>Повышение </a:t>
            </a:r>
            <a:r>
              <a:rPr lang="ru-RU" sz="1200" b="0" i="0" kern="1200" dirty="0" err="1" smtClean="0">
                <a:solidFill>
                  <a:schemeClr val="tx1"/>
                </a:solidFill>
                <a:effectLst/>
                <a:latin typeface="+mn-lt"/>
                <a:ea typeface="+mn-ea"/>
                <a:cs typeface="+mn-cs"/>
              </a:rPr>
              <a:t>связаности</a:t>
            </a:r>
            <a:r>
              <a:rPr lang="ru-RU" sz="1200" b="0" i="0" kern="1200" dirty="0" smtClean="0">
                <a:solidFill>
                  <a:schemeClr val="tx1"/>
                </a:solidFill>
                <a:effectLst/>
                <a:latin typeface="+mn-lt"/>
                <a:ea typeface="+mn-ea"/>
                <a:cs typeface="+mn-cs"/>
              </a:rPr>
              <a:t> кода</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Нарушение инкапсуляции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Связь на конкретную реализацию (базовый класс)</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5720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a:t>
            </a:r>
          </a:p>
          <a:p>
            <a:pPr rtl="0" fontAlgn="base"/>
            <a:r>
              <a:rPr lang="ru-RU" sz="1200" b="0" i="0" kern="1200" dirty="0" smtClean="0">
                <a:solidFill>
                  <a:schemeClr val="tx1"/>
                </a:solidFill>
                <a:effectLst/>
                <a:latin typeface="+mn-lt"/>
                <a:ea typeface="+mn-ea"/>
                <a:cs typeface="+mn-cs"/>
              </a:rPr>
              <a:t>Не смотря на то что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являются реальными объектами, оператор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может работать немного иначе, чем может показаться на первый взгляд. Вместо этого, стоит использовать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typeof</a:t>
            </a:r>
            <a:r>
              <a:rPr lang="ru-RU" sz="1200" b="0" i="0" kern="1200" dirty="0" smtClean="0">
                <a:solidFill>
                  <a:schemeClr val="tx1"/>
                </a:solidFill>
                <a:effectLst/>
                <a:latin typeface="+mn-lt"/>
                <a:ea typeface="+mn-ea"/>
                <a:cs typeface="+mn-cs"/>
              </a:rPr>
              <a:t> для того, чтобы получить тип, представляющий из себя ключи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в качестве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строк*</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6583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Однако, иногда требования могут быть довольно специфичные. Для того чтобы избежать генерацию дополнительного кода и уменьшить </a:t>
            </a:r>
            <a:r>
              <a:rPr lang="ru-RU" sz="1200" b="0" i="0" kern="1200" dirty="0" err="1" smtClean="0">
                <a:solidFill>
                  <a:schemeClr val="tx1"/>
                </a:solidFill>
                <a:effectLst/>
                <a:latin typeface="+mn-lt"/>
                <a:ea typeface="+mn-ea"/>
                <a:cs typeface="+mn-cs"/>
              </a:rPr>
              <a:t>импакт</a:t>
            </a:r>
            <a:r>
              <a:rPr lang="ru-RU" sz="1200" b="0" i="0" kern="1200" dirty="0" smtClean="0">
                <a:solidFill>
                  <a:schemeClr val="tx1"/>
                </a:solidFill>
                <a:effectLst/>
                <a:latin typeface="+mn-lt"/>
                <a:ea typeface="+mn-ea"/>
                <a:cs typeface="+mn-cs"/>
              </a:rPr>
              <a:t> на </a:t>
            </a:r>
            <a:r>
              <a:rPr lang="ru-RU" sz="1200" b="0" i="0" kern="1200" dirty="0" err="1" smtClean="0">
                <a:solidFill>
                  <a:schemeClr val="tx1"/>
                </a:solidFill>
                <a:effectLst/>
                <a:latin typeface="+mn-lt"/>
                <a:ea typeface="+mn-ea"/>
                <a:cs typeface="+mn-cs"/>
              </a:rPr>
              <a:t>runtime</a:t>
            </a:r>
            <a:r>
              <a:rPr lang="ru-RU" sz="1200" b="0" i="0" kern="1200" dirty="0" smtClean="0">
                <a:solidFill>
                  <a:schemeClr val="tx1"/>
                </a:solidFill>
                <a:effectLst/>
                <a:latin typeface="+mn-lt"/>
                <a:ea typeface="+mn-ea"/>
                <a:cs typeface="+mn-cs"/>
              </a:rPr>
              <a:t>, можно использовать </a:t>
            </a:r>
            <a:r>
              <a:rPr lang="ru-RU" sz="1200" b="0" i="0" kern="1200" dirty="0" err="1" smtClean="0">
                <a:solidFill>
                  <a:schemeClr val="tx1"/>
                </a:solidFill>
                <a:effectLst/>
                <a:latin typeface="+mn-lt"/>
                <a:ea typeface="+mn-ea"/>
                <a:cs typeface="+mn-cs"/>
              </a:rPr>
              <a:t>const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Такие </a:t>
            </a:r>
            <a:r>
              <a:rPr lang="ru-RU" sz="1200" b="0" i="0" kern="1200" dirty="0" err="1" smtClean="0">
                <a:solidFill>
                  <a:schemeClr val="tx1"/>
                </a:solidFill>
                <a:effectLst/>
                <a:latin typeface="+mn-lt"/>
                <a:ea typeface="+mn-ea"/>
                <a:cs typeface="+mn-cs"/>
              </a:rPr>
              <a:t>перечесления</a:t>
            </a:r>
            <a:r>
              <a:rPr lang="ru-RU" sz="1200" b="0" i="0" kern="1200" dirty="0" smtClean="0">
                <a:solidFill>
                  <a:schemeClr val="tx1"/>
                </a:solidFill>
                <a:effectLst/>
                <a:latin typeface="+mn-lt"/>
                <a:ea typeface="+mn-ea"/>
                <a:cs typeface="+mn-cs"/>
              </a:rPr>
              <a:t> объявляются следующим образом</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00727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Показать пример с различием инициализаторов</a:t>
            </a:r>
            <a:r>
              <a:rPr lang="ru-RU" sz="1200" b="0" i="0" kern="1200" baseline="0" dirty="0" smtClean="0">
                <a:solidFill>
                  <a:schemeClr val="tx1"/>
                </a:solidFill>
                <a:effectLst/>
                <a:latin typeface="+mn-lt"/>
                <a:ea typeface="+mn-ea"/>
                <a:cs typeface="+mn-cs"/>
              </a:rPr>
              <a:t> для </a:t>
            </a:r>
            <a:r>
              <a:rPr lang="ru-RU" sz="1200" b="0" i="0" kern="1200" baseline="0" dirty="0" err="1" smtClean="0">
                <a:solidFill>
                  <a:schemeClr val="tx1"/>
                </a:solidFill>
                <a:effectLst/>
                <a:latin typeface="+mn-lt"/>
                <a:ea typeface="+mn-ea"/>
                <a:cs typeface="+mn-cs"/>
              </a:rPr>
              <a:t>амбиент</a:t>
            </a:r>
            <a:r>
              <a:rPr lang="ru-RU" sz="1200" b="0" i="0" kern="1200" baseline="0" dirty="0" smtClean="0">
                <a:solidFill>
                  <a:schemeClr val="tx1"/>
                </a:solidFill>
                <a:effectLst/>
                <a:latin typeface="+mn-lt"/>
                <a:ea typeface="+mn-ea"/>
                <a:cs typeface="+mn-cs"/>
              </a:rPr>
              <a:t> и обычных </a:t>
            </a:r>
            <a:r>
              <a:rPr lang="ru-RU" sz="1200" b="0" i="0" kern="1200" baseline="0" dirty="0" err="1" smtClean="0">
                <a:solidFill>
                  <a:schemeClr val="tx1"/>
                </a:solidFill>
                <a:effectLst/>
                <a:latin typeface="+mn-lt"/>
                <a:ea typeface="+mn-ea"/>
                <a:cs typeface="+mn-cs"/>
              </a:rPr>
              <a:t>енамов</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5905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Весомой частью разработки ПО является построение компонентов, которые не только имеют ясно выраженный и консистентный API, но также предоставляют возможность повторного использования (в строго необходимых рамках). Компоненты, дизайн которых оказывается полезным не только для текущих требований, но и для будущих, дадут системе все те необходимые качества, которые позволят называть её гибкой</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4718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 языках как C# и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одним из главных инструментов построения компонентов повторного использования являются </a:t>
            </a:r>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Что, по сути, предоставляет возможность создания компонента, способного к работе над широким перечнем данных, нежели только над определенным. Это также позволяет использовать такие компоненты в качестве сторонних библиотек, предоставляя свои структуры данных, которые удовлетворяют некоторым контрактам</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Для того чтобы начать, попробуем написать аналог программы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Напишем функцию </a:t>
            </a:r>
            <a:r>
              <a:rPr lang="ru-RU" sz="1200" b="0" i="0" kern="1200" dirty="0" err="1" smtClean="0">
                <a:solidFill>
                  <a:schemeClr val="tx1"/>
                </a:solidFill>
                <a:effectLst/>
                <a:latin typeface="+mn-lt"/>
                <a:ea typeface="+mn-ea"/>
                <a:cs typeface="+mn-cs"/>
              </a:rPr>
              <a:t>identity</a:t>
            </a:r>
            <a:r>
              <a:rPr lang="ru-RU" sz="1200" b="0" i="0" kern="1200" dirty="0" smtClean="0">
                <a:solidFill>
                  <a:schemeClr val="tx1"/>
                </a:solidFill>
                <a:effectLst/>
                <a:latin typeface="+mn-lt"/>
                <a:ea typeface="+mn-ea"/>
                <a:cs typeface="+mn-cs"/>
              </a:rPr>
              <a:t>, такая функция вернет все, что было передано в неё в качестве аргумента.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71108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Посмотрим на пример*</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функцию фильтрации массива.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сортировки массива используя прошлый пример с интерфейсами.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6938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Примеры</a:t>
            </a:r>
            <a:r>
              <a:rPr lang="ru-RU" sz="1200" b="0" i="0" kern="1200" baseline="0" dirty="0" smtClean="0">
                <a:solidFill>
                  <a:schemeClr val="tx1"/>
                </a:solidFill>
                <a:effectLst/>
                <a:latin typeface="+mn-lt"/>
                <a:ea typeface="+mn-ea"/>
                <a:cs typeface="+mn-cs"/>
              </a:rPr>
              <a:t> плюс интерфейс с </a:t>
            </a:r>
            <a:r>
              <a:rPr lang="ru-RU" sz="1200" b="0" i="0" kern="1200" baseline="0" dirty="0" err="1" smtClean="0">
                <a:solidFill>
                  <a:schemeClr val="tx1"/>
                </a:solidFill>
                <a:effectLst/>
                <a:latin typeface="+mn-lt"/>
                <a:ea typeface="+mn-ea"/>
                <a:cs typeface="+mn-cs"/>
              </a:rPr>
              <a:t>колабл</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Box</a:t>
            </a:r>
            <a:r>
              <a:rPr lang="ru-RU" sz="1200" b="0" i="0" kern="1200" dirty="0" smtClean="0">
                <a:solidFill>
                  <a:schemeClr val="tx1"/>
                </a:solidFill>
                <a:effectLst/>
                <a:latin typeface="+mn-lt"/>
                <a:ea typeface="+mn-ea"/>
                <a:cs typeface="+mn-cs"/>
              </a:rPr>
              <a:t> интерфейс с методами </a:t>
            </a:r>
            <a:r>
              <a:rPr lang="ru-RU" sz="1200" b="0" i="0" kern="1200" dirty="0" err="1" smtClean="0">
                <a:solidFill>
                  <a:schemeClr val="tx1"/>
                </a:solidFill>
                <a:effectLst/>
                <a:latin typeface="+mn-lt"/>
                <a:ea typeface="+mn-ea"/>
                <a:cs typeface="+mn-cs"/>
              </a:rPr>
              <a:t>set</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для пояснения сказанного выше. </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2448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Показать примеры*</a:t>
            </a:r>
          </a:p>
          <a:p>
            <a:pPr rtl="0" fontAlgn="base"/>
            <a:r>
              <a:rPr lang="en-US" sz="1200" b="0" i="0" kern="1200" dirty="0" smtClean="0">
                <a:solidFill>
                  <a:schemeClr val="tx1"/>
                </a:solidFill>
                <a:effectLst/>
                <a:latin typeface="+mn-lt"/>
                <a:ea typeface="+mn-ea"/>
                <a:cs typeface="+mn-cs"/>
              </a:rPr>
              <a:t>Generic</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определяет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сторону класса</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класс Очередь. Использовать данный класс вместе с классом сотрудника. </a:t>
            </a:r>
          </a:p>
          <a:p>
            <a:pPr rtl="0" fontAlgn="base"/>
            <a:r>
              <a:rPr lang="ru-RU" sz="1200" b="0" i="0" kern="1200" dirty="0" smtClean="0">
                <a:solidFill>
                  <a:schemeClr val="tx1"/>
                </a:solidFill>
                <a:effectLst/>
                <a:latin typeface="+mn-lt"/>
                <a:ea typeface="+mn-ea"/>
                <a:cs typeface="+mn-cs"/>
              </a:rPr>
              <a:t>Задание со звездочкой: реализовать класс Двусвязный список. Также использовать данный класс с классом сотрудника.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81219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Задание: дать контракт модели в “Очередь” которая заставляет сущности иметь </a:t>
            </a:r>
            <a:r>
              <a:rPr lang="ru-RU" sz="1200" b="0" i="0" kern="1200" dirty="0" err="1" smtClean="0">
                <a:solidFill>
                  <a:schemeClr val="tx1"/>
                </a:solidFill>
                <a:effectLst/>
                <a:latin typeface="+mn-lt"/>
                <a:ea typeface="+mn-ea"/>
                <a:cs typeface="+mn-cs"/>
              </a:rPr>
              <a:t>id</a:t>
            </a:r>
            <a:r>
              <a:rPr lang="ru-RU" sz="1200" b="0" i="0" kern="1200" dirty="0" smtClean="0">
                <a:solidFill>
                  <a:schemeClr val="tx1"/>
                </a:solidFill>
                <a:effectLst/>
                <a:latin typeface="+mn-lt"/>
                <a:ea typeface="+mn-ea"/>
                <a:cs typeface="+mn-cs"/>
              </a:rPr>
              <a:t>. Реализовать метод </a:t>
            </a:r>
            <a:r>
              <a:rPr lang="ru-RU" sz="1200" b="0" i="0" kern="1200" dirty="0" err="1" smtClean="0">
                <a:solidFill>
                  <a:schemeClr val="tx1"/>
                </a:solidFill>
                <a:effectLst/>
                <a:latin typeface="+mn-lt"/>
                <a:ea typeface="+mn-ea"/>
                <a:cs typeface="+mn-cs"/>
              </a:rPr>
              <a:t>findAndPop</a:t>
            </a:r>
            <a:r>
              <a:rPr lang="ru-RU" sz="1200" b="0" i="0" kern="1200" dirty="0" smtClean="0">
                <a:solidFill>
                  <a:schemeClr val="tx1"/>
                </a:solidFill>
                <a:effectLst/>
                <a:latin typeface="+mn-lt"/>
                <a:ea typeface="+mn-ea"/>
                <a:cs typeface="+mn-cs"/>
              </a:rPr>
              <a:t> который возвращает найденный элемент и удаляет его из очереди. </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метод </a:t>
            </a:r>
            <a:r>
              <a:rPr lang="ru-RU" sz="1200" b="0" i="0" kern="1200" dirty="0" err="1" smtClean="0">
                <a:solidFill>
                  <a:schemeClr val="tx1"/>
                </a:solidFill>
                <a:effectLst/>
                <a:latin typeface="+mn-lt"/>
                <a:ea typeface="+mn-ea"/>
                <a:cs typeface="+mn-cs"/>
              </a:rPr>
              <a:t>reduce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Помимо того, что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параметров может быть несколько, мы можем связывать их между собой</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вариант функции которая способна возвращать более вложенные свойства (остановимся на 2-х уровнях).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При создании фабрик некоторых классов, очень важным является ссылка на конструктор-функции (ввиду использования </a:t>
            </a:r>
            <a:r>
              <a:rPr lang="ru-RU" sz="1200" b="0" i="0" kern="1200" dirty="0" err="1" smtClean="0">
                <a:solidFill>
                  <a:schemeClr val="tx1"/>
                </a:solidFill>
                <a:effectLst/>
                <a:latin typeface="+mn-lt"/>
                <a:ea typeface="+mn-ea"/>
                <a:cs typeface="+mn-cs"/>
              </a:rPr>
              <a:t>new</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3592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Во всех примерах выше имена </a:t>
            </a:r>
            <a:r>
              <a:rPr lang="ru-RU" sz="1200" b="0" i="0" kern="1200" dirty="0" err="1" smtClean="0">
                <a:solidFill>
                  <a:schemeClr val="tx1"/>
                </a:solidFill>
                <a:effectLst/>
                <a:latin typeface="+mn-lt"/>
                <a:ea typeface="+mn-ea"/>
                <a:cs typeface="+mn-cs"/>
              </a:rPr>
              <a:t>generic</a:t>
            </a:r>
            <a:r>
              <a:rPr lang="ru-RU" sz="1200" b="0" i="0" kern="1200" dirty="0" smtClean="0">
                <a:solidFill>
                  <a:schemeClr val="tx1"/>
                </a:solidFill>
                <a:effectLst/>
                <a:latin typeface="+mn-lt"/>
                <a:ea typeface="+mn-ea"/>
                <a:cs typeface="+mn-cs"/>
              </a:rPr>
              <a:t> использовались в однобуквенном виде. Это не является хорошей практикой,</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усложняют код, некоторые языки (например </a:t>
            </a:r>
            <a:r>
              <a:rPr lang="ru-RU" sz="1200" b="0" i="0" kern="1200" dirty="0" err="1" smtClean="0">
                <a:solidFill>
                  <a:schemeClr val="tx1"/>
                </a:solidFill>
                <a:effectLst/>
                <a:latin typeface="+mn-lt"/>
                <a:ea typeface="+mn-ea"/>
                <a:cs typeface="+mn-cs"/>
              </a:rPr>
              <a:t>Golang</a:t>
            </a:r>
            <a:r>
              <a:rPr lang="ru-RU" sz="1200" b="0" i="0" kern="1200" dirty="0" smtClean="0">
                <a:solidFill>
                  <a:schemeClr val="tx1"/>
                </a:solidFill>
                <a:effectLst/>
                <a:latin typeface="+mn-lt"/>
                <a:ea typeface="+mn-ea"/>
                <a:cs typeface="+mn-cs"/>
              </a:rPr>
              <a:t>) не включают в себя данную конструкцию из-за той нагрузки, которую они дают на синтаксис и восприятие.</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08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8</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Функции — это фундаментальные кирпичики любого приложения на </a:t>
            </a:r>
            <a:r>
              <a:rPr lang="ru-RU" sz="1200" b="0" i="0" kern="1200" dirty="0" err="1" smtClean="0">
                <a:solidFill>
                  <a:schemeClr val="tx1"/>
                </a:solidFill>
                <a:effectLst/>
                <a:latin typeface="+mn-lt"/>
                <a:ea typeface="+mn-ea"/>
                <a:cs typeface="+mn-cs"/>
              </a:rPr>
              <a:t>JavaScript</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описывают то, как приложение делится на слои абстракций, они </a:t>
            </a:r>
            <a:r>
              <a:rPr lang="ru-RU" sz="1200" b="0" i="0" kern="1200" dirty="0" err="1" smtClean="0">
                <a:solidFill>
                  <a:schemeClr val="tx1"/>
                </a:solidFill>
                <a:effectLst/>
                <a:latin typeface="+mn-lt"/>
                <a:ea typeface="+mn-ea"/>
                <a:cs typeface="+mn-cs"/>
              </a:rPr>
              <a:t>мимикрируют</a:t>
            </a:r>
            <a:r>
              <a:rPr lang="ru-RU" sz="1200" b="0" i="0" kern="1200" dirty="0" smtClean="0">
                <a:solidFill>
                  <a:schemeClr val="tx1"/>
                </a:solidFill>
                <a:effectLst/>
                <a:latin typeface="+mn-lt"/>
                <a:ea typeface="+mn-ea"/>
                <a:cs typeface="+mn-cs"/>
              </a:rPr>
              <a:t> классы, скрывают поведения и реализуют модули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при наличии классов, пространств имен и модулей, функции занимают ключевую роль, особенно при описании конкретных реализаций.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добавляет некоторые новые возможности к стандартным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функциям, делая работу с ними еще проще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качестве отправной точки, нужно рассмотреть способы объявления функций в </a:t>
            </a:r>
            <a:r>
              <a:rPr lang="ru-RU"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7377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Урок 12</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Union типы являются крайне полезной абстракцией для моделирования ситуаций, где значение может принимать некоторые из возможных форм</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Достаточно популярным методом в JavaScript для отличия одного объекта от другого является проверка на существования некоторого свойства*</a:t>
            </a: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110</a:t>
            </a:fld>
            <a:endParaRPr lang="ru-RU">
              <a:solidFill>
                <a:prstClr val="black"/>
              </a:solidFill>
            </a:endParaRPr>
          </a:p>
        </p:txBody>
      </p:sp>
    </p:spTree>
    <p:extLst>
      <p:ext uri="{BB962C8B-B14F-4D97-AF65-F5344CB8AC3E}">
        <p14:creationId xmlns:p14="http://schemas.microsoft.com/office/powerpoint/2010/main" val="22007893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Нужно обратить внимание что компилятор достаточно “умный” для того, чтобы использовать и </a:t>
            </a:r>
            <a:r>
              <a:rPr lang="en-US" sz="1200" b="0" i="0" kern="1200" dirty="0" smtClean="0">
                <a:solidFill>
                  <a:schemeClr val="tx1"/>
                </a:solidFill>
                <a:effectLst/>
                <a:latin typeface="+mn-lt"/>
                <a:ea typeface="+mn-ea"/>
                <a:cs typeface="+mn-cs"/>
              </a:rPr>
              <a:t>false </a:t>
            </a:r>
            <a:r>
              <a:rPr lang="ru-RU" sz="1200" b="0" i="0" kern="1200" dirty="0" smtClean="0">
                <a:solidFill>
                  <a:schemeClr val="tx1"/>
                </a:solidFill>
                <a:effectLst/>
                <a:latin typeface="+mn-lt"/>
                <a:ea typeface="+mn-ea"/>
                <a:cs typeface="+mn-cs"/>
              </a:rPr>
              <a:t>ветви управления. В примере выше, в блоке </a:t>
            </a:r>
            <a:r>
              <a:rPr lang="en-US" sz="1200" b="0" i="0" kern="1200" dirty="0" smtClean="0">
                <a:solidFill>
                  <a:schemeClr val="tx1"/>
                </a:solidFill>
                <a:effectLst/>
                <a:latin typeface="+mn-lt"/>
                <a:ea typeface="+mn-ea"/>
                <a:cs typeface="+mn-cs"/>
              </a:rPr>
              <a:t>else </a:t>
            </a:r>
            <a:r>
              <a:rPr lang="ru-RU" sz="1200" b="0" i="0" kern="1200" dirty="0" smtClean="0">
                <a:solidFill>
                  <a:schemeClr val="tx1"/>
                </a:solidFill>
                <a:effectLst/>
                <a:latin typeface="+mn-lt"/>
                <a:ea typeface="+mn-ea"/>
                <a:cs typeface="+mn-cs"/>
              </a:rPr>
              <a:t>переменная </a:t>
            </a:r>
            <a:r>
              <a:rPr lang="en-US" sz="1200" b="0" i="0" kern="1200" dirty="0" smtClean="0">
                <a:solidFill>
                  <a:schemeClr val="tx1"/>
                </a:solidFill>
                <a:effectLst/>
                <a:latin typeface="+mn-lt"/>
                <a:ea typeface="+mn-ea"/>
                <a:cs typeface="+mn-cs"/>
              </a:rPr>
              <a:t>pet </a:t>
            </a:r>
            <a:r>
              <a:rPr lang="ru-RU" sz="1200" b="0" i="0" kern="1200" dirty="0" smtClean="0">
                <a:solidFill>
                  <a:schemeClr val="tx1"/>
                </a:solidFill>
                <a:effectLst/>
                <a:latin typeface="+mn-lt"/>
                <a:ea typeface="+mn-ea"/>
                <a:cs typeface="+mn-cs"/>
              </a:rPr>
              <a:t>имеет тип </a:t>
            </a:r>
            <a:r>
              <a:rPr lang="en-US" sz="1200" b="0" i="0" kern="1200" dirty="0" smtClean="0">
                <a:solidFill>
                  <a:schemeClr val="tx1"/>
                </a:solidFill>
                <a:effectLst/>
                <a:latin typeface="+mn-lt"/>
                <a:ea typeface="+mn-ea"/>
                <a:cs typeface="+mn-cs"/>
              </a:rPr>
              <a:t>Bird. *</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111</a:t>
            </a:fld>
            <a:endParaRPr lang="ru-RU">
              <a:solidFill>
                <a:prstClr val="black"/>
              </a:solidFill>
            </a:endParaRPr>
          </a:p>
        </p:txBody>
      </p:sp>
    </p:spTree>
    <p:extLst>
      <p:ext uri="{BB962C8B-B14F-4D97-AF65-F5344CB8AC3E}">
        <p14:creationId xmlns:p14="http://schemas.microsoft.com/office/powerpoint/2010/main" val="1609409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Другим способом построения type guard является использование оператора in</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где указанное свойство указано к обязательное или опциональное</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Где как false ветвь будет приравнивать к типу, где свойство опционально либо отсутствует вовсе.</a:t>
            </a: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112</a:t>
            </a:fld>
            <a:endParaRPr lang="ru-RU">
              <a:solidFill>
                <a:prstClr val="black"/>
              </a:solidFill>
            </a:endParaRPr>
          </a:p>
        </p:txBody>
      </p:sp>
    </p:spTree>
    <p:extLst>
      <p:ext uri="{BB962C8B-B14F-4D97-AF65-F5344CB8AC3E}">
        <p14:creationId xmlns:p14="http://schemas.microsoft.com/office/powerpoint/2010/main" val="12308053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Следующим способом объявления type guard является использование typeof</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113</a:t>
            </a:fld>
            <a:endParaRPr lang="ru-RU">
              <a:solidFill>
                <a:prstClr val="black"/>
              </a:solidFill>
            </a:endParaRPr>
          </a:p>
        </p:txBody>
      </p:sp>
    </p:spTree>
    <p:extLst>
      <p:ext uri="{BB962C8B-B14F-4D97-AF65-F5344CB8AC3E}">
        <p14:creationId xmlns:p14="http://schemas.microsoft.com/office/powerpoint/2010/main" val="8081405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Instanceof type guard это способ сужения типов с помощью проверки на функцию конструктор</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114</a:t>
            </a:fld>
            <a:endParaRPr lang="ru-RU">
              <a:solidFill>
                <a:prstClr val="black"/>
              </a:solidFill>
            </a:endParaRPr>
          </a:p>
        </p:txBody>
      </p:sp>
    </p:spTree>
    <p:extLst>
      <p:ext uri="{BB962C8B-B14F-4D97-AF65-F5344CB8AC3E}">
        <p14:creationId xmlns:p14="http://schemas.microsoft.com/office/powerpoint/2010/main" val="32613225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Степень надежности предположения напрямую зависит от выбранного способа проверки</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Возвращаясь к самому первому примеру, ничто не мешает написать следующим образом*</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класс начальника и функцию, принимающую массив сотрудников и начальников. В функции необходимо собрать все приказы начальников и передать их каждому сотруднику. Приказы собираются из функции </a:t>
            </a:r>
            <a:r>
              <a:rPr lang="en-US" sz="1200" b="0" i="0" kern="1200" dirty="0" smtClean="0">
                <a:solidFill>
                  <a:schemeClr val="tx1"/>
                </a:solidFill>
                <a:effectLst/>
                <a:latin typeface="+mn-lt"/>
                <a:ea typeface="+mn-ea"/>
                <a:cs typeface="+mn-cs"/>
              </a:rPr>
              <a:t>getOrders </a:t>
            </a:r>
            <a:r>
              <a:rPr lang="ru-RU" sz="1200" b="0" i="0" kern="1200" dirty="0" smtClean="0">
                <a:solidFill>
                  <a:schemeClr val="tx1"/>
                </a:solidFill>
                <a:effectLst/>
                <a:latin typeface="+mn-lt"/>
                <a:ea typeface="+mn-ea"/>
                <a:cs typeface="+mn-cs"/>
              </a:rPr>
              <a:t>у начальника и отдаются с помощью </a:t>
            </a:r>
            <a:r>
              <a:rPr lang="en-US" sz="1200" b="0" i="0" kern="1200" dirty="0" smtClean="0">
                <a:solidFill>
                  <a:schemeClr val="tx1"/>
                </a:solidFill>
                <a:effectLst/>
                <a:latin typeface="+mn-lt"/>
                <a:ea typeface="+mn-ea"/>
                <a:cs typeface="+mn-cs"/>
              </a:rPr>
              <a:t>giveOrders </a:t>
            </a:r>
            <a:r>
              <a:rPr lang="ru-RU" sz="1200" b="0" i="0" kern="1200" dirty="0" smtClean="0">
                <a:solidFill>
                  <a:schemeClr val="tx1"/>
                </a:solidFill>
                <a:effectLst/>
                <a:latin typeface="+mn-lt"/>
                <a:ea typeface="+mn-ea"/>
                <a:cs typeface="+mn-cs"/>
              </a:rPr>
              <a:t>у сотрудника.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сделать так чтобы функция валидировала совпадения типов приказов у сотрудника и начальника (Добавить приказы разного вида и сотрудников</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способных</a:t>
            </a:r>
            <a:r>
              <a:rPr lang="ru-RU" sz="1200" b="0" i="0" kern="1200" baseline="0" dirty="0" smtClean="0">
                <a:solidFill>
                  <a:schemeClr val="tx1"/>
                </a:solidFill>
                <a:effectLst/>
                <a:latin typeface="+mn-lt"/>
                <a:ea typeface="+mn-ea"/>
                <a:cs typeface="+mn-cs"/>
              </a:rPr>
              <a:t> их выполнять</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функцию, делающую массив любой вложенности плоским.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115</a:t>
            </a:fld>
            <a:endParaRPr lang="ru-RU">
              <a:solidFill>
                <a:prstClr val="black"/>
              </a:solidFill>
            </a:endParaRPr>
          </a:p>
        </p:txBody>
      </p:sp>
    </p:spTree>
    <p:extLst>
      <p:ext uri="{BB962C8B-B14F-4D97-AF65-F5344CB8AC3E}">
        <p14:creationId xmlns:p14="http://schemas.microsoft.com/office/powerpoint/2010/main" val="4824836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Все</a:t>
            </a:r>
            <a:r>
              <a:rPr lang="ru-RU" sz="1200" b="0" i="0" kern="1200" baseline="0" dirty="0" smtClean="0">
                <a:solidFill>
                  <a:schemeClr val="tx1"/>
                </a:solidFill>
                <a:effectLst/>
                <a:latin typeface="+mn-lt"/>
                <a:ea typeface="+mn-ea"/>
                <a:cs typeface="+mn-cs"/>
              </a:rPr>
              <a:t> что угодно приводимо к </a:t>
            </a:r>
            <a:r>
              <a:rPr lang="en-US" sz="1200" b="0" i="0" kern="1200" baseline="0" dirty="0" smtClean="0">
                <a:solidFill>
                  <a:schemeClr val="tx1"/>
                </a:solidFill>
                <a:effectLst/>
                <a:latin typeface="+mn-lt"/>
                <a:ea typeface="+mn-ea"/>
                <a:cs typeface="+mn-cs"/>
              </a:rPr>
              <a:t>unknown </a:t>
            </a:r>
            <a:r>
              <a:rPr lang="ru-RU" sz="1200" b="0" i="0" kern="1200" baseline="0" dirty="0" smtClean="0">
                <a:solidFill>
                  <a:schemeClr val="tx1"/>
                </a:solidFill>
                <a:effectLst/>
                <a:latin typeface="+mn-lt"/>
                <a:ea typeface="+mn-ea"/>
                <a:cs typeface="+mn-cs"/>
              </a:rPr>
              <a:t>но </a:t>
            </a:r>
            <a:r>
              <a:rPr lang="en-US" sz="1200" b="0" i="0" kern="1200" baseline="0" dirty="0" smtClean="0">
                <a:solidFill>
                  <a:schemeClr val="tx1"/>
                </a:solidFill>
                <a:effectLst/>
                <a:latin typeface="+mn-lt"/>
                <a:ea typeface="+mn-ea"/>
                <a:cs typeface="+mn-cs"/>
              </a:rPr>
              <a:t>unknown </a:t>
            </a:r>
            <a:r>
              <a:rPr lang="ru-RU" sz="1200" b="0" i="0" kern="1200" baseline="0" dirty="0" smtClean="0">
                <a:solidFill>
                  <a:schemeClr val="tx1"/>
                </a:solidFill>
                <a:effectLst/>
                <a:latin typeface="+mn-lt"/>
                <a:ea typeface="+mn-ea"/>
                <a:cs typeface="+mn-cs"/>
              </a:rPr>
              <a:t>не приводим ни к чему (кроме себя же и </a:t>
            </a:r>
            <a:r>
              <a:rPr lang="en-US" sz="1200" b="0" i="0" kern="1200" baseline="0" dirty="0" smtClean="0">
                <a:solidFill>
                  <a:schemeClr val="tx1"/>
                </a:solidFill>
                <a:effectLst/>
                <a:latin typeface="+mn-lt"/>
                <a:ea typeface="+mn-ea"/>
                <a:cs typeface="+mn-cs"/>
              </a:rPr>
              <a:t>any</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Показать что в пересечении unknown поглащается т. к. не имеет*</a:t>
            </a:r>
          </a:p>
          <a:p>
            <a:pPr rtl="0" fontAlgn="base"/>
            <a:r>
              <a:rPr lang="ru-RU" sz="1200" b="0" i="0" kern="1200" dirty="0" smtClean="0">
                <a:solidFill>
                  <a:schemeClr val="tx1"/>
                </a:solidFill>
                <a:effectLst/>
                <a:latin typeface="+mn-lt"/>
                <a:ea typeface="+mn-ea"/>
                <a:cs typeface="+mn-cs"/>
              </a:rPr>
              <a:t>В </a:t>
            </a:r>
            <a:r>
              <a:rPr lang="en-US" sz="1200" b="0" i="0" kern="1200" dirty="0" smtClean="0">
                <a:solidFill>
                  <a:schemeClr val="tx1"/>
                </a:solidFill>
                <a:effectLst/>
                <a:latin typeface="+mn-lt"/>
                <a:ea typeface="+mn-ea"/>
                <a:cs typeface="+mn-cs"/>
              </a:rPr>
              <a:t>union </a:t>
            </a:r>
            <a:r>
              <a:rPr lang="ru-RU" sz="1200" b="0" i="0" kern="1200" dirty="0" smtClean="0">
                <a:solidFill>
                  <a:schemeClr val="tx1"/>
                </a:solidFill>
                <a:effectLst/>
                <a:latin typeface="+mn-lt"/>
                <a:ea typeface="+mn-ea"/>
                <a:cs typeface="+mn-cs"/>
              </a:rPr>
              <a:t>он поглощает все т. к. является </a:t>
            </a:r>
            <a:r>
              <a:rPr lang="en-US" sz="1200" b="0" i="0" kern="1200" dirty="0" smtClean="0">
                <a:solidFill>
                  <a:schemeClr val="tx1"/>
                </a:solidFill>
                <a:effectLst/>
                <a:latin typeface="+mn-lt"/>
                <a:ea typeface="+mn-ea"/>
                <a:cs typeface="+mn-cs"/>
              </a:rPr>
              <a:t>most common type </a:t>
            </a:r>
            <a:r>
              <a:rPr lang="ru-RU"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Only equality operators are allowed with unknown</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rtl="0" fontAlgn="base"/>
            <a:r>
              <a:rPr lang="en-US" sz="1200" b="0" i="0" kern="1200" smtClean="0">
                <a:solidFill>
                  <a:schemeClr val="tx1"/>
                </a:solidFill>
                <a:effectLst/>
                <a:latin typeface="+mn-lt"/>
                <a:ea typeface="+mn-ea"/>
                <a:cs typeface="+mn-cs"/>
              </a:rPr>
              <a:t>TypeGuards</a:t>
            </a:r>
            <a:r>
              <a:rPr lang="en-US" sz="1200" b="0" i="0" kern="1200" baseline="0" smtClean="0">
                <a:solidFill>
                  <a:schemeClr val="tx1"/>
                </a:solidFill>
                <a:effectLst/>
                <a:latin typeface="+mn-lt"/>
                <a:ea typeface="+mn-ea"/>
                <a:cs typeface="+mn-cs"/>
              </a:rPr>
              <a:t> with unknown*</a:t>
            </a:r>
            <a:endParaRPr lang="ru-RU" sz="1200" b="0" i="0" kern="120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116</a:t>
            </a:fld>
            <a:endParaRPr lang="ru-RU">
              <a:solidFill>
                <a:prstClr val="black"/>
              </a:solidFill>
            </a:endParaRPr>
          </a:p>
        </p:txBody>
      </p:sp>
    </p:spTree>
    <p:extLst>
      <p:ext uri="{BB962C8B-B14F-4D97-AF65-F5344CB8AC3E}">
        <p14:creationId xmlns:p14="http://schemas.microsoft.com/office/powerpoint/2010/main" val="3313843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TypeScript имеет два специальных типа: null и undefined, которые принимают значения null и undefined соответственно</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a:t>
            </a:r>
            <a:r>
              <a:rPr lang="ru-RU" sz="1200" b="0" i="0" kern="1200" baseline="0" dirty="0" smtClean="0">
                <a:solidFill>
                  <a:schemeClr val="tx1"/>
                </a:solidFill>
                <a:effectLst/>
                <a:latin typeface="+mn-lt"/>
                <a:ea typeface="+mn-ea"/>
                <a:cs typeface="+mn-cs"/>
              </a:rPr>
              <a:t> умолчанию они приводимы ко всем типам*</a:t>
            </a:r>
          </a:p>
          <a:p>
            <a:pPr rtl="0" fontAlgn="base"/>
            <a:r>
              <a:rPr lang="ru-RU" sz="1200" b="0" i="0" kern="1200" dirty="0" smtClean="0">
                <a:solidFill>
                  <a:schemeClr val="tx1"/>
                </a:solidFill>
                <a:effectLst/>
                <a:latin typeface="+mn-lt"/>
                <a:ea typeface="+mn-ea"/>
                <a:cs typeface="+mn-cs"/>
              </a:rPr>
              <a:t>Исправить данное недоразумение поможет флаг –strictNullChecks*</a:t>
            </a: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117</a:t>
            </a:fld>
            <a:endParaRPr lang="ru-RU">
              <a:solidFill>
                <a:prstClr val="black"/>
              </a:solidFill>
            </a:endParaRPr>
          </a:p>
        </p:txBody>
      </p:sp>
    </p:spTree>
    <p:extLst>
      <p:ext uri="{BB962C8B-B14F-4D97-AF65-F5344CB8AC3E}">
        <p14:creationId xmlns:p14="http://schemas.microsoft.com/office/powerpoint/2010/main" val="241645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 вложенных опциональных свойствах объекта зачастую возникает следующая проблема</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Для помощи в данной ситуации приходит новый оператор optional property accesses</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118</a:t>
            </a:fld>
            <a:endParaRPr lang="ru-RU">
              <a:solidFill>
                <a:prstClr val="black"/>
              </a:solidFill>
            </a:endParaRPr>
          </a:p>
        </p:txBody>
      </p:sp>
    </p:spTree>
    <p:extLst>
      <p:ext uri="{BB962C8B-B14F-4D97-AF65-F5344CB8AC3E}">
        <p14:creationId xmlns:p14="http://schemas.microsoft.com/office/powerpoint/2010/main" val="36144563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Ввиду того что nullable типы реализованы через union, понадобится использовать type guard для того, чтобы избавится от пустых типов</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119</a:t>
            </a:fld>
            <a:endParaRPr lang="ru-RU">
              <a:solidFill>
                <a:prstClr val="black"/>
              </a:solidFill>
            </a:endParaRPr>
          </a:p>
        </p:txBody>
      </p:sp>
    </p:spTree>
    <p:extLst>
      <p:ext uri="{BB962C8B-B14F-4D97-AF65-F5344CB8AC3E}">
        <p14:creationId xmlns:p14="http://schemas.microsoft.com/office/powerpoint/2010/main" val="411514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Мы можем указывать тип каждого аргумента функции и также её возвращаемого значения.</a:t>
            </a:r>
            <a:r>
              <a:rPr lang="en-US" sz="1200" b="0" i="0" kern="1200" dirty="0" smtClean="0">
                <a:solidFill>
                  <a:schemeClr val="tx1"/>
                </a:solidFill>
                <a:effectLst/>
                <a:latin typeface="+mn-lt"/>
                <a:ea typeface="+mn-ea"/>
                <a:cs typeface="+mn-cs"/>
              </a:rPr>
              <a:t> *</a:t>
            </a:r>
          </a:p>
          <a:p>
            <a:pPr marL="228600" indent="-228600">
              <a:buAutoNum type="arabicPeriod"/>
            </a:pP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сам вычислить тип последнего исходя из выражения в </a:t>
            </a:r>
            <a:r>
              <a:rPr lang="ru-RU" sz="1200" b="0" i="0" kern="1200" dirty="0" err="1" smtClean="0">
                <a:solidFill>
                  <a:schemeClr val="tx1"/>
                </a:solidFill>
                <a:effectLst/>
                <a:latin typeface="+mn-lt"/>
                <a:ea typeface="+mn-ea"/>
                <a:cs typeface="+mn-cs"/>
              </a:rPr>
              <a:t>return</a:t>
            </a:r>
            <a:r>
              <a:rPr lang="ru-RU" sz="1200" b="0" i="0" kern="1200" dirty="0" smtClean="0">
                <a:solidFill>
                  <a:schemeClr val="tx1"/>
                </a:solidFill>
                <a:effectLst/>
                <a:latin typeface="+mn-lt"/>
                <a:ea typeface="+mn-ea"/>
                <a:cs typeface="+mn-cs"/>
              </a:rPr>
              <a:t>, поэтому это вовсе не обязательно. Подробнее про механизм вывода типов будет рассказано позднее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Помимо описания типов уже существующей функции мы можем описать тип самой функции в отрыве от её конкретной реализации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Для заметки, только аргументы функции и тип возвращаемого значения формируют её тип. Переменные лексического окружения не поддаются описанию ввиду того, что они не являются частью API функции, по факту их можно рассматривать как скрытое состояние или аналог приватных членов</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0747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Задание: реализовать класс односвязного списка с </a:t>
            </a:r>
            <a:r>
              <a:rPr lang="en-US" sz="1200" b="0" i="0" kern="1200" dirty="0" smtClean="0">
                <a:solidFill>
                  <a:schemeClr val="tx1"/>
                </a:solidFill>
                <a:effectLst/>
                <a:latin typeface="+mn-lt"/>
                <a:ea typeface="+mn-ea"/>
                <a:cs typeface="+mn-cs"/>
              </a:rPr>
              <a:t>next </a:t>
            </a:r>
            <a:r>
              <a:rPr lang="ru-RU" sz="1200" b="0" i="0" kern="1200" dirty="0" smtClean="0">
                <a:solidFill>
                  <a:schemeClr val="tx1"/>
                </a:solidFill>
                <a:effectLst/>
                <a:latin typeface="+mn-lt"/>
                <a:ea typeface="+mn-ea"/>
                <a:cs typeface="+mn-cs"/>
              </a:rPr>
              <a:t>возможным как </a:t>
            </a:r>
            <a:r>
              <a:rPr lang="en-US" sz="1200" b="0" i="0" kern="1200" dirty="0" smtClean="0">
                <a:solidFill>
                  <a:schemeClr val="tx1"/>
                </a:solidFill>
                <a:effectLst/>
                <a:latin typeface="+mn-lt"/>
                <a:ea typeface="+mn-ea"/>
                <a:cs typeface="+mn-cs"/>
              </a:rPr>
              <a:t>undefined. </a:t>
            </a:r>
            <a:r>
              <a:rPr lang="ru-RU" sz="1200" b="0" i="0" kern="1200" dirty="0" smtClean="0">
                <a:solidFill>
                  <a:schemeClr val="tx1"/>
                </a:solidFill>
                <a:effectLst/>
                <a:latin typeface="+mn-lt"/>
                <a:ea typeface="+mn-ea"/>
                <a:cs typeface="+mn-cs"/>
              </a:rPr>
              <a:t>Создать функцию логирующую все элементы списка.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функцию </a:t>
            </a:r>
            <a:r>
              <a:rPr lang="en-US" sz="1200" b="0" i="0" kern="1200" dirty="0" smtClean="0">
                <a:solidFill>
                  <a:schemeClr val="tx1"/>
                </a:solidFill>
                <a:effectLst/>
                <a:latin typeface="+mn-lt"/>
                <a:ea typeface="+mn-ea"/>
                <a:cs typeface="+mn-cs"/>
              </a:rPr>
              <a:t>keyBy. </a:t>
            </a:r>
            <a:r>
              <a:rPr lang="ru-RU" sz="1200" b="0" i="0" kern="1200" dirty="0" smtClean="0">
                <a:solidFill>
                  <a:schemeClr val="tx1"/>
                </a:solidFill>
                <a:effectLst/>
                <a:latin typeface="+mn-lt"/>
                <a:ea typeface="+mn-ea"/>
                <a:cs typeface="+mn-cs"/>
              </a:rPr>
              <a:t>Комплятор должен контролировать чтобы </a:t>
            </a:r>
            <a:r>
              <a:rPr lang="en-US" sz="1200" b="0" i="0" kern="1200" dirty="0" smtClean="0">
                <a:solidFill>
                  <a:schemeClr val="tx1"/>
                </a:solidFill>
                <a:effectLst/>
                <a:latin typeface="+mn-lt"/>
                <a:ea typeface="+mn-ea"/>
                <a:cs typeface="+mn-cs"/>
              </a:rPr>
              <a:t>callback </a:t>
            </a:r>
            <a:r>
              <a:rPr lang="ru-RU" sz="1200" b="0" i="0" kern="1200" dirty="0" smtClean="0">
                <a:solidFill>
                  <a:schemeClr val="tx1"/>
                </a:solidFill>
                <a:effectLst/>
                <a:latin typeface="+mn-lt"/>
                <a:ea typeface="+mn-ea"/>
                <a:cs typeface="+mn-cs"/>
              </a:rPr>
              <a:t>возвращает </a:t>
            </a:r>
            <a:r>
              <a:rPr lang="en-US" sz="1200" b="0" i="0" kern="1200" dirty="0" smtClean="0">
                <a:solidFill>
                  <a:schemeClr val="tx1"/>
                </a:solidFill>
                <a:effectLst/>
                <a:latin typeface="+mn-lt"/>
                <a:ea typeface="+mn-ea"/>
                <a:cs typeface="+mn-cs"/>
              </a:rPr>
              <a:t>non nullable </a:t>
            </a:r>
            <a:r>
              <a:rPr lang="ru-RU" sz="1200" b="0" i="0" kern="1200" dirty="0" smtClean="0">
                <a:solidFill>
                  <a:schemeClr val="tx1"/>
                </a:solidFill>
                <a:effectLst/>
                <a:latin typeface="+mn-lt"/>
                <a:ea typeface="+mn-ea"/>
                <a:cs typeface="+mn-cs"/>
              </a:rPr>
              <a:t>значение.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120</a:t>
            </a:fld>
            <a:endParaRPr lang="ru-RU">
              <a:solidFill>
                <a:prstClr val="black"/>
              </a:solidFill>
            </a:endParaRPr>
          </a:p>
        </p:txBody>
      </p:sp>
    </p:spTree>
    <p:extLst>
      <p:ext uri="{BB962C8B-B14F-4D97-AF65-F5344CB8AC3E}">
        <p14:creationId xmlns:p14="http://schemas.microsoft.com/office/powerpoint/2010/main" val="1665606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Урок 13</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Ровно как интерфейсы, </a:t>
            </a:r>
            <a:r>
              <a:rPr lang="ru-RU" sz="1200" b="0" i="0" kern="1200" dirty="0" err="1" smtClean="0">
                <a:solidFill>
                  <a:schemeClr val="tx1"/>
                </a:solidFill>
                <a:effectLst/>
                <a:latin typeface="+mn-lt"/>
                <a:ea typeface="+mn-ea"/>
                <a:cs typeface="+mn-cs"/>
              </a:rPr>
              <a:t>алиасы</a:t>
            </a:r>
            <a:r>
              <a:rPr lang="ru-RU" sz="1200" b="0" i="0" kern="1200" dirty="0" smtClean="0">
                <a:solidFill>
                  <a:schemeClr val="tx1"/>
                </a:solidFill>
                <a:effectLst/>
                <a:latin typeface="+mn-lt"/>
                <a:ea typeface="+mn-ea"/>
                <a:cs typeface="+mn-cs"/>
              </a:rPr>
              <a:t> могут использовать </a:t>
            </a:r>
            <a:r>
              <a:rPr lang="ru-RU" sz="1200" b="0" i="0" kern="1200" dirty="0" err="1" smtClean="0">
                <a:solidFill>
                  <a:schemeClr val="tx1"/>
                </a:solidFill>
                <a:effectLst/>
                <a:latin typeface="+mn-lt"/>
                <a:ea typeface="+mn-ea"/>
                <a:cs typeface="+mn-cs"/>
              </a:rPr>
              <a:t>generic</a:t>
            </a:r>
            <a:r>
              <a:rPr lang="en-US" sz="1200" b="0" i="0" kern="1200" dirty="0" smtClean="0">
                <a:solidFill>
                  <a:schemeClr val="tx1"/>
                </a:solidFill>
                <a:effectLst/>
                <a:latin typeface="+mn-lt"/>
                <a:ea typeface="+mn-ea"/>
                <a:cs typeface="+mn-cs"/>
              </a:rPr>
              <a:t>*</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21335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Как и говорилось ранее, </a:t>
            </a:r>
            <a:r>
              <a:rPr lang="ru-RU" sz="1200" b="0" i="0" kern="1200" dirty="0" err="1" smtClean="0">
                <a:solidFill>
                  <a:schemeClr val="tx1"/>
                </a:solidFill>
                <a:effectLst/>
                <a:latin typeface="+mn-lt"/>
                <a:ea typeface="+mn-ea"/>
                <a:cs typeface="+mn-cs"/>
              </a:rPr>
              <a:t>алиасы</a:t>
            </a:r>
            <a:r>
              <a:rPr lang="ru-RU" sz="1200" b="0" i="0" kern="1200" dirty="0" smtClean="0">
                <a:solidFill>
                  <a:schemeClr val="tx1"/>
                </a:solidFill>
                <a:effectLst/>
                <a:latin typeface="+mn-lt"/>
                <a:ea typeface="+mn-ea"/>
                <a:cs typeface="+mn-cs"/>
              </a:rPr>
              <a:t> могут вести себя похожим на интерфейсы образом, однако, все же есть несколько важных отличий.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Первое отличие заключается в том, что </a:t>
            </a:r>
            <a:r>
              <a:rPr lang="ru-RU" sz="1200" b="0" i="0" kern="1200" dirty="0" err="1" smtClean="0">
                <a:solidFill>
                  <a:schemeClr val="tx1"/>
                </a:solidFill>
                <a:effectLst/>
                <a:latin typeface="+mn-lt"/>
                <a:ea typeface="+mn-ea"/>
                <a:cs typeface="+mn-cs"/>
              </a:rPr>
              <a:t>алиасы</a:t>
            </a:r>
            <a:r>
              <a:rPr lang="ru-RU" sz="1200" b="0" i="0" kern="1200" dirty="0" smtClean="0">
                <a:solidFill>
                  <a:schemeClr val="tx1"/>
                </a:solidFill>
                <a:effectLst/>
                <a:latin typeface="+mn-lt"/>
                <a:ea typeface="+mn-ea"/>
                <a:cs typeface="+mn-cs"/>
              </a:rPr>
              <a:t> могут принимать значения примитивных типов и литералов, в частности.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Второе отличается в невозможности использования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intersection</a:t>
            </a:r>
            <a:r>
              <a:rPr lang="ru-RU" sz="1200" b="0" i="0" kern="1200" dirty="0" smtClean="0">
                <a:solidFill>
                  <a:schemeClr val="tx1"/>
                </a:solidFill>
                <a:effectLst/>
                <a:latin typeface="+mn-lt"/>
                <a:ea typeface="+mn-ea"/>
                <a:cs typeface="+mn-cs"/>
              </a:rPr>
              <a:t> агрегаций в интерфейсе.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Есть также и другое отличие, о котором речь пойдет позднее.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05536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 прошлых уроках мы также говорили о технике различения или сужения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типов с помощью так называемых дискриминантов - значений, пересечение которых дает </a:t>
            </a:r>
            <a:r>
              <a:rPr lang="ru-RU" sz="1200" b="0" i="0" kern="1200" dirty="0" err="1" smtClean="0">
                <a:solidFill>
                  <a:schemeClr val="tx1"/>
                </a:solidFill>
                <a:effectLst/>
                <a:latin typeface="+mn-lt"/>
                <a:ea typeface="+mn-ea"/>
                <a:cs typeface="+mn-cs"/>
              </a:rPr>
              <a:t>never</a:t>
            </a:r>
            <a:r>
              <a:rPr lang="ru-RU" sz="1200" b="0" i="0" kern="1200" dirty="0" smtClean="0">
                <a:solidFill>
                  <a:schemeClr val="tx1"/>
                </a:solidFill>
                <a:effectLst/>
                <a:latin typeface="+mn-lt"/>
                <a:ea typeface="+mn-ea"/>
                <a:cs typeface="+mn-cs"/>
              </a:rPr>
              <a:t> тип.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8180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Ключевое слово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помимо репрезентации самого экземпляра, также представляет его тип, если используется в его контексте. Более того, тип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является полиморфным, т. е. не фиксированным и может быть переопределен в дочерних классах. Рассмотрим пример.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94747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Мы касались индекс типов в рамках предыдущих уроков. Сейчас же вспомним что оные помогают компилятору проверять код, который использует динамические обращения</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Например, достаточно популярной для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задачей является выборка подмножества значений из объекта.*</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2612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Для любого типа T,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T является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группировкой известных, публичных свойств T</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30850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Следующий T[K] — это </a:t>
            </a:r>
            <a:r>
              <a:rPr lang="ru-RU" sz="1200" b="0" i="0" kern="1200" dirty="0" err="1" smtClean="0">
                <a:solidFill>
                  <a:schemeClr val="tx1"/>
                </a:solidFill>
                <a:effectLst/>
                <a:latin typeface="+mn-lt"/>
                <a:ea typeface="+mn-ea"/>
                <a:cs typeface="+mn-cs"/>
              </a:rPr>
              <a:t>indexed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access</a:t>
            </a:r>
            <a:r>
              <a:rPr lang="ru-RU" sz="1200" b="0" i="0" kern="1200" dirty="0" smtClean="0">
                <a:solidFill>
                  <a:schemeClr val="tx1"/>
                </a:solidFill>
                <a:effectLst/>
                <a:latin typeface="+mn-lt"/>
                <a:ea typeface="+mn-ea"/>
                <a:cs typeface="+mn-cs"/>
              </a:rPr>
              <a:t> оператор</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функцию </a:t>
            </a:r>
            <a:r>
              <a:rPr lang="ru-RU" sz="1200" b="0" i="0" kern="1200" dirty="0" err="1" smtClean="0">
                <a:solidFill>
                  <a:schemeClr val="tx1"/>
                </a:solidFill>
                <a:effectLst/>
                <a:latin typeface="+mn-lt"/>
                <a:ea typeface="+mn-ea"/>
                <a:cs typeface="+mn-cs"/>
              </a:rPr>
              <a:t>translate</a:t>
            </a:r>
            <a:r>
              <a:rPr lang="ru-RU" sz="1200" b="0" i="0" kern="1200" dirty="0" smtClean="0">
                <a:solidFill>
                  <a:schemeClr val="tx1"/>
                </a:solidFill>
                <a:effectLst/>
                <a:latin typeface="+mn-lt"/>
                <a:ea typeface="+mn-ea"/>
                <a:cs typeface="+mn-cs"/>
              </a:rPr>
              <a:t>. Функция принимает строковое значение и возвращает его перевод.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a:t>
            </a:r>
            <a:r>
              <a:rPr lang="ru-RU" sz="1200" b="0" i="0" kern="1200" dirty="0" err="1" smtClean="0">
                <a:solidFill>
                  <a:schemeClr val="tx1"/>
                </a:solidFill>
                <a:effectLst/>
                <a:latin typeface="+mn-lt"/>
                <a:ea typeface="+mn-ea"/>
                <a:cs typeface="+mn-cs"/>
              </a:rPr>
              <a:t>groupBy</a:t>
            </a:r>
            <a:r>
              <a:rPr lang="ru-RU" sz="1200" b="0" i="0" kern="1200" dirty="0" smtClean="0">
                <a:solidFill>
                  <a:schemeClr val="tx1"/>
                </a:solidFill>
                <a:effectLst/>
                <a:latin typeface="+mn-lt"/>
                <a:ea typeface="+mn-ea"/>
                <a:cs typeface="+mn-cs"/>
              </a:rPr>
              <a:t>.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которая принимает объект и список свойств, названия свойств должны обязательно иметь тип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Функция должна переводить в верхний регистр такие строки.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78071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ввиду особенностей языка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где </a:t>
            </a:r>
            <a:r>
              <a:rPr lang="ru-RU" sz="1200" b="0"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[‘42’] и </a:t>
            </a:r>
            <a:r>
              <a:rPr lang="ru-RU" sz="1200" b="0"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[42] - одно и тоже</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7869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14</a:t>
            </a:r>
          </a:p>
          <a:p>
            <a:pPr rtl="0" fontAlgn="base"/>
            <a:endParaRPr lang="ru-RU" sz="1200" b="0" i="0" kern="1200" baseline="0" dirty="0" smtClean="0">
              <a:solidFill>
                <a:schemeClr val="tx1"/>
              </a:solidFill>
              <a:effectLst/>
              <a:latin typeface="+mn-lt"/>
              <a:ea typeface="+mn-ea"/>
              <a:cs typeface="+mn-cs"/>
            </a:endParaRPr>
          </a:p>
          <a:p>
            <a:pPr rtl="0" fontAlgn="base"/>
            <a:r>
              <a:rPr lang="en-US" sz="1200" b="0" i="0" kern="1200" baseline="0" dirty="0" smtClean="0">
                <a:solidFill>
                  <a:schemeClr val="tx1"/>
                </a:solidFill>
                <a:effectLst/>
                <a:latin typeface="+mn-lt"/>
                <a:ea typeface="+mn-ea"/>
                <a:cs typeface="+mn-cs"/>
              </a:rPr>
              <a:t>JS </a:t>
            </a:r>
            <a:r>
              <a:rPr lang="ru-RU" sz="1200" b="0" i="0" kern="1200" baseline="0" dirty="0" smtClean="0">
                <a:solidFill>
                  <a:schemeClr val="tx1"/>
                </a:solidFill>
                <a:effectLst/>
                <a:latin typeface="+mn-lt"/>
                <a:ea typeface="+mn-ea"/>
                <a:cs typeface="+mn-cs"/>
              </a:rPr>
              <a:t>достаточно гибкий язык в терминах типов (по </a:t>
            </a:r>
            <a:r>
              <a:rPr lang="ru-RU" sz="1200" b="0" i="0" kern="1200" baseline="0" dirty="0" err="1" smtClean="0">
                <a:solidFill>
                  <a:schemeClr val="tx1"/>
                </a:solidFill>
                <a:effectLst/>
                <a:latin typeface="+mn-lt"/>
                <a:ea typeface="+mn-ea"/>
                <a:cs typeface="+mn-cs"/>
              </a:rPr>
              <a:t>скольку</a:t>
            </a:r>
            <a:r>
              <a:rPr lang="ru-RU" sz="1200" b="0" i="0" kern="1200" baseline="0" dirty="0" smtClean="0">
                <a:solidFill>
                  <a:schemeClr val="tx1"/>
                </a:solidFill>
                <a:effectLst/>
                <a:latin typeface="+mn-lt"/>
                <a:ea typeface="+mn-ea"/>
                <a:cs typeface="+mn-cs"/>
              </a:rPr>
              <a:t> они отсутствуют) и позволяет превращать структуры в абсолютно разные вещи прямо на ходу</a:t>
            </a:r>
          </a:p>
          <a:p>
            <a:pPr rtl="0" fontAlgn="base"/>
            <a:endParaRPr lang="ru-RU" sz="1200" b="0" i="0" kern="1200" baseline="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256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число параметров, переданных функции должно совпадать с числом параметров в этой функции объявленных</a:t>
            </a:r>
            <a:r>
              <a:rPr lang="en-US" sz="1200" b="0" i="0" kern="1200" dirty="0" smtClean="0">
                <a:solidFill>
                  <a:schemeClr val="tx1"/>
                </a:solidFill>
                <a:effectLst/>
                <a:latin typeface="+mn-lt"/>
                <a:ea typeface="+mn-ea"/>
                <a:cs typeface="+mn-cs"/>
              </a:rPr>
              <a:t> (null, undefined)*</a:t>
            </a: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каждый аргумент функции является опциональным</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не переданные становятся </a:t>
            </a:r>
            <a:r>
              <a:rPr lang="en-US" sz="1200" b="0" i="0" kern="1200" baseline="0" dirty="0" smtClean="0">
                <a:solidFill>
                  <a:schemeClr val="tx1"/>
                </a:solidFill>
                <a:effectLst/>
                <a:latin typeface="+mn-lt"/>
                <a:ea typeface="+mn-ea"/>
                <a:cs typeface="+mn-cs"/>
              </a:rPr>
              <a:t>undefined</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Далее</a:t>
            </a:r>
            <a:r>
              <a:rPr lang="ru-RU" baseline="0" dirty="0" smtClean="0"/>
              <a:t> про синтаксис</a:t>
            </a:r>
            <a:r>
              <a:rPr lang="en-US" baseline="0" dirty="0" smtClean="0"/>
              <a:t> </a:t>
            </a:r>
            <a:r>
              <a:rPr lang="ru-RU" baseline="0" dirty="0" smtClean="0"/>
              <a:t>опциональных аргументов</a:t>
            </a:r>
            <a:r>
              <a:rPr lang="en-US" baseline="0" dirty="0" smtClean="0"/>
              <a:t>*</a:t>
            </a:r>
            <a:endParaRPr lang="ru-RU" baseline="0" dirty="0" smtClean="0"/>
          </a:p>
          <a:p>
            <a:pPr marL="228600" indent="-228600">
              <a:buAutoNum type="arabicPeriod"/>
            </a:pPr>
            <a:r>
              <a:rPr lang="ru-RU" baseline="0" dirty="0" smtClean="0"/>
              <a:t>И про значения по умолчанию*</a:t>
            </a:r>
          </a:p>
          <a:p>
            <a:pPr marL="228600" indent="-228600">
              <a:buAutoNum type="arabicPeriod"/>
            </a:pPr>
            <a:r>
              <a:rPr lang="ru-RU" baseline="0" dirty="0" smtClean="0"/>
              <a:t>Показать то что функции с дефолтными значениями совместимы с функциями с опциональными*</a:t>
            </a:r>
          </a:p>
          <a:p>
            <a:pPr marL="228600" indent="-228600">
              <a:buAutoNum type="arabicPeriod"/>
            </a:pPr>
            <a:r>
              <a:rPr lang="ru-RU" sz="1200" b="0" i="0" kern="1200" dirty="0" smtClean="0">
                <a:solidFill>
                  <a:schemeClr val="tx1"/>
                </a:solidFill>
                <a:effectLst/>
                <a:latin typeface="+mn-lt"/>
                <a:ea typeface="+mn-ea"/>
                <a:cs typeface="+mn-cs"/>
              </a:rPr>
              <a:t>В отличии от опциональных аргументов, аргументы со значениями по умолчанию не должны быть перечислены после обязательны аргументов*</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кэррируемый</a:t>
            </a:r>
            <a:r>
              <a:rPr lang="ru-RU" sz="1200" b="0" i="0" kern="1200" dirty="0" smtClean="0">
                <a:solidFill>
                  <a:schemeClr val="tx1"/>
                </a:solidFill>
                <a:effectLst/>
                <a:latin typeface="+mn-lt"/>
                <a:ea typeface="+mn-ea"/>
                <a:cs typeface="+mn-cs"/>
              </a:rPr>
              <a:t> вариант функции суммы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добиться следующего поведения </a:t>
            </a:r>
            <a:r>
              <a:rPr lang="ru-RU" sz="1200" b="0" i="0" kern="1200" dirty="0" err="1" smtClean="0">
                <a:solidFill>
                  <a:schemeClr val="tx1"/>
                </a:solidFill>
                <a:effectLst/>
                <a:latin typeface="+mn-lt"/>
                <a:ea typeface="+mn-ea"/>
                <a:cs typeface="+mn-cs"/>
              </a:rPr>
              <a:t>sum</a:t>
            </a:r>
            <a:r>
              <a:rPr lang="ru-RU" sz="1200" b="0" i="0" kern="1200" dirty="0" smtClean="0">
                <a:solidFill>
                  <a:schemeClr val="tx1"/>
                </a:solidFill>
                <a:effectLst/>
                <a:latin typeface="+mn-lt"/>
                <a:ea typeface="+mn-ea"/>
                <a:cs typeface="+mn-cs"/>
              </a:rPr>
              <a:t>(2)(3)()</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1766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baseline="0" dirty="0" smtClean="0">
                <a:solidFill>
                  <a:schemeClr val="tx1"/>
                </a:solidFill>
                <a:effectLst/>
                <a:latin typeface="+mn-lt"/>
                <a:ea typeface="+mn-ea"/>
                <a:cs typeface="+mn-cs"/>
              </a:rPr>
              <a:t>Но что насчет </a:t>
            </a:r>
            <a:r>
              <a:rPr lang="ru-RU" sz="1200" b="0" i="0" kern="1200" baseline="0" dirty="0" err="1" smtClean="0">
                <a:solidFill>
                  <a:schemeClr val="tx1"/>
                </a:solidFill>
                <a:effectLst/>
                <a:latin typeface="+mn-lt"/>
                <a:ea typeface="+mn-ea"/>
                <a:cs typeface="+mn-cs"/>
              </a:rPr>
              <a:t>тайпскрипт</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27363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Дублировать</a:t>
            </a:r>
            <a:r>
              <a:rPr lang="ru-RU" sz="1200" b="0" i="0" kern="1200" baseline="0" dirty="0" smtClean="0">
                <a:solidFill>
                  <a:schemeClr val="tx1"/>
                </a:solidFill>
                <a:effectLst/>
                <a:latin typeface="+mn-lt"/>
                <a:ea typeface="+mn-ea"/>
                <a:cs typeface="+mn-cs"/>
              </a:rPr>
              <a:t> тип или </a:t>
            </a:r>
            <a:r>
              <a:rPr lang="ru-RU" sz="1200" b="0" i="0" kern="1200" baseline="0" dirty="0" err="1" smtClean="0">
                <a:solidFill>
                  <a:schemeClr val="tx1"/>
                </a:solidFill>
                <a:effectLst/>
                <a:latin typeface="+mn-lt"/>
                <a:ea typeface="+mn-ea"/>
                <a:cs typeface="+mn-cs"/>
              </a:rPr>
              <a:t>маппед</a:t>
            </a:r>
            <a:r>
              <a:rPr lang="ru-RU" sz="1200" b="0" i="0" kern="1200" baseline="0" dirty="0" smtClean="0">
                <a:solidFill>
                  <a:schemeClr val="tx1"/>
                </a:solidFill>
                <a:effectLst/>
                <a:latin typeface="+mn-lt"/>
                <a:ea typeface="+mn-ea"/>
                <a:cs typeface="+mn-cs"/>
              </a:rPr>
              <a:t> тип</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62533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Нас наводит на мысль о некоторой возможности</a:t>
            </a:r>
            <a:r>
              <a:rPr lang="ru-RU" sz="1200" b="0" i="0" kern="1200" baseline="0" dirty="0" smtClean="0">
                <a:solidFill>
                  <a:schemeClr val="tx1"/>
                </a:solidFill>
                <a:effectLst/>
                <a:latin typeface="+mn-lt"/>
                <a:ea typeface="+mn-ea"/>
                <a:cs typeface="+mn-cs"/>
              </a:rPr>
              <a:t> (функции)</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212341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133</a:t>
            </a:fld>
            <a:endParaRPr lang="ru-RU">
              <a:solidFill>
                <a:prstClr val="black"/>
              </a:solidFill>
            </a:endParaRPr>
          </a:p>
        </p:txBody>
      </p:sp>
    </p:spTree>
    <p:extLst>
      <p:ext uri="{BB962C8B-B14F-4D97-AF65-F5344CB8AC3E}">
        <p14:creationId xmlns:p14="http://schemas.microsoft.com/office/powerpoint/2010/main" val="31585789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134</a:t>
            </a:fld>
            <a:endParaRPr lang="ru-RU">
              <a:solidFill>
                <a:prstClr val="black"/>
              </a:solidFill>
            </a:endParaRPr>
          </a:p>
        </p:txBody>
      </p:sp>
    </p:spTree>
    <p:extLst>
      <p:ext uri="{BB962C8B-B14F-4D97-AF65-F5344CB8AC3E}">
        <p14:creationId xmlns:p14="http://schemas.microsoft.com/office/powerpoint/2010/main" val="226451624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135</a:t>
            </a:fld>
            <a:endParaRPr lang="ru-RU">
              <a:solidFill>
                <a:prstClr val="black"/>
              </a:solidFill>
            </a:endParaRPr>
          </a:p>
        </p:txBody>
      </p:sp>
    </p:spTree>
    <p:extLst>
      <p:ext uri="{BB962C8B-B14F-4D97-AF65-F5344CB8AC3E}">
        <p14:creationId xmlns:p14="http://schemas.microsoft.com/office/powerpoint/2010/main" val="1872530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рассмотрим примеры с </a:t>
            </a:r>
            <a:r>
              <a:rPr lang="en-US" sz="1200" b="0" i="0" kern="1200" baseline="0" dirty="0" smtClean="0">
                <a:solidFill>
                  <a:schemeClr val="tx1"/>
                </a:solidFill>
                <a:effectLst/>
                <a:latin typeface="+mn-lt"/>
                <a:ea typeface="+mn-ea"/>
                <a:cs typeface="+mn-cs"/>
              </a:rPr>
              <a:t>readonly*.</a:t>
            </a:r>
          </a:p>
          <a:p>
            <a:pPr rtl="0" fontAlgn="base"/>
            <a:r>
              <a:rPr lang="en-US" sz="1200" b="0" i="0" kern="1200" baseline="0" dirty="0" smtClean="0">
                <a:solidFill>
                  <a:schemeClr val="tx1"/>
                </a:solidFill>
                <a:effectLst/>
                <a:latin typeface="+mn-lt"/>
                <a:ea typeface="+mn-ea"/>
                <a:cs typeface="+mn-cs"/>
              </a:rPr>
              <a:t>Mapped types </a:t>
            </a:r>
            <a:r>
              <a:rPr lang="ru-RU" sz="1200" b="0" i="0" kern="1200" baseline="0" dirty="0" smtClean="0">
                <a:solidFill>
                  <a:schemeClr val="tx1"/>
                </a:solidFill>
                <a:effectLst/>
                <a:latin typeface="+mn-lt"/>
                <a:ea typeface="+mn-ea"/>
                <a:cs typeface="+mn-cs"/>
              </a:rPr>
              <a:t>не может добавлять типы</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136</a:t>
            </a:fld>
            <a:endParaRPr lang="ru-RU">
              <a:solidFill>
                <a:prstClr val="black"/>
              </a:solidFill>
            </a:endParaRPr>
          </a:p>
        </p:txBody>
      </p:sp>
    </p:spTree>
    <p:extLst>
      <p:ext uri="{BB962C8B-B14F-4D97-AF65-F5344CB8AC3E}">
        <p14:creationId xmlns:p14="http://schemas.microsoft.com/office/powerpoint/2010/main" val="37281062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Примеры*</a:t>
            </a:r>
            <a:r>
              <a:rPr lang="ru-RU"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Record</a:t>
            </a:r>
            <a:r>
              <a:rPr lang="ru-RU" sz="1200" b="0" i="0" kern="1200" baseline="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137</a:t>
            </a:fld>
            <a:endParaRPr lang="ru-RU">
              <a:solidFill>
                <a:prstClr val="black"/>
              </a:solidFill>
            </a:endParaRPr>
          </a:p>
        </p:txBody>
      </p:sp>
    </p:spTree>
    <p:extLst>
      <p:ext uri="{BB962C8B-B14F-4D97-AF65-F5344CB8AC3E}">
        <p14:creationId xmlns:p14="http://schemas.microsoft.com/office/powerpoint/2010/main" val="177675182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Примеры*</a:t>
            </a:r>
            <a:r>
              <a:rPr lang="ru-RU"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Proxy, Unproxy</a:t>
            </a:r>
            <a:r>
              <a:rPr lang="ru-RU" sz="1200" b="0" i="0" kern="1200" baseline="0" dirty="0" smtClean="0">
                <a:solidFill>
                  <a:schemeClr val="tx1"/>
                </a:solidFill>
                <a:effectLst/>
                <a:latin typeface="+mn-lt"/>
                <a:ea typeface="+mn-ea"/>
                <a:cs typeface="+mn-cs"/>
              </a:rPr>
              <a:t>)</a:t>
            </a:r>
            <a:endParaRPr lang="en-US" sz="1200" b="0" i="0" kern="1200" baseline="0" dirty="0" smtClean="0">
              <a:solidFill>
                <a:schemeClr val="tx1"/>
              </a:solidFill>
              <a:effectLst/>
              <a:latin typeface="+mn-lt"/>
              <a:ea typeface="+mn-ea"/>
              <a:cs typeface="+mn-cs"/>
            </a:endParaRPr>
          </a:p>
          <a:p>
            <a:pPr rtl="0" fontAlgn="base"/>
            <a:endParaRPr lang="en-US"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Задания</a:t>
            </a:r>
            <a:r>
              <a:rPr lang="ru-RU" sz="1200" b="0" i="0" kern="1200" baseline="0" dirty="0" smtClean="0">
                <a:solidFill>
                  <a:schemeClr val="tx1"/>
                </a:solidFill>
                <a:effectLst/>
                <a:latin typeface="+mn-lt"/>
                <a:ea typeface="+mn-ea"/>
                <a:cs typeface="+mn-cs"/>
              </a:rPr>
              <a:t> – написать </a:t>
            </a:r>
            <a:r>
              <a:rPr lang="en-US" sz="1200" b="0" i="0" kern="1200" baseline="0" dirty="0" smtClean="0">
                <a:solidFill>
                  <a:schemeClr val="tx1"/>
                </a:solidFill>
                <a:effectLst/>
                <a:latin typeface="+mn-lt"/>
                <a:ea typeface="+mn-ea"/>
                <a:cs typeface="+mn-cs"/>
              </a:rPr>
              <a:t>built in </a:t>
            </a:r>
            <a:r>
              <a:rPr lang="ru-RU" sz="1200" b="0" i="0" kern="1200" baseline="0" dirty="0" smtClean="0">
                <a:solidFill>
                  <a:schemeClr val="tx1"/>
                </a:solidFill>
                <a:effectLst/>
                <a:latin typeface="+mn-lt"/>
                <a:ea typeface="+mn-ea"/>
                <a:cs typeface="+mn-cs"/>
              </a:rPr>
              <a:t>типы</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138</a:t>
            </a:fld>
            <a:endParaRPr lang="ru-RU">
              <a:solidFill>
                <a:prstClr val="black"/>
              </a:solidFill>
            </a:endParaRPr>
          </a:p>
        </p:txBody>
      </p:sp>
    </p:spTree>
    <p:extLst>
      <p:ext uri="{BB962C8B-B14F-4D97-AF65-F5344CB8AC3E}">
        <p14:creationId xmlns:p14="http://schemas.microsoft.com/office/powerpoint/2010/main" val="27599812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Начиная с </a:t>
            </a:r>
            <a:r>
              <a:rPr lang="en-US" sz="1200" b="0" i="0" kern="1200" dirty="0" smtClean="0">
                <a:solidFill>
                  <a:schemeClr val="tx1"/>
                </a:solidFill>
                <a:effectLst/>
                <a:latin typeface="+mn-lt"/>
                <a:ea typeface="+mn-ea"/>
                <a:cs typeface="+mn-cs"/>
              </a:rPr>
              <a:t>TypeScript 2.8 </a:t>
            </a:r>
            <a:r>
              <a:rPr lang="ru-RU" sz="1200" b="0" i="0" kern="1200" dirty="0" smtClean="0">
                <a:solidFill>
                  <a:schemeClr val="tx1"/>
                </a:solidFill>
                <a:effectLst/>
                <a:latin typeface="+mn-lt"/>
                <a:ea typeface="+mn-ea"/>
                <a:cs typeface="+mn-cs"/>
              </a:rPr>
              <a:t>была добавлена возможность описания условных выражений в типах. Условием здесь является удовлетворение некоторому описанному контракту.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В качестве примера рассмотрим типы, которые выполняются сразу, без задержек</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рассмотрим пример с задержками*</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139</a:t>
            </a:fld>
            <a:endParaRPr lang="ru-RU">
              <a:solidFill>
                <a:prstClr val="black"/>
              </a:solidFill>
            </a:endParaRPr>
          </a:p>
        </p:txBody>
      </p:sp>
    </p:spTree>
    <p:extLst>
      <p:ext uri="{BB962C8B-B14F-4D97-AF65-F5344CB8AC3E}">
        <p14:creationId xmlns:p14="http://schemas.microsoft.com/office/powerpoint/2010/main" val="511205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Рассказать</a:t>
            </a:r>
            <a:r>
              <a:rPr lang="ru-RU" baseline="0" dirty="0" smtClean="0"/>
              <a:t> как работать с группой аргументов*</a:t>
            </a:r>
          </a:p>
          <a:p>
            <a:pPr marL="228600" indent="-228600">
              <a:buAutoNum type="arabicPeriod"/>
            </a:pPr>
            <a:r>
              <a:rPr lang="ru-RU" sz="1200" b="0" i="0" kern="1200" dirty="0" smtClean="0">
                <a:solidFill>
                  <a:schemeClr val="tx1"/>
                </a:solidFill>
                <a:effectLst/>
                <a:latin typeface="+mn-lt"/>
                <a:ea typeface="+mn-ea"/>
                <a:cs typeface="+mn-cs"/>
              </a:rPr>
              <a:t>Такой же оператор может быть использован и при описании типа функции*</a:t>
            </a:r>
          </a:p>
          <a:p>
            <a:pPr rtl="0" fontAlgn="base"/>
            <a:r>
              <a:rPr lang="ru-RU" sz="1200" b="0" i="0" kern="1200" dirty="0" smtClean="0">
                <a:solidFill>
                  <a:schemeClr val="tx1"/>
                </a:solidFill>
                <a:effectLst/>
                <a:latin typeface="+mn-lt"/>
                <a:ea typeface="+mn-ea"/>
                <a:cs typeface="+mn-cs"/>
              </a:rPr>
              <a:t>Данный оператор может быть определен только после всех остальных аргументов, даже опциональных. </a:t>
            </a:r>
          </a:p>
          <a:p>
            <a:pPr rtl="0" fontAlgn="base"/>
            <a:r>
              <a:rPr lang="ru-RU" sz="1200" b="0" i="0" kern="1200" dirty="0" smtClean="0">
                <a:solidFill>
                  <a:schemeClr val="tx1"/>
                </a:solidFill>
                <a:effectLst/>
                <a:latin typeface="+mn-lt"/>
                <a:ea typeface="+mn-ea"/>
                <a:cs typeface="+mn-cs"/>
              </a:rPr>
              <a:t>Оператор не может иметь значений по умолчанию, даже тех, что совместимы с массивом. Вместо этого можно описывать такие аргументы перед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a:t>
            </a:r>
          </a:p>
          <a:p>
            <a:pPr rtl="0" fontAlgn="base"/>
            <a:r>
              <a:rPr lang="ru-RU" sz="1200" b="0" i="0" kern="1200" dirty="0" smtClean="0">
                <a:solidFill>
                  <a:schemeClr val="tx1"/>
                </a:solidFill>
                <a:effectLst/>
                <a:latin typeface="+mn-lt"/>
                <a:ea typeface="+mn-ea"/>
                <a:cs typeface="+mn-cs"/>
              </a:rPr>
              <a:t>Если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аргументы не были переданы функции, то значение такой переменной будет равно пустому списку.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38049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Условные типы особенно полезны при комбинации с mapped types</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140</a:t>
            </a:fld>
            <a:endParaRPr lang="ru-RU">
              <a:solidFill>
                <a:prstClr val="black"/>
              </a:solidFill>
            </a:endParaRPr>
          </a:p>
        </p:txBody>
      </p:sp>
    </p:spTree>
    <p:extLst>
      <p:ext uri="{BB962C8B-B14F-4D97-AF65-F5344CB8AC3E}">
        <p14:creationId xmlns:p14="http://schemas.microsoft.com/office/powerpoint/2010/main" val="129468500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141</a:t>
            </a:fld>
            <a:endParaRPr lang="ru-RU">
              <a:solidFill>
                <a:prstClr val="black"/>
              </a:solidFill>
            </a:endParaRPr>
          </a:p>
        </p:txBody>
      </p:sp>
    </p:spTree>
    <p:extLst>
      <p:ext uri="{BB962C8B-B14F-4D97-AF65-F5344CB8AC3E}">
        <p14:creationId xmlns:p14="http://schemas.microsoft.com/office/powerpoint/2010/main" val="23334153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Внутри условного выражения вполне возможно использовать механизм вывода типов напрямую. Такой выведенный тип будет доступен в ветви истинности выражения.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13784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Внутри условного выражения вполне возможно использовать механизм вывода типов напрямую. Такой выведенный тип будет доступен в ветви истинности выражения.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3343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770953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err="1" smtClean="0">
                <a:solidFill>
                  <a:schemeClr val="tx1"/>
                </a:solidFill>
                <a:effectLst/>
                <a:latin typeface="+mn-lt"/>
                <a:ea typeface="+mn-ea"/>
                <a:cs typeface="+mn-cs"/>
              </a:rPr>
              <a:t>ковариантностью</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27564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err="1" smtClean="0">
                <a:solidFill>
                  <a:schemeClr val="tx1"/>
                </a:solidFill>
                <a:effectLst/>
                <a:latin typeface="+mn-lt"/>
                <a:ea typeface="+mn-ea"/>
                <a:cs typeface="+mn-cs"/>
              </a:rPr>
              <a:t>контрвариантами</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73483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Посмотрим примеры*</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оставшиеся</a:t>
            </a:r>
            <a:r>
              <a:rPr lang="ru-RU"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built-in </a:t>
            </a:r>
            <a:r>
              <a:rPr lang="ru-RU" sz="1200" b="0" i="0" kern="1200" baseline="0" smtClean="0">
                <a:solidFill>
                  <a:schemeClr val="tx1"/>
                </a:solidFill>
                <a:effectLst/>
                <a:latin typeface="+mn-lt"/>
                <a:ea typeface="+mn-ea"/>
                <a:cs typeface="+mn-cs"/>
              </a:rPr>
              <a:t>типы</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784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пере использования</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это переменная, которая устанавливается в момент вызова функции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Заменим</a:t>
            </a:r>
            <a:r>
              <a:rPr lang="ru-RU" sz="1200" b="0" i="0" kern="1200" baseline="0" dirty="0" smtClean="0">
                <a:solidFill>
                  <a:schemeClr val="tx1"/>
                </a:solidFill>
                <a:effectLst/>
                <a:latin typeface="+mn-lt"/>
                <a:ea typeface="+mn-ea"/>
                <a:cs typeface="+mn-cs"/>
              </a:rPr>
              <a:t> на стрелочную функцию*</a:t>
            </a:r>
          </a:p>
          <a:p>
            <a:pPr marL="228600" indent="-228600">
              <a:buAutoNum type="arabicPeriod"/>
            </a:pPr>
            <a:r>
              <a:rPr lang="ru-RU" sz="1200" b="0" i="0" kern="1200" baseline="0" dirty="0" smtClean="0">
                <a:solidFill>
                  <a:schemeClr val="tx1"/>
                </a:solidFill>
                <a:effectLst/>
                <a:latin typeface="+mn-lt"/>
                <a:ea typeface="+mn-ea"/>
                <a:cs typeface="+mn-cs"/>
              </a:rPr>
              <a:t>Пример решения проблемы с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в библиотеках*</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520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28.07.2020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28.07.2020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28.07.2020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28.07.2020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28.07.2020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28.07.2020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28.07.2020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28.07.2020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28.07.2020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28.07.2020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28.07.2020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28.07.2020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5.png"/></Relationships>
</file>

<file path=ppt/slides/_rels/slide1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5.png"/></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D158B8-9362-4BF2-882E-C13EA3EF3EF0}"/>
              </a:ext>
            </a:extLst>
          </p:cNvPr>
          <p:cNvSpPr txBox="1"/>
          <p:nvPr/>
        </p:nvSpPr>
        <p:spPr>
          <a:xfrm>
            <a:off x="3200400" y="2447925"/>
            <a:ext cx="5848350" cy="132343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8000" dirty="0" err="1">
                <a:solidFill>
                  <a:srgbClr val="00D8FF"/>
                </a:solidFill>
                <a:latin typeface="Consolas"/>
              </a:rPr>
              <a:t>TypeScript</a:t>
            </a:r>
            <a:endParaRPr lang="ru-RU" sz="8000">
              <a:solidFill>
                <a:srgbClr val="00D8FF"/>
              </a:solidFill>
              <a:latin typeface="Consolas"/>
              <a:cs typeface="Calibri"/>
            </a:endParaRP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id="{643AF698-9649-4FE5-B57B-D63B1979621A}"/>
              </a:ext>
            </a:extLst>
          </p:cNvPr>
          <p:cNvPicPr>
            <a:picLocks noChangeAspect="1"/>
          </p:cNvPicPr>
          <p:nvPr/>
        </p:nvPicPr>
        <p:blipFill>
          <a:blip r:embed="rId2"/>
          <a:stretch>
            <a:fillRect/>
          </a:stretch>
        </p:blipFill>
        <p:spPr>
          <a:xfrm>
            <a:off x="1992702" y="2057401"/>
            <a:ext cx="2743200" cy="2743200"/>
          </a:xfrm>
          <a:prstGeom prst="rect">
            <a:avLst/>
          </a:prstGeom>
        </p:spPr>
      </p:pic>
      <p:pic>
        <p:nvPicPr>
          <p:cNvPr id="6" name="Рисунок 2" descr="Изображение выглядит как знак&#10;&#10;Автоматически созданное описание">
            <a:extLst>
              <a:ext uri="{FF2B5EF4-FFF2-40B4-BE49-F238E27FC236}">
                <a16:creationId xmlns:a16="http://schemas.microsoft.com/office/drawing/2014/main" id="{E62650C7-5A56-4458-8455-E76C997A3CCA}"/>
              </a:ext>
            </a:extLst>
          </p:cNvPr>
          <p:cNvPicPr>
            <a:picLocks noChangeAspect="1"/>
          </p:cNvPicPr>
          <p:nvPr/>
        </p:nvPicPr>
        <p:blipFill>
          <a:blip r:embed="rId3"/>
          <a:stretch>
            <a:fillRect/>
          </a:stretch>
        </p:blipFill>
        <p:spPr>
          <a:xfrm>
            <a:off x="7427342" y="2057399"/>
            <a:ext cx="2743200" cy="2743200"/>
          </a:xfrm>
          <a:prstGeom prst="rect">
            <a:avLst/>
          </a:prstGeom>
        </p:spPr>
      </p:pic>
      <p:pic>
        <p:nvPicPr>
          <p:cNvPr id="4" name="Рисунок 4" descr="Изображение выглядит как знак, часы&#10;&#10;Автоматически созданное описание">
            <a:extLst>
              <a:ext uri="{FF2B5EF4-FFF2-40B4-BE49-F238E27FC236}">
                <a16:creationId xmlns:a16="http://schemas.microsoft.com/office/drawing/2014/main" id="{C0715713-18D8-4672-A392-99BE9242E0A0}"/>
              </a:ext>
            </a:extLst>
          </p:cNvPr>
          <p:cNvPicPr>
            <a:picLocks noChangeAspect="1"/>
          </p:cNvPicPr>
          <p:nvPr/>
        </p:nvPicPr>
        <p:blipFill>
          <a:blip r:embed="rId4"/>
          <a:stretch>
            <a:fillRect/>
          </a:stretch>
        </p:blipFill>
        <p:spPr>
          <a:xfrm>
            <a:off x="4724400" y="2861581"/>
            <a:ext cx="2743200" cy="1796196"/>
          </a:xfrm>
          <a:prstGeom prst="rect">
            <a:avLst/>
          </a:prstGeom>
        </p:spPr>
      </p:pic>
    </p:spTree>
    <p:extLst>
      <p:ext uri="{BB962C8B-B14F-4D97-AF65-F5344CB8AC3E}">
        <p14:creationId xmlns:p14="http://schemas.microsoft.com/office/powerpoint/2010/main" val="41389724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646597" y="287795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in runtime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41576946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492185" y="2877953"/>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Const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t>
            </a:r>
            <a:r>
              <a:rPr kumimoji="0" lang="en-US" sz="4800" b="0" i="0" u="none" strike="noStrike" kern="1200" cap="none" spc="0" normalizeH="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4898101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53954" y="287795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Ambient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t>
            </a: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688949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028" name="Picture 4" descr="Brick Alt Icon Clipart Lego - Component Icon - Png Download - Fu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924" y="2767815"/>
            <a:ext cx="3222625" cy="3222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rick Alt Icon Clipart Lego - Component Icon - Png Download - Fu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923" y="1514928"/>
            <a:ext cx="3222625" cy="3222625"/>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522443" y="2949092"/>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Program A</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10" name="Прямоугольник 9"/>
          <p:cNvSpPr/>
          <p:nvPr/>
        </p:nvSpPr>
        <p:spPr>
          <a:xfrm>
            <a:off x="8509807" y="2949091"/>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Program B</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1138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5">
            <a:extLst>
              <a:ext uri="{FF2B5EF4-FFF2-40B4-BE49-F238E27FC236}">
                <a16:creationId xmlns:a16="http://schemas.microsoft.com/office/drawing/2014/main" id="{B0D009A0-57C3-4D4D-B1D0-6B70F709CD8A}"/>
              </a:ext>
            </a:extLst>
          </p:cNvPr>
          <p:cNvPicPr>
            <a:picLocks noChangeAspect="1"/>
          </p:cNvPicPr>
          <p:nvPr/>
        </p:nvPicPr>
        <p:blipFill>
          <a:blip r:embed="rId3"/>
          <a:stretch>
            <a:fillRect/>
          </a:stretch>
        </p:blipFill>
        <p:spPr>
          <a:xfrm>
            <a:off x="2525874" y="3065834"/>
            <a:ext cx="1823050" cy="2034312"/>
          </a:xfrm>
          <a:prstGeom prst="rect">
            <a:avLst/>
          </a:prstGeom>
        </p:spPr>
      </p:pic>
      <p:pic>
        <p:nvPicPr>
          <p:cNvPr id="8" name="Рисунок 9">
            <a:extLst>
              <a:ext uri="{FF2B5EF4-FFF2-40B4-BE49-F238E27FC236}">
                <a16:creationId xmlns:a16="http://schemas.microsoft.com/office/drawing/2014/main" id="{E8BB2BAD-B852-4F51-B94F-087CF76564AF}"/>
              </a:ext>
            </a:extLst>
          </p:cNvPr>
          <p:cNvPicPr>
            <a:picLocks noChangeAspect="1"/>
          </p:cNvPicPr>
          <p:nvPr/>
        </p:nvPicPr>
        <p:blipFill>
          <a:blip r:embed="rId4"/>
          <a:stretch>
            <a:fillRect/>
          </a:stretch>
        </p:blipFill>
        <p:spPr>
          <a:xfrm>
            <a:off x="8219712" y="2408704"/>
            <a:ext cx="1587698" cy="2691442"/>
          </a:xfrm>
          <a:prstGeom prst="rect">
            <a:avLst/>
          </a:prstGeom>
        </p:spPr>
      </p:pic>
      <p:sp>
        <p:nvSpPr>
          <p:cNvPr id="3" name="Прямоугольник 2"/>
          <p:cNvSpPr/>
          <p:nvPr/>
        </p:nvSpPr>
        <p:spPr>
          <a:xfrm>
            <a:off x="4675470" y="799692"/>
            <a:ext cx="3228769" cy="830997"/>
          </a:xfrm>
          <a:prstGeom prst="rect">
            <a:avLst/>
          </a:prstGeom>
        </p:spPr>
        <p:txBody>
          <a:bodyPr wrap="none">
            <a:spAutoFit/>
          </a:bodyPr>
          <a:lstStyle/>
          <a:p>
            <a:r>
              <a:rPr lang="en-US" sz="4800" dirty="0" smtClean="0">
                <a:solidFill>
                  <a:srgbClr val="00D8FF"/>
                </a:solidFill>
                <a:latin typeface="Consolas"/>
                <a:cs typeface="Calibri"/>
              </a:rPr>
              <a:t>&lt;Generic&gt;</a:t>
            </a:r>
            <a:endParaRPr lang="ru-RU" dirty="0"/>
          </a:p>
        </p:txBody>
      </p:sp>
    </p:spTree>
    <p:extLst>
      <p:ext uri="{BB962C8B-B14F-4D97-AF65-F5344CB8AC3E}">
        <p14:creationId xmlns:p14="http://schemas.microsoft.com/office/powerpoint/2010/main" val="26675236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617207" y="2877953"/>
            <a:ext cx="9316974" cy="830997"/>
          </a:xfrm>
          <a:prstGeom prst="rect">
            <a:avLst/>
          </a:prstGeom>
        </p:spPr>
        <p:txBody>
          <a:bodyPr wrap="none">
            <a:spAutoFit/>
          </a:bodyPr>
          <a:lstStyle/>
          <a:p>
            <a:pPr lvl="0" algn="ctr">
              <a:defRPr/>
            </a:pPr>
            <a:r>
              <a:rPr lang="en-US" sz="4800" dirty="0">
                <a:solidFill>
                  <a:srgbClr val="00D8FF"/>
                </a:solidFill>
                <a:latin typeface="Consolas"/>
                <a:cs typeface="Calibri"/>
              </a:rPr>
              <a:t>f</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unction y</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&lt;</a:t>
            </a:r>
            <a:r>
              <a:rPr kumimoji="0" lang="en-US" sz="4800" b="0" i="0" u="none" strike="noStrike" kern="1200" cap="none" spc="0" normalizeH="0" baseline="0" noProof="0" dirty="0" err="1" smtClean="0">
                <a:ln>
                  <a:noFill/>
                </a:ln>
                <a:solidFill>
                  <a:srgbClr val="BF4141"/>
                </a:solidFill>
                <a:effectLst/>
                <a:uLnTx/>
                <a:uFillTx/>
                <a:latin typeface="Consolas"/>
                <a:ea typeface="+mn-ea"/>
                <a:cs typeface="Calibri"/>
              </a:rPr>
              <a:t>TType</a:t>
            </a:r>
            <a:r>
              <a:rPr lang="en-US" sz="4800" dirty="0">
                <a:solidFill>
                  <a:srgbClr val="BF4141"/>
                </a:solidFill>
                <a:latin typeface="Consolas"/>
                <a:cs typeface="Calibri"/>
              </a:rPr>
              <a:t>&gt;</a:t>
            </a:r>
            <a:r>
              <a:rPr lang="en-US" sz="4800" dirty="0">
                <a:solidFill>
                  <a:srgbClr val="00D8FF"/>
                </a:solidFill>
                <a:latin typeface="Consolas"/>
                <a:cs typeface="Calibri"/>
              </a:rPr>
              <a:t>(x</a:t>
            </a:r>
            <a:r>
              <a:rPr lang="en-US" sz="4800" dirty="0">
                <a:solidFill>
                  <a:srgbClr val="BF4141"/>
                </a:solidFill>
                <a:latin typeface="Consolas"/>
                <a:cs typeface="Calibri"/>
              </a:rPr>
              <a:t>: </a:t>
            </a:r>
            <a:r>
              <a:rPr lang="en-US" sz="4800" dirty="0" err="1">
                <a:solidFill>
                  <a:srgbClr val="BF4141"/>
                </a:solidFill>
                <a:latin typeface="Consolas"/>
                <a:cs typeface="Calibri"/>
              </a:rPr>
              <a:t>TType</a:t>
            </a:r>
            <a:r>
              <a:rPr lang="en-US" sz="4800" dirty="0">
                <a:solidFill>
                  <a:srgbClr val="00D8FF"/>
                </a:solidFill>
                <a:latin typeface="Consolas"/>
                <a:cs typeface="Calibri"/>
              </a:rPr>
              <a: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6" name="Прямоугольник 5"/>
          <p:cNvSpPr/>
          <p:nvPr/>
        </p:nvSpPr>
        <p:spPr>
          <a:xfrm>
            <a:off x="2164625" y="2877953"/>
            <a:ext cx="8640507" cy="830997"/>
          </a:xfrm>
          <a:prstGeom prst="rect">
            <a:avLst/>
          </a:prstGeom>
        </p:spPr>
        <p:txBody>
          <a:bodyPr wrap="none">
            <a:spAutoFit/>
          </a:bodyPr>
          <a:lstStyle/>
          <a:p>
            <a:r>
              <a:rPr lang="en-US" sz="4800" dirty="0" err="1" smtClean="0">
                <a:solidFill>
                  <a:srgbClr val="00D8FF"/>
                </a:solidFill>
                <a:latin typeface="Consolas"/>
                <a:cs typeface="Calibri"/>
              </a:rPr>
              <a:t>TType</a:t>
            </a:r>
            <a:r>
              <a:rPr lang="en-US" sz="4800" dirty="0" smtClean="0">
                <a:solidFill>
                  <a:srgbClr val="00D8FF"/>
                </a:solidFill>
                <a:latin typeface="Consolas"/>
                <a:cs typeface="Calibri"/>
              </a:rPr>
              <a:t> </a:t>
            </a:r>
            <a:r>
              <a:rPr lang="en-US" sz="4800" dirty="0" smtClean="0">
                <a:solidFill>
                  <a:srgbClr val="BF4141"/>
                </a:solidFill>
                <a:latin typeface="Consolas"/>
                <a:cs typeface="Calibri"/>
              </a:rPr>
              <a:t>===</a:t>
            </a:r>
            <a:r>
              <a:rPr lang="en-US" sz="4800" dirty="0" smtClean="0">
                <a:solidFill>
                  <a:srgbClr val="00D8FF"/>
                </a:solidFill>
                <a:latin typeface="Consolas"/>
                <a:cs typeface="Calibri"/>
              </a:rPr>
              <a:t> {} (empty type)</a:t>
            </a:r>
            <a:endParaRPr lang="ru-RU" dirty="0">
              <a:solidFill>
                <a:srgbClr val="00D8FF"/>
              </a:solidFill>
            </a:endParaRPr>
          </a:p>
        </p:txBody>
      </p:sp>
    </p:spTree>
    <p:extLst>
      <p:ext uri="{BB962C8B-B14F-4D97-AF65-F5344CB8AC3E}">
        <p14:creationId xmlns:p14="http://schemas.microsoft.com/office/powerpoint/2010/main" val="314883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40889" y="2839452"/>
            <a:ext cx="11684610" cy="830997"/>
          </a:xfrm>
          <a:prstGeom prst="rect">
            <a:avLst/>
          </a:prstGeom>
        </p:spPr>
        <p:txBody>
          <a:bodyPr wrap="none">
            <a:spAutoFit/>
          </a:bodyPr>
          <a:lstStyle/>
          <a:p>
            <a:pPr lvl="0" algn="ctr">
              <a:defRPr/>
            </a:pPr>
            <a:r>
              <a:rPr lang="en-US" sz="4800" noProof="0" dirty="0" smtClean="0">
                <a:solidFill>
                  <a:srgbClr val="00D8FF"/>
                </a:solidFill>
                <a:latin typeface="Consolas"/>
                <a:cs typeface="Calibri"/>
              </a:rPr>
              <a:t>Type t = </a:t>
            </a:r>
            <a:r>
              <a:rPr lang="en-US" sz="4800" noProof="0" dirty="0" smtClean="0">
                <a:solidFill>
                  <a:srgbClr val="BF4141"/>
                </a:solidFill>
                <a:latin typeface="Consolas"/>
                <a:cs typeface="Calibri"/>
              </a:rPr>
              <a:t>&lt;</a:t>
            </a:r>
            <a:r>
              <a:rPr lang="en-US" sz="4800" noProof="0" dirty="0" err="1" smtClean="0">
                <a:solidFill>
                  <a:srgbClr val="BF4141"/>
                </a:solidFill>
                <a:latin typeface="Consolas"/>
                <a:cs typeface="Calibri"/>
              </a:rPr>
              <a:t>TArg</a:t>
            </a:r>
            <a:r>
              <a:rPr lang="en-US" sz="4800" noProof="0" dirty="0" smtClean="0">
                <a:solidFill>
                  <a:srgbClr val="BF4141"/>
                </a:solidFill>
                <a:latin typeface="Consolas"/>
                <a:cs typeface="Calibri"/>
              </a:rPr>
              <a:t>&gt;</a:t>
            </a:r>
            <a:r>
              <a:rPr lang="en-US" sz="4800" noProof="0" dirty="0" smtClean="0">
                <a:solidFill>
                  <a:srgbClr val="00D8FF"/>
                </a:solidFill>
                <a:latin typeface="Consolas"/>
                <a:cs typeface="Calibri"/>
              </a:rPr>
              <a:t>(</a:t>
            </a:r>
            <a:r>
              <a:rPr lang="en-US" sz="4800" noProof="0" dirty="0" err="1" smtClean="0">
                <a:solidFill>
                  <a:srgbClr val="00D8FF"/>
                </a:solidFill>
                <a:latin typeface="Consolas"/>
                <a:cs typeface="Calibri"/>
              </a:rPr>
              <a:t>arg</a:t>
            </a:r>
            <a:r>
              <a:rPr lang="en-US" sz="4800" dirty="0">
                <a:solidFill>
                  <a:srgbClr val="BF4141"/>
                </a:solidFill>
                <a:latin typeface="Consolas"/>
                <a:cs typeface="Calibri"/>
              </a:rPr>
              <a:t>: </a:t>
            </a:r>
            <a:r>
              <a:rPr lang="en-US" sz="4800" dirty="0" err="1" smtClean="0">
                <a:solidFill>
                  <a:srgbClr val="BF4141"/>
                </a:solidFill>
                <a:latin typeface="Consolas"/>
                <a:cs typeface="Calibri"/>
              </a:rPr>
              <a:t>TArg</a:t>
            </a:r>
            <a:r>
              <a:rPr lang="en-US" sz="4800" dirty="0" smtClean="0">
                <a:solidFill>
                  <a:srgbClr val="00D8FF"/>
                </a:solidFill>
                <a:latin typeface="Consolas"/>
                <a:cs typeface="Calibri"/>
              </a:rPr>
              <a:t>) =&gt; </a:t>
            </a:r>
            <a:r>
              <a:rPr lang="en-US" sz="4800" dirty="0" smtClean="0">
                <a:solidFill>
                  <a:srgbClr val="BF4141"/>
                </a:solidFill>
                <a:latin typeface="Consolas"/>
                <a:cs typeface="Calibri"/>
              </a:rPr>
              <a:t>type</a:t>
            </a:r>
            <a:endParaRPr kumimoji="0" lang="en-US" sz="4800" b="0" i="0" u="none" strike="noStrike" kern="1200" cap="none" spc="0" normalizeH="0" baseline="0" noProof="0" dirty="0">
              <a:ln>
                <a:noFill/>
              </a:ln>
              <a:solidFill>
                <a:srgbClr val="BF4141"/>
              </a:solidFill>
              <a:effectLst/>
              <a:uLnTx/>
              <a:uFillTx/>
              <a:latin typeface="Consolas"/>
              <a:cs typeface="Calibri"/>
            </a:endParaRPr>
          </a:p>
        </p:txBody>
      </p:sp>
    </p:spTree>
    <p:extLst>
      <p:ext uri="{BB962C8B-B14F-4D97-AF65-F5344CB8AC3E}">
        <p14:creationId xmlns:p14="http://schemas.microsoft.com/office/powerpoint/2010/main" val="34030770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284995" y="2839452"/>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class</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A&lt;Generic&gt;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6772482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593833" y="2839452"/>
            <a:ext cx="897874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&lt;Generic extends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Contract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&gt;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5173469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807054" y="2839452"/>
            <a:ext cx="25523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Generic</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9849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2" descr="Изображение выглядит как знак&#10;&#10;Автоматически созданное описание">
            <a:extLst>
              <a:ext uri="{FF2B5EF4-FFF2-40B4-BE49-F238E27FC236}">
                <a16:creationId xmlns:a16="http://schemas.microsoft.com/office/drawing/2014/main" id="{406787F7-34F3-4578-8383-E3660837B270}"/>
              </a:ext>
            </a:extLst>
          </p:cNvPr>
          <p:cNvPicPr>
            <a:picLocks noChangeAspect="1"/>
          </p:cNvPicPr>
          <p:nvPr/>
        </p:nvPicPr>
        <p:blipFill>
          <a:blip r:embed="rId2"/>
          <a:stretch>
            <a:fillRect/>
          </a:stretch>
        </p:blipFill>
        <p:spPr>
          <a:xfrm rot="1020000">
            <a:off x="6863323" y="2541435"/>
            <a:ext cx="962025" cy="962025"/>
          </a:xfrm>
          <a:prstGeom prst="rect">
            <a:avLst/>
          </a:prstGeom>
        </p:spPr>
      </p:pic>
      <p:pic>
        <p:nvPicPr>
          <p:cNvPr id="3" name="Рисунок 3" descr="Изображение выглядит как рисунок&#10;&#10;Автоматически созданное описание">
            <a:extLst>
              <a:ext uri="{FF2B5EF4-FFF2-40B4-BE49-F238E27FC236}">
                <a16:creationId xmlns:a16="http://schemas.microsoft.com/office/drawing/2014/main" id="{FC6F666A-A6B3-453F-9A9B-0A5B8D721905}"/>
              </a:ext>
            </a:extLst>
          </p:cNvPr>
          <p:cNvPicPr>
            <a:picLocks noChangeAspect="1"/>
          </p:cNvPicPr>
          <p:nvPr/>
        </p:nvPicPr>
        <p:blipFill rotWithShape="1">
          <a:blip r:embed="rId3"/>
          <a:srcRect b="31266"/>
          <a:stretch/>
        </p:blipFill>
        <p:spPr>
          <a:xfrm>
            <a:off x="2675986" y="1777249"/>
            <a:ext cx="4827916" cy="2535220"/>
          </a:xfrm>
          <a:prstGeom prst="rect">
            <a:avLst/>
          </a:prstGeom>
        </p:spPr>
      </p:pic>
      <p:pic>
        <p:nvPicPr>
          <p:cNvPr id="5" name="Рисунок 5" descr="Изображение выглядит как стул&#10;&#10;Автоматически созданное описание">
            <a:extLst>
              <a:ext uri="{FF2B5EF4-FFF2-40B4-BE49-F238E27FC236}">
                <a16:creationId xmlns:a16="http://schemas.microsoft.com/office/drawing/2014/main" id="{B7763C02-CDFF-4BDB-A137-3F2DC619E9F4}"/>
              </a:ext>
            </a:extLst>
          </p:cNvPr>
          <p:cNvPicPr>
            <a:picLocks noChangeAspect="1"/>
          </p:cNvPicPr>
          <p:nvPr/>
        </p:nvPicPr>
        <p:blipFill>
          <a:blip r:embed="rId4"/>
          <a:stretch>
            <a:fillRect/>
          </a:stretch>
        </p:blipFill>
        <p:spPr>
          <a:xfrm flipH="1">
            <a:off x="5905500" y="2605992"/>
            <a:ext cx="2876550" cy="1931766"/>
          </a:xfrm>
          <a:prstGeom prst="rect">
            <a:avLst/>
          </a:prstGeom>
        </p:spPr>
      </p:pic>
    </p:spTree>
    <p:extLst>
      <p:ext uri="{BB962C8B-B14F-4D97-AF65-F5344CB8AC3E}">
        <p14:creationId xmlns:p14="http://schemas.microsoft.com/office/powerpoint/2010/main" val="37491517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30590" y="2839452"/>
            <a:ext cx="3905236" cy="830997"/>
          </a:xfrm>
          <a:prstGeom prst="rect">
            <a:avLst/>
          </a:prstGeom>
        </p:spPr>
        <p:txBody>
          <a:bodyPr wrap="none">
            <a:spAutoFit/>
          </a:bodyPr>
          <a:lstStyle/>
          <a:p>
            <a:pPr algn="ctr">
              <a:defRPr/>
            </a:pPr>
            <a:r>
              <a:rPr lang="en-US" sz="4800" dirty="0" smtClean="0">
                <a:solidFill>
                  <a:srgbClr val="00D8FF"/>
                </a:solidFill>
                <a:latin typeface="Consolas"/>
                <a:cs typeface="Calibri"/>
              </a:rPr>
              <a:t>Type guards</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1086063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905361" y="2839452"/>
            <a:ext cx="10355719" cy="584775"/>
          </a:xfrm>
          <a:prstGeom prst="rect">
            <a:avLst/>
          </a:prstGeom>
        </p:spPr>
        <p:txBody>
          <a:bodyPr wrap="none">
            <a:spAutoFit/>
          </a:bodyPr>
          <a:lstStyle/>
          <a:p>
            <a:pPr algn="ctr">
              <a:defRPr/>
            </a:pPr>
            <a:r>
              <a:rPr lang="en-US" sz="3200" dirty="0" smtClean="0">
                <a:solidFill>
                  <a:srgbClr val="00D8FF"/>
                </a:solidFill>
                <a:latin typeface="Consolas"/>
                <a:cs typeface="Calibri"/>
              </a:rPr>
              <a:t>function predicate(var: unknown)</a:t>
            </a:r>
            <a:r>
              <a:rPr lang="en-US" sz="3200" dirty="0" smtClean="0">
                <a:solidFill>
                  <a:srgbClr val="BF4141"/>
                </a:solidFill>
                <a:latin typeface="Consolas"/>
                <a:cs typeface="Calibri"/>
              </a:rPr>
              <a:t>: var is type</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151626279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956682" y="2839452"/>
            <a:ext cx="4253087" cy="584775"/>
          </a:xfrm>
          <a:prstGeom prst="rect">
            <a:avLst/>
          </a:prstGeom>
        </p:spPr>
        <p:txBody>
          <a:bodyPr wrap="none">
            <a:spAutoFit/>
          </a:bodyPr>
          <a:lstStyle/>
          <a:p>
            <a:pPr algn="ctr">
              <a:defRPr/>
            </a:pPr>
            <a:r>
              <a:rPr lang="en-US" sz="3200" dirty="0" smtClean="0">
                <a:solidFill>
                  <a:srgbClr val="00D8FF"/>
                </a:solidFill>
                <a:latin typeface="Consolas"/>
                <a:cs typeface="Calibri"/>
              </a:rPr>
              <a:t>Property </a:t>
            </a:r>
            <a:r>
              <a:rPr lang="en-US" sz="3200" dirty="0" smtClean="0">
                <a:solidFill>
                  <a:srgbClr val="BF4141"/>
                </a:solidFill>
                <a:latin typeface="Consolas"/>
                <a:cs typeface="Calibri"/>
              </a:rPr>
              <a:t>in</a:t>
            </a:r>
            <a:r>
              <a:rPr lang="en-US" sz="3200" dirty="0" smtClean="0">
                <a:solidFill>
                  <a:srgbClr val="00D8FF"/>
                </a:solidFill>
                <a:latin typeface="Consolas"/>
                <a:cs typeface="Calibri"/>
              </a:rPr>
              <a:t> object</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94412082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860778" y="2839452"/>
            <a:ext cx="2444900" cy="584775"/>
          </a:xfrm>
          <a:prstGeom prst="rect">
            <a:avLst/>
          </a:prstGeom>
        </p:spPr>
        <p:txBody>
          <a:bodyPr wrap="none">
            <a:spAutoFit/>
          </a:bodyPr>
          <a:lstStyle/>
          <a:p>
            <a:pPr algn="ctr">
              <a:defRPr/>
            </a:pPr>
            <a:r>
              <a:rPr lang="en-US" sz="3200" dirty="0" smtClean="0">
                <a:solidFill>
                  <a:srgbClr val="BF4141"/>
                </a:solidFill>
                <a:latin typeface="Consolas"/>
                <a:cs typeface="Calibri"/>
              </a:rPr>
              <a:t>typeof</a:t>
            </a:r>
            <a:r>
              <a:rPr lang="en-US" sz="3200" dirty="0" smtClean="0">
                <a:solidFill>
                  <a:srgbClr val="00D8FF"/>
                </a:solidFill>
                <a:latin typeface="Consolas"/>
                <a:cs typeface="Calibri"/>
              </a:rPr>
              <a:t> var</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40876705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069699" y="2839452"/>
            <a:ext cx="4027064" cy="584775"/>
          </a:xfrm>
          <a:prstGeom prst="rect">
            <a:avLst/>
          </a:prstGeom>
        </p:spPr>
        <p:txBody>
          <a:bodyPr wrap="none">
            <a:spAutoFit/>
          </a:bodyPr>
          <a:lstStyle/>
          <a:p>
            <a:pPr algn="ctr">
              <a:defRPr/>
            </a:pPr>
            <a:r>
              <a:rPr lang="en-US" sz="3200" dirty="0" smtClean="0">
                <a:solidFill>
                  <a:srgbClr val="BF4141"/>
                </a:solidFill>
                <a:latin typeface="Consolas"/>
                <a:cs typeface="Calibri"/>
              </a:rPr>
              <a:t>instanceof</a:t>
            </a:r>
            <a:r>
              <a:rPr lang="en-US" sz="3200" dirty="0" smtClean="0">
                <a:solidFill>
                  <a:srgbClr val="00D8FF"/>
                </a:solidFill>
                <a:latin typeface="Consolas"/>
                <a:cs typeface="Calibri"/>
              </a:rPr>
              <a:t> object</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18477303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809474" y="2839452"/>
            <a:ext cx="8547533" cy="584775"/>
          </a:xfrm>
          <a:prstGeom prst="rect">
            <a:avLst/>
          </a:prstGeom>
        </p:spPr>
        <p:txBody>
          <a:bodyPr wrap="none">
            <a:spAutoFit/>
          </a:bodyPr>
          <a:lstStyle/>
          <a:p>
            <a:pPr algn="ctr">
              <a:defRPr/>
            </a:pPr>
            <a:r>
              <a:rPr lang="en-US" sz="3200" dirty="0" smtClean="0">
                <a:solidFill>
                  <a:srgbClr val="00D8FF"/>
                </a:solidFill>
                <a:latin typeface="Consolas"/>
                <a:cs typeface="Calibri"/>
              </a:rPr>
              <a:t>Type guards </a:t>
            </a:r>
            <a:r>
              <a:rPr lang="en-US" sz="3200" dirty="0" smtClean="0">
                <a:solidFill>
                  <a:srgbClr val="BF4141"/>
                </a:solidFill>
                <a:latin typeface="Consolas"/>
                <a:cs typeface="Calibri"/>
              </a:rPr>
              <a:t>do </a:t>
            </a:r>
            <a:r>
              <a:rPr lang="en-US" sz="3200" dirty="0">
                <a:solidFill>
                  <a:srgbClr val="BF4141"/>
                </a:solidFill>
                <a:latin typeface="Consolas"/>
                <a:cs typeface="Calibri"/>
              </a:rPr>
              <a:t>not</a:t>
            </a:r>
            <a:r>
              <a:rPr lang="en-US" sz="3200" dirty="0">
                <a:solidFill>
                  <a:srgbClr val="00D8FF"/>
                </a:solidFill>
                <a:latin typeface="Consolas"/>
                <a:cs typeface="Calibri"/>
              </a:rPr>
              <a:t> guarantee </a:t>
            </a:r>
            <a:r>
              <a:rPr lang="en-US" sz="3200" dirty="0" smtClean="0">
                <a:solidFill>
                  <a:srgbClr val="00D8FF"/>
                </a:solidFill>
                <a:latin typeface="Consolas"/>
                <a:cs typeface="Calibri"/>
              </a:rPr>
              <a:t>anything</a:t>
            </a:r>
            <a:endParaRPr lang="en-US" sz="3200" dirty="0">
              <a:solidFill>
                <a:srgbClr val="00D8FF"/>
              </a:solidFill>
              <a:latin typeface="Consolas"/>
              <a:cs typeface="Calibri"/>
            </a:endParaRPr>
          </a:p>
        </p:txBody>
      </p:sp>
    </p:spTree>
    <p:extLst>
      <p:ext uri="{BB962C8B-B14F-4D97-AF65-F5344CB8AC3E}">
        <p14:creationId xmlns:p14="http://schemas.microsoft.com/office/powerpoint/2010/main" val="139274518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285007" y="2839452"/>
            <a:ext cx="5596405" cy="830997"/>
          </a:xfrm>
          <a:prstGeom prst="rect">
            <a:avLst/>
          </a:prstGeom>
        </p:spPr>
        <p:txBody>
          <a:bodyPr wrap="none">
            <a:spAutoFit/>
          </a:bodyPr>
          <a:lstStyle/>
          <a:p>
            <a:pPr algn="ctr">
              <a:defRPr/>
            </a:pPr>
            <a:r>
              <a:rPr lang="en-US" sz="4800" dirty="0" smtClean="0">
                <a:solidFill>
                  <a:srgbClr val="00D8FF"/>
                </a:solidFill>
                <a:latin typeface="Consolas"/>
                <a:cs typeface="Calibri"/>
              </a:rPr>
              <a:t>Unknown top type</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413474972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299711" y="2839452"/>
            <a:ext cx="3567002" cy="830997"/>
          </a:xfrm>
          <a:prstGeom prst="rect">
            <a:avLst/>
          </a:prstGeom>
        </p:spPr>
        <p:txBody>
          <a:bodyPr wrap="none">
            <a:spAutoFit/>
          </a:bodyPr>
          <a:lstStyle/>
          <a:p>
            <a:pPr algn="ctr">
              <a:defRPr/>
            </a:pPr>
            <a:r>
              <a:rPr lang="en-US" sz="4800" dirty="0" smtClean="0">
                <a:solidFill>
                  <a:srgbClr val="00D8FF"/>
                </a:solidFill>
                <a:latin typeface="Consolas"/>
                <a:cs typeface="Calibri"/>
              </a:rPr>
              <a:t>Null types</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152821299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932082" y="2839452"/>
            <a:ext cx="8302274" cy="830997"/>
          </a:xfrm>
          <a:prstGeom prst="rect">
            <a:avLst/>
          </a:prstGeom>
        </p:spPr>
        <p:txBody>
          <a:bodyPr wrap="none">
            <a:spAutoFit/>
          </a:bodyPr>
          <a:lstStyle/>
          <a:p>
            <a:pPr algn="ctr">
              <a:defRPr/>
            </a:pPr>
            <a:r>
              <a:rPr lang="en-US" sz="4800" dirty="0" smtClean="0">
                <a:solidFill>
                  <a:srgbClr val="00D8FF"/>
                </a:solidFill>
                <a:latin typeface="Consolas"/>
                <a:cs typeface="Calibri"/>
              </a:rPr>
              <a:t>object.optional.required</a:t>
            </a:r>
            <a:endParaRPr lang="en-US" sz="4800" dirty="0">
              <a:solidFill>
                <a:srgbClr val="00D8FF"/>
              </a:solidFill>
              <a:latin typeface="Consolas"/>
              <a:cs typeface="Calibri"/>
            </a:endParaRPr>
          </a:p>
        </p:txBody>
      </p:sp>
      <p:sp>
        <p:nvSpPr>
          <p:cNvPr id="3" name="Прямоугольник 2"/>
          <p:cNvSpPr/>
          <p:nvPr/>
        </p:nvSpPr>
        <p:spPr>
          <a:xfrm>
            <a:off x="714601" y="2931784"/>
            <a:ext cx="11075468" cy="646331"/>
          </a:xfrm>
          <a:prstGeom prst="rect">
            <a:avLst/>
          </a:prstGeom>
        </p:spPr>
        <p:txBody>
          <a:bodyPr wrap="none">
            <a:spAutoFit/>
          </a:bodyPr>
          <a:lstStyle/>
          <a:p>
            <a:pPr algn="ctr">
              <a:defRPr/>
            </a:pPr>
            <a:r>
              <a:rPr lang="en-US" sz="3600" dirty="0" smtClean="0">
                <a:solidFill>
                  <a:srgbClr val="00D8FF"/>
                </a:solidFill>
                <a:latin typeface="Consolas"/>
                <a:cs typeface="Calibri"/>
              </a:rPr>
              <a:t>object.optional </a:t>
            </a:r>
            <a:r>
              <a:rPr lang="en-US" sz="3600" dirty="0" smtClean="0">
                <a:solidFill>
                  <a:srgbClr val="BF4141"/>
                </a:solidFill>
                <a:latin typeface="Consolas"/>
                <a:cs typeface="Calibri"/>
              </a:rPr>
              <a:t>&amp;&amp;</a:t>
            </a:r>
            <a:r>
              <a:rPr lang="en-US" sz="3600" dirty="0" smtClean="0">
                <a:solidFill>
                  <a:srgbClr val="00D8FF"/>
                </a:solidFill>
                <a:latin typeface="Consolas"/>
                <a:cs typeface="Calibri"/>
              </a:rPr>
              <a:t> </a:t>
            </a:r>
            <a:r>
              <a:rPr lang="en-US" sz="3600" dirty="0">
                <a:solidFill>
                  <a:srgbClr val="00D8FF"/>
                </a:solidFill>
                <a:latin typeface="Consolas"/>
                <a:cs typeface="Calibri"/>
              </a:rPr>
              <a:t>object.optional</a:t>
            </a:r>
            <a:r>
              <a:rPr lang="en-US" sz="3600" dirty="0" smtClean="0">
                <a:solidFill>
                  <a:srgbClr val="00D8FF"/>
                </a:solidFill>
                <a:latin typeface="Consolas"/>
                <a:cs typeface="Calibri"/>
              </a:rPr>
              <a:t>.required</a:t>
            </a:r>
            <a:endParaRPr lang="en-US" sz="3600" dirty="0">
              <a:solidFill>
                <a:srgbClr val="00D8FF"/>
              </a:solidFill>
              <a:latin typeface="Consolas"/>
              <a:cs typeface="Calibri"/>
            </a:endParaRPr>
          </a:p>
        </p:txBody>
      </p:sp>
      <p:sp>
        <p:nvSpPr>
          <p:cNvPr id="4" name="Прямоугольник 3"/>
          <p:cNvSpPr/>
          <p:nvPr/>
        </p:nvSpPr>
        <p:spPr>
          <a:xfrm>
            <a:off x="1932081" y="2839452"/>
            <a:ext cx="8640507" cy="830997"/>
          </a:xfrm>
          <a:prstGeom prst="rect">
            <a:avLst/>
          </a:prstGeom>
        </p:spPr>
        <p:txBody>
          <a:bodyPr wrap="none">
            <a:spAutoFit/>
          </a:bodyPr>
          <a:lstStyle/>
          <a:p>
            <a:pPr algn="ctr">
              <a:defRPr/>
            </a:pPr>
            <a:r>
              <a:rPr lang="en-US" sz="4800" dirty="0" smtClean="0">
                <a:solidFill>
                  <a:srgbClr val="00D8FF"/>
                </a:solidFill>
                <a:latin typeface="Consolas"/>
                <a:cs typeface="Calibri"/>
              </a:rPr>
              <a:t>object.optional</a:t>
            </a:r>
            <a:r>
              <a:rPr lang="en-US" sz="4800" dirty="0" smtClean="0">
                <a:solidFill>
                  <a:srgbClr val="BF4141"/>
                </a:solidFill>
                <a:latin typeface="Consolas"/>
                <a:cs typeface="Calibri"/>
              </a:rPr>
              <a:t>?</a:t>
            </a:r>
            <a:r>
              <a:rPr lang="en-US" sz="4800" dirty="0" smtClean="0">
                <a:solidFill>
                  <a:srgbClr val="00D8FF"/>
                </a:solidFill>
                <a:latin typeface="Consolas"/>
                <a:cs typeface="Calibri"/>
              </a:rPr>
              <a:t>.required</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97036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1932081" y="2839452"/>
            <a:ext cx="8302274" cy="830997"/>
          </a:xfrm>
          <a:prstGeom prst="rect">
            <a:avLst/>
          </a:prstGeom>
        </p:spPr>
        <p:txBody>
          <a:bodyPr wrap="none">
            <a:spAutoFit/>
          </a:bodyPr>
          <a:lstStyle/>
          <a:p>
            <a:pPr algn="ctr">
              <a:defRPr/>
            </a:pPr>
            <a:r>
              <a:rPr lang="en-US" sz="4800" dirty="0" smtClean="0">
                <a:solidFill>
                  <a:srgbClr val="00D8FF"/>
                </a:solidFill>
                <a:latin typeface="Consolas"/>
                <a:cs typeface="Calibri"/>
              </a:rPr>
              <a:t>Type assertion</a:t>
            </a:r>
            <a:r>
              <a:rPr lang="en-US" sz="4800" dirty="0" smtClean="0">
                <a:solidFill>
                  <a:srgbClr val="BF4141"/>
                </a:solidFill>
                <a:latin typeface="Consolas"/>
                <a:cs typeface="Calibri"/>
              </a:rPr>
              <a:t>!</a:t>
            </a:r>
            <a:r>
              <a:rPr lang="en-US" sz="4800" dirty="0" smtClean="0">
                <a:solidFill>
                  <a:srgbClr val="00D8FF"/>
                </a:solidFill>
                <a:latin typeface="Consolas"/>
                <a:cs typeface="Calibri"/>
              </a:rPr>
              <a:t> operator</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789925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3013493" y="245853"/>
            <a:ext cx="6150633" cy="6150633"/>
          </a:xfrm>
          <a:prstGeom prst="rect">
            <a:avLst/>
          </a:prstGeom>
        </p:spPr>
      </p:pic>
      <p:pic>
        <p:nvPicPr>
          <p:cNvPr id="7"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6711710" y="721202"/>
            <a:ext cx="1995938" cy="1995938"/>
          </a:xfrm>
          <a:prstGeom prst="rect">
            <a:avLst/>
          </a:prstGeom>
        </p:spPr>
      </p:pic>
    </p:spTree>
    <p:extLst>
      <p:ext uri="{BB962C8B-B14F-4D97-AF65-F5344CB8AC3E}">
        <p14:creationId xmlns:p14="http://schemas.microsoft.com/office/powerpoint/2010/main" val="419580450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545492" y="2839452"/>
            <a:ext cx="11075468" cy="646331"/>
          </a:xfrm>
          <a:prstGeom prst="rect">
            <a:avLst/>
          </a:prstGeom>
        </p:spPr>
        <p:txBody>
          <a:bodyPr wrap="none">
            <a:spAutoFit/>
          </a:bodyPr>
          <a:lstStyle/>
          <a:p>
            <a:pPr algn="ctr">
              <a:defRPr/>
            </a:pPr>
            <a:r>
              <a:rPr lang="en-US" sz="3600" dirty="0" smtClean="0">
                <a:solidFill>
                  <a:srgbClr val="00D8FF"/>
                </a:solidFill>
                <a:latin typeface="Consolas"/>
                <a:cs typeface="Calibri"/>
              </a:rPr>
              <a:t>Type assertion operator</a:t>
            </a:r>
            <a:r>
              <a:rPr lang="en-US" sz="3600" dirty="0" smtClean="0">
                <a:solidFill>
                  <a:srgbClr val="BF4141"/>
                </a:solidFill>
                <a:latin typeface="Consolas"/>
                <a:cs typeface="Calibri"/>
              </a:rPr>
              <a:t> is (not always) </a:t>
            </a:r>
            <a:r>
              <a:rPr lang="en-US" sz="3600" dirty="0" smtClean="0">
                <a:solidFill>
                  <a:srgbClr val="00D8FF"/>
                </a:solidFill>
                <a:latin typeface="Consolas"/>
                <a:cs typeface="Calibri"/>
              </a:rPr>
              <a:t>bad</a:t>
            </a:r>
            <a:endParaRPr lang="en-US" sz="3600" dirty="0">
              <a:solidFill>
                <a:srgbClr val="00D8FF"/>
              </a:solidFill>
              <a:latin typeface="Consolas"/>
              <a:cs typeface="Calibri"/>
            </a:endParaRPr>
          </a:p>
        </p:txBody>
      </p:sp>
    </p:spTree>
    <p:extLst>
      <p:ext uri="{BB962C8B-B14F-4D97-AF65-F5344CB8AC3E}">
        <p14:creationId xmlns:p14="http://schemas.microsoft.com/office/powerpoint/2010/main" val="298897796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298126" y="2839452"/>
            <a:ext cx="3570208"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00D8FF"/>
                </a:solidFill>
                <a:latin typeface="Consolas"/>
                <a:cs typeface="Calibri"/>
              </a:rPr>
              <a:t>Type aliases</a:t>
            </a:r>
            <a:endParaRPr kumimoji="0" lang="en-US" sz="4000" b="0" i="0" u="none" strike="noStrike" kern="1200" cap="none" spc="0" normalizeH="0" baseline="0" noProof="0" dirty="0">
              <a:ln>
                <a:noFill/>
              </a:ln>
              <a:solidFill>
                <a:srgbClr val="00D8FF"/>
              </a:solidFill>
              <a:effectLst/>
              <a:uLnTx/>
              <a:uFillTx/>
              <a:latin typeface="Consolas"/>
              <a:cs typeface="Calibri"/>
            </a:endParaRPr>
          </a:p>
        </p:txBody>
      </p:sp>
    </p:spTree>
    <p:extLst>
      <p:ext uri="{BB962C8B-B14F-4D97-AF65-F5344CB8AC3E}">
        <p14:creationId xmlns:p14="http://schemas.microsoft.com/office/powerpoint/2010/main" val="380501834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2323230" y="2839452"/>
            <a:ext cx="7520007"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Type aliases </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vs</a:t>
            </a: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 interfaces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66199404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298135" y="2839452"/>
            <a:ext cx="3570208"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never</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checks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92341356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3028562" y="2839452"/>
            <a:ext cx="6109365"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00D8FF"/>
                </a:solidFill>
                <a:latin typeface="Consolas"/>
                <a:cs typeface="Calibri"/>
              </a:rPr>
              <a:t>Polymorphic </a:t>
            </a:r>
            <a:r>
              <a:rPr lang="en-US" sz="4000" dirty="0" smtClean="0">
                <a:solidFill>
                  <a:srgbClr val="BF4141"/>
                </a:solidFill>
                <a:latin typeface="Consolas"/>
                <a:cs typeface="Calibri"/>
              </a:rPr>
              <a:t>this</a:t>
            </a:r>
            <a:r>
              <a:rPr lang="en-US" sz="4000" dirty="0" smtClean="0">
                <a:solidFill>
                  <a:srgbClr val="00D8FF"/>
                </a:solidFill>
                <a:latin typeface="Consolas"/>
                <a:cs typeface="Calibri"/>
              </a:rPr>
              <a:t> type</a:t>
            </a:r>
            <a:endParaRPr kumimoji="0" lang="en-US" sz="4000" b="0" i="0" u="none" strike="noStrike" kern="1200" cap="none" spc="0" normalizeH="0" baseline="0" noProof="0" dirty="0">
              <a:ln>
                <a:noFill/>
              </a:ln>
              <a:solidFill>
                <a:srgbClr val="00D8FF"/>
              </a:solidFill>
              <a:effectLst/>
              <a:uLnTx/>
              <a:uFillTx/>
              <a:latin typeface="Consolas"/>
              <a:cs typeface="Calibri"/>
            </a:endParaRPr>
          </a:p>
        </p:txBody>
      </p:sp>
    </p:spTree>
    <p:extLst>
      <p:ext uri="{BB962C8B-B14F-4D97-AF65-F5344CB8AC3E}">
        <p14:creationId xmlns:p14="http://schemas.microsoft.com/office/powerpoint/2010/main" val="186411017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439206" y="2839452"/>
            <a:ext cx="328808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Index types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19522896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580274" y="2839452"/>
            <a:ext cx="300595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BF4141"/>
                </a:solidFill>
                <a:effectLst/>
                <a:uLnTx/>
                <a:uFillTx/>
                <a:latin typeface="Consolas"/>
                <a:ea typeface="+mn-ea"/>
                <a:cs typeface="Calibri"/>
              </a:rPr>
              <a:t>keyof</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type</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8005736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580276" y="2839452"/>
            <a:ext cx="300595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Type</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a:t>
            </a: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TKey</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5355751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2323251" y="2839452"/>
            <a:ext cx="7520008" cy="707886"/>
          </a:xfrm>
          <a:prstGeom prst="rect">
            <a:avLst/>
          </a:prstGeom>
        </p:spPr>
        <p:txBody>
          <a:bodyPr wrap="none">
            <a:spAutoFit/>
          </a:bodyPr>
          <a:lstStyle/>
          <a:p>
            <a:pPr lvl="0" algn="ctr">
              <a:defRPr/>
            </a:pPr>
            <a:r>
              <a:rPr lang="en-US" sz="4000" dirty="0">
                <a:solidFill>
                  <a:srgbClr val="00D8FF"/>
                </a:solidFill>
                <a:latin typeface="Consolas"/>
                <a:cs typeface="Calibri"/>
              </a:rPr>
              <a:t>number key </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 </a:t>
            </a:r>
            <a:r>
              <a:rPr lang="en-US" sz="4000" dirty="0">
                <a:solidFill>
                  <a:srgbClr val="00D8FF"/>
                </a:solidFill>
                <a:latin typeface="Consolas"/>
                <a:cs typeface="Calibri"/>
              </a:rPr>
              <a:t>string </a:t>
            </a:r>
            <a:r>
              <a:rPr lang="en-US" sz="4000" dirty="0" smtClean="0">
                <a:solidFill>
                  <a:srgbClr val="00D8FF"/>
                </a:solidFill>
                <a:latin typeface="Consolas"/>
                <a:cs typeface="Calibri"/>
              </a:rPr>
              <a:t>key</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48005970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2625629" y="2142972"/>
            <a:ext cx="2403570" cy="2403570"/>
          </a:xfrm>
          <a:prstGeom prst="rect">
            <a:avLst/>
          </a:prstGeom>
        </p:spPr>
      </p:pic>
      <p:sp>
        <p:nvSpPr>
          <p:cNvPr id="8" name="Прямоугольник 7"/>
          <p:cNvSpPr/>
          <p:nvPr/>
        </p:nvSpPr>
        <p:spPr>
          <a:xfrm>
            <a:off x="5725757" y="2990814"/>
            <a:ext cx="3288081" cy="707886"/>
          </a:xfrm>
          <a:prstGeom prst="rect">
            <a:avLst/>
          </a:prstGeom>
        </p:spPr>
        <p:txBody>
          <a:bodyPr wrap="none">
            <a:spAutoFit/>
          </a:bodyPr>
          <a:lstStyle/>
          <a:p>
            <a:pPr lvl="0" algn="ctr">
              <a:defRPr/>
            </a:pPr>
            <a:r>
              <a:rPr lang="en-US" sz="4000" dirty="0" smtClean="0">
                <a:solidFill>
                  <a:srgbClr val="BF4141"/>
                </a:solidFill>
                <a:latin typeface="Consolas"/>
                <a:cs typeface="Calibri"/>
              </a:rPr>
              <a:t>is</a:t>
            </a:r>
            <a:r>
              <a:rPr lang="en-US" sz="4000" dirty="0" smtClean="0">
                <a:solidFill>
                  <a:srgbClr val="00D8FF"/>
                </a:solidFill>
                <a:latin typeface="Consolas"/>
                <a:cs typeface="Calibri"/>
              </a:rPr>
              <a:t> flexible</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pic>
        <p:nvPicPr>
          <p:cNvPr id="9"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4"/>
          <a:stretch>
            <a:fillRect/>
          </a:stretch>
        </p:blipFill>
        <p:spPr>
          <a:xfrm>
            <a:off x="4401266" y="2142972"/>
            <a:ext cx="2403570" cy="2403570"/>
          </a:xfrm>
          <a:prstGeom prst="rect">
            <a:avLst/>
          </a:prstGeom>
        </p:spPr>
      </p:pic>
    </p:spTree>
    <p:extLst>
      <p:ext uri="{BB962C8B-B14F-4D97-AF65-F5344CB8AC3E}">
        <p14:creationId xmlns:p14="http://schemas.microsoft.com/office/powerpoint/2010/main" val="2509957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4" descr="Изображение выглядит как знак, рисунок, часы&#10;&#10;Автоматически созданное описание">
            <a:extLst>
              <a:ext uri="{FF2B5EF4-FFF2-40B4-BE49-F238E27FC236}">
                <a16:creationId xmlns:a16="http://schemas.microsoft.com/office/drawing/2014/main" id="{B6FB7A48-50FC-4BF0-B13B-ED1B6273FE43}"/>
              </a:ext>
            </a:extLst>
          </p:cNvPr>
          <p:cNvPicPr>
            <a:picLocks noChangeAspect="1"/>
          </p:cNvPicPr>
          <p:nvPr/>
        </p:nvPicPr>
        <p:blipFill>
          <a:blip r:embed="rId2"/>
          <a:stretch>
            <a:fillRect/>
          </a:stretch>
        </p:blipFill>
        <p:spPr>
          <a:xfrm>
            <a:off x="411193" y="1966006"/>
            <a:ext cx="11484633" cy="2839724"/>
          </a:xfrm>
          <a:prstGeom prst="rect">
            <a:avLst/>
          </a:prstGeom>
        </p:spPr>
      </p:pic>
    </p:spTree>
    <p:extLst>
      <p:ext uri="{BB962C8B-B14F-4D97-AF65-F5344CB8AC3E}">
        <p14:creationId xmlns:p14="http://schemas.microsoft.com/office/powerpoint/2010/main" val="406445393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2918640" y="3084977"/>
            <a:ext cx="300595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noProof="0" dirty="0" smtClean="0">
                <a:solidFill>
                  <a:srgbClr val="00D8FF"/>
                </a:solidFill>
                <a:latin typeface="Consolas"/>
                <a:cs typeface="Calibri"/>
              </a:rPr>
              <a:t>What about</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pic>
        <p:nvPicPr>
          <p:cNvPr id="9"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3"/>
          <a:stretch>
            <a:fillRect/>
          </a:stretch>
        </p:blipFill>
        <p:spPr>
          <a:xfrm>
            <a:off x="6190406" y="2038080"/>
            <a:ext cx="2519094" cy="2519094"/>
          </a:xfrm>
          <a:prstGeom prst="rect">
            <a:avLst/>
          </a:prstGeom>
        </p:spPr>
      </p:pic>
      <p:sp>
        <p:nvSpPr>
          <p:cNvPr id="5" name="Прямоугольник 4"/>
          <p:cNvSpPr/>
          <p:nvPr/>
        </p:nvSpPr>
        <p:spPr>
          <a:xfrm>
            <a:off x="8975315" y="3084977"/>
            <a:ext cx="466794"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noProof="0" dirty="0" smtClean="0">
                <a:solidFill>
                  <a:srgbClr val="00D8FF"/>
                </a:solidFill>
                <a:latin typeface="Consolas"/>
                <a:cs typeface="Calibri"/>
              </a:rPr>
              <a:t>?</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24793207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2040355" y="2958532"/>
            <a:ext cx="8331127" cy="630942"/>
          </a:xfrm>
          <a:prstGeom prst="rect">
            <a:avLst/>
          </a:prstGeom>
        </p:spPr>
        <p:txBody>
          <a:bodyPr wrap="none">
            <a:spAutoFit/>
          </a:bodyPr>
          <a:lstStyle/>
          <a:p>
            <a:r>
              <a:rPr lang="en-US" sz="3500" dirty="0" err="1" smtClean="0">
                <a:solidFill>
                  <a:srgbClr val="00D8FF"/>
                </a:solidFill>
                <a:latin typeface="Consolas"/>
                <a:cs typeface="Calibri"/>
              </a:rPr>
              <a:t>createAnimal</a:t>
            </a:r>
            <a:r>
              <a:rPr lang="en-US" sz="3500" dirty="0" smtClean="0">
                <a:solidFill>
                  <a:srgbClr val="00D8FF"/>
                </a:solidFill>
                <a:latin typeface="Consolas"/>
                <a:cs typeface="Calibri"/>
              </a:rPr>
              <a:t>(defaults</a:t>
            </a:r>
            <a:r>
              <a:rPr lang="en-US" sz="3500" dirty="0" smtClean="0">
                <a:solidFill>
                  <a:srgbClr val="BF4141"/>
                </a:solidFill>
                <a:latin typeface="Consolas"/>
                <a:cs typeface="Calibri"/>
              </a:rPr>
              <a:t>: ?</a:t>
            </a:r>
            <a:r>
              <a:rPr lang="en-US" sz="3500" dirty="0" smtClean="0">
                <a:solidFill>
                  <a:srgbClr val="00D8FF"/>
                </a:solidFill>
                <a:latin typeface="Consolas"/>
                <a:cs typeface="Calibri"/>
              </a:rPr>
              <a:t>): Animal</a:t>
            </a:r>
            <a:endParaRPr lang="en-US" sz="3500" dirty="0">
              <a:solidFill>
                <a:srgbClr val="00D8FF"/>
              </a:solidFill>
            </a:endParaRPr>
          </a:p>
        </p:txBody>
      </p:sp>
      <p:sp>
        <p:nvSpPr>
          <p:cNvPr id="10" name="Прямоугольник 9"/>
          <p:cNvSpPr/>
          <p:nvPr/>
        </p:nvSpPr>
        <p:spPr>
          <a:xfrm>
            <a:off x="4164144" y="2196785"/>
            <a:ext cx="3887603" cy="2785378"/>
          </a:xfrm>
          <a:prstGeom prst="rect">
            <a:avLst/>
          </a:prstGeom>
        </p:spPr>
        <p:txBody>
          <a:bodyPr wrap="none">
            <a:spAutoFit/>
          </a:bodyPr>
          <a:lstStyle/>
          <a:p>
            <a:r>
              <a:rPr lang="en-US" sz="3500" dirty="0" smtClean="0">
                <a:solidFill>
                  <a:srgbClr val="00D8FF"/>
                </a:solidFill>
                <a:latin typeface="Consolas"/>
                <a:cs typeface="Calibri"/>
              </a:rPr>
              <a:t>type </a:t>
            </a:r>
            <a:r>
              <a:rPr lang="en-US" sz="3500" dirty="0" smtClean="0">
                <a:solidFill>
                  <a:srgbClr val="BF4141"/>
                </a:solidFill>
                <a:latin typeface="Consolas"/>
                <a:cs typeface="Calibri"/>
              </a:rPr>
              <a:t>Animal</a:t>
            </a:r>
            <a:r>
              <a:rPr lang="en-US" sz="3500" dirty="0" smtClean="0">
                <a:solidFill>
                  <a:srgbClr val="00D8FF"/>
                </a:solidFill>
                <a:latin typeface="Consolas"/>
                <a:cs typeface="Calibri"/>
              </a:rPr>
              <a:t> = {</a:t>
            </a:r>
          </a:p>
          <a:p>
            <a:r>
              <a:rPr lang="en-US" sz="3500" dirty="0">
                <a:solidFill>
                  <a:srgbClr val="00D8FF"/>
                </a:solidFill>
                <a:latin typeface="Consolas"/>
                <a:cs typeface="Calibri"/>
              </a:rPr>
              <a:t> </a:t>
            </a:r>
            <a:r>
              <a:rPr lang="en-US" sz="3500" dirty="0" smtClean="0">
                <a:solidFill>
                  <a:srgbClr val="00D8FF"/>
                </a:solidFill>
                <a:latin typeface="Consolas"/>
                <a:cs typeface="Calibri"/>
              </a:rPr>
              <a:t> name: string;</a:t>
            </a:r>
          </a:p>
          <a:p>
            <a:r>
              <a:rPr lang="en-US" sz="3500" dirty="0">
                <a:solidFill>
                  <a:srgbClr val="00D8FF"/>
                </a:solidFill>
                <a:latin typeface="Consolas"/>
                <a:cs typeface="Calibri"/>
              </a:rPr>
              <a:t> </a:t>
            </a:r>
            <a:r>
              <a:rPr lang="en-US" sz="3500" dirty="0" smtClean="0">
                <a:solidFill>
                  <a:srgbClr val="00D8FF"/>
                </a:solidFill>
                <a:latin typeface="Consolas"/>
                <a:cs typeface="Calibri"/>
              </a:rPr>
              <a:t> color: </a:t>
            </a:r>
            <a:r>
              <a:rPr lang="en-US" sz="3500" dirty="0" err="1" smtClean="0">
                <a:solidFill>
                  <a:srgbClr val="00D8FF"/>
                </a:solidFill>
                <a:latin typeface="Consolas"/>
                <a:cs typeface="Calibri"/>
              </a:rPr>
              <a:t>enum</a:t>
            </a:r>
            <a:r>
              <a:rPr lang="en-US" sz="3500" dirty="0" smtClean="0">
                <a:solidFill>
                  <a:srgbClr val="00D8FF"/>
                </a:solidFill>
                <a:latin typeface="Consolas"/>
                <a:cs typeface="Calibri"/>
              </a:rPr>
              <a:t>;</a:t>
            </a:r>
          </a:p>
          <a:p>
            <a:r>
              <a:rPr lang="en-US" sz="3500" dirty="0">
                <a:solidFill>
                  <a:srgbClr val="00D8FF"/>
                </a:solidFill>
                <a:latin typeface="Consolas"/>
                <a:cs typeface="Calibri"/>
              </a:rPr>
              <a:t> </a:t>
            </a:r>
            <a:r>
              <a:rPr lang="en-US" sz="3500" dirty="0" smtClean="0">
                <a:solidFill>
                  <a:srgbClr val="00D8FF"/>
                </a:solidFill>
                <a:latin typeface="Consolas"/>
                <a:cs typeface="Calibri"/>
              </a:rPr>
              <a:t> legs: number;</a:t>
            </a:r>
            <a:endParaRPr lang="en-US" sz="3500" dirty="0">
              <a:solidFill>
                <a:srgbClr val="00D8FF"/>
              </a:solidFill>
              <a:latin typeface="Consolas"/>
              <a:cs typeface="Calibri"/>
            </a:endParaRPr>
          </a:p>
          <a:p>
            <a:r>
              <a:rPr lang="en-US" sz="3500" dirty="0" smtClean="0">
                <a:solidFill>
                  <a:srgbClr val="00D8FF"/>
                </a:solidFill>
                <a:latin typeface="Consolas"/>
                <a:cs typeface="Calibri"/>
              </a:rPr>
              <a:t>}</a:t>
            </a:r>
            <a:endParaRPr lang="en-US" sz="3500" dirty="0">
              <a:solidFill>
                <a:srgbClr val="00D8FF"/>
              </a:solidFill>
            </a:endParaRPr>
          </a:p>
        </p:txBody>
      </p:sp>
      <p:sp>
        <p:nvSpPr>
          <p:cNvPr id="11" name="Прямоугольник 10"/>
          <p:cNvSpPr/>
          <p:nvPr/>
        </p:nvSpPr>
        <p:spPr>
          <a:xfrm>
            <a:off x="3274667" y="2196785"/>
            <a:ext cx="5862502" cy="2785378"/>
          </a:xfrm>
          <a:prstGeom prst="rect">
            <a:avLst/>
          </a:prstGeom>
        </p:spPr>
        <p:txBody>
          <a:bodyPr wrap="none">
            <a:spAutoFit/>
          </a:bodyPr>
          <a:lstStyle/>
          <a:p>
            <a:r>
              <a:rPr lang="en-US" sz="3500" dirty="0" smtClean="0">
                <a:solidFill>
                  <a:srgbClr val="00D8FF"/>
                </a:solidFill>
                <a:latin typeface="Consolas"/>
                <a:cs typeface="Calibri"/>
              </a:rPr>
              <a:t>type </a:t>
            </a:r>
            <a:r>
              <a:rPr lang="en-US" sz="3500" dirty="0" err="1" smtClean="0">
                <a:solidFill>
                  <a:srgbClr val="BF4141"/>
                </a:solidFill>
                <a:latin typeface="Consolas"/>
                <a:cs typeface="Calibri"/>
              </a:rPr>
              <a:t>OptionalAnimal</a:t>
            </a:r>
            <a:r>
              <a:rPr lang="en-US" sz="3500" dirty="0" smtClean="0">
                <a:solidFill>
                  <a:srgbClr val="00D8FF"/>
                </a:solidFill>
                <a:latin typeface="Consolas"/>
                <a:cs typeface="Calibri"/>
              </a:rPr>
              <a:t> = {</a:t>
            </a:r>
          </a:p>
          <a:p>
            <a:r>
              <a:rPr lang="en-US" sz="3500" dirty="0">
                <a:solidFill>
                  <a:srgbClr val="00D8FF"/>
                </a:solidFill>
                <a:latin typeface="Consolas"/>
                <a:cs typeface="Calibri"/>
              </a:rPr>
              <a:t> </a:t>
            </a:r>
            <a:r>
              <a:rPr lang="en-US" sz="3500" dirty="0" smtClean="0">
                <a:solidFill>
                  <a:srgbClr val="00D8FF"/>
                </a:solidFill>
                <a:latin typeface="Consolas"/>
                <a:cs typeface="Calibri"/>
              </a:rPr>
              <a:t> name?: string;</a:t>
            </a:r>
          </a:p>
          <a:p>
            <a:r>
              <a:rPr lang="en-US" sz="3500" dirty="0">
                <a:solidFill>
                  <a:srgbClr val="00D8FF"/>
                </a:solidFill>
                <a:latin typeface="Consolas"/>
                <a:cs typeface="Calibri"/>
              </a:rPr>
              <a:t> </a:t>
            </a:r>
            <a:r>
              <a:rPr lang="en-US" sz="3500" dirty="0" smtClean="0">
                <a:solidFill>
                  <a:srgbClr val="00D8FF"/>
                </a:solidFill>
                <a:latin typeface="Consolas"/>
                <a:cs typeface="Calibri"/>
              </a:rPr>
              <a:t> color?: </a:t>
            </a:r>
            <a:r>
              <a:rPr lang="en-US" sz="3500" dirty="0" err="1" smtClean="0">
                <a:solidFill>
                  <a:srgbClr val="00D8FF"/>
                </a:solidFill>
                <a:latin typeface="Consolas"/>
                <a:cs typeface="Calibri"/>
              </a:rPr>
              <a:t>enum</a:t>
            </a:r>
            <a:r>
              <a:rPr lang="en-US" sz="3500" dirty="0" smtClean="0">
                <a:solidFill>
                  <a:srgbClr val="00D8FF"/>
                </a:solidFill>
                <a:latin typeface="Consolas"/>
                <a:cs typeface="Calibri"/>
              </a:rPr>
              <a:t>;</a:t>
            </a:r>
          </a:p>
          <a:p>
            <a:r>
              <a:rPr lang="en-US" sz="3500" dirty="0">
                <a:solidFill>
                  <a:srgbClr val="00D8FF"/>
                </a:solidFill>
                <a:latin typeface="Consolas"/>
                <a:cs typeface="Calibri"/>
              </a:rPr>
              <a:t> </a:t>
            </a:r>
            <a:r>
              <a:rPr lang="en-US" sz="3500" dirty="0" smtClean="0">
                <a:solidFill>
                  <a:srgbClr val="00D8FF"/>
                </a:solidFill>
                <a:latin typeface="Consolas"/>
                <a:cs typeface="Calibri"/>
              </a:rPr>
              <a:t> legs?: number;</a:t>
            </a:r>
            <a:endParaRPr lang="en-US" sz="3500" dirty="0">
              <a:solidFill>
                <a:srgbClr val="00D8FF"/>
              </a:solidFill>
              <a:latin typeface="Consolas"/>
              <a:cs typeface="Calibri"/>
            </a:endParaRPr>
          </a:p>
          <a:p>
            <a:r>
              <a:rPr lang="en-US" sz="3500" dirty="0" smtClean="0">
                <a:solidFill>
                  <a:srgbClr val="00D8FF"/>
                </a:solidFill>
                <a:latin typeface="Consolas"/>
                <a:cs typeface="Calibri"/>
              </a:rPr>
              <a:t>}</a:t>
            </a:r>
            <a:endParaRPr lang="en-US" sz="3500" dirty="0">
              <a:solidFill>
                <a:srgbClr val="00D8FF"/>
              </a:solidFill>
            </a:endParaRPr>
          </a:p>
        </p:txBody>
      </p:sp>
    </p:spTree>
    <p:extLst>
      <p:ext uri="{BB962C8B-B14F-4D97-AF65-F5344CB8AC3E}">
        <p14:creationId xmlns:p14="http://schemas.microsoft.com/office/powerpoint/2010/main" val="3423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p:bldP spid="11" grpId="1"/>
    </p:bld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200779" y="3217510"/>
            <a:ext cx="8263416" cy="707886"/>
          </a:xfrm>
          <a:prstGeom prst="rect">
            <a:avLst/>
          </a:prstGeom>
        </p:spPr>
        <p:txBody>
          <a:bodyPr wrap="none">
            <a:spAutoFit/>
          </a:bodyPr>
          <a:lstStyle/>
          <a:p>
            <a:r>
              <a:rPr lang="en-US" sz="4000" dirty="0">
                <a:solidFill>
                  <a:srgbClr val="00D8FF"/>
                </a:solidFill>
              </a:rPr>
              <a:t>‘function</a:t>
            </a:r>
            <a:r>
              <a:rPr lang="en-US" sz="4000" dirty="0" smtClean="0">
                <a:solidFill>
                  <a:srgbClr val="00D8FF"/>
                </a:solidFill>
              </a:rPr>
              <a:t>’ y(x: </a:t>
            </a:r>
            <a:r>
              <a:rPr lang="en-US" sz="4000" dirty="0" smtClean="0">
                <a:solidFill>
                  <a:srgbClr val="BF4141"/>
                </a:solidFill>
              </a:rPr>
              <a:t>type</a:t>
            </a:r>
            <a:r>
              <a:rPr lang="en-US" sz="4000" dirty="0" smtClean="0">
                <a:solidFill>
                  <a:srgbClr val="00D8FF"/>
                </a:solidFill>
              </a:rPr>
              <a:t>): </a:t>
            </a:r>
            <a:r>
              <a:rPr lang="en-US" sz="4000" dirty="0" err="1" smtClean="0">
                <a:solidFill>
                  <a:srgbClr val="BF4141"/>
                </a:solidFill>
              </a:rPr>
              <a:t>transformed_type</a:t>
            </a:r>
            <a:endParaRPr lang="en-US" sz="4000" dirty="0">
              <a:solidFill>
                <a:srgbClr val="BF4141"/>
              </a:solidFill>
            </a:endParaRPr>
          </a:p>
        </p:txBody>
      </p:sp>
    </p:spTree>
    <p:extLst>
      <p:ext uri="{BB962C8B-B14F-4D97-AF65-F5344CB8AC3E}">
        <p14:creationId xmlns:p14="http://schemas.microsoft.com/office/powerpoint/2010/main" val="19811635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628293" y="3206624"/>
            <a:ext cx="3175869" cy="707886"/>
          </a:xfrm>
          <a:prstGeom prst="rect">
            <a:avLst/>
          </a:prstGeom>
        </p:spPr>
        <p:txBody>
          <a:bodyPr wrap="none">
            <a:spAutoFit/>
          </a:bodyPr>
          <a:lstStyle/>
          <a:p>
            <a:r>
              <a:rPr lang="en-US" sz="4000" dirty="0" smtClean="0">
                <a:solidFill>
                  <a:srgbClr val="00D8FF"/>
                </a:solidFill>
              </a:rPr>
              <a:t>Mapped types</a:t>
            </a:r>
            <a:endParaRPr lang="en-US" sz="4000" dirty="0">
              <a:solidFill>
                <a:srgbClr val="BF4141"/>
              </a:solidFill>
            </a:endParaRPr>
          </a:p>
        </p:txBody>
      </p:sp>
    </p:spTree>
    <p:extLst>
      <p:ext uri="{BB962C8B-B14F-4D97-AF65-F5344CB8AC3E}">
        <p14:creationId xmlns:p14="http://schemas.microsoft.com/office/powerpoint/2010/main" val="403892758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430864" y="2128939"/>
            <a:ext cx="4416594" cy="3170099"/>
          </a:xfrm>
          <a:prstGeom prst="rect">
            <a:avLst/>
          </a:prstGeom>
        </p:spPr>
        <p:txBody>
          <a:bodyPr wrap="none">
            <a:spAutoFit/>
          </a:bodyPr>
          <a:lstStyle/>
          <a:p>
            <a:r>
              <a:rPr lang="en-US" sz="4000" dirty="0">
                <a:solidFill>
                  <a:srgbClr val="00D8FF"/>
                </a:solidFill>
                <a:latin typeface="Consolas"/>
                <a:cs typeface="Calibri"/>
              </a:rPr>
              <a:t>type </a:t>
            </a:r>
            <a:r>
              <a:rPr lang="en-US" sz="4000" dirty="0" smtClean="0">
                <a:solidFill>
                  <a:srgbClr val="BF4141"/>
                </a:solidFill>
                <a:latin typeface="Consolas"/>
                <a:cs typeface="Calibri"/>
              </a:rPr>
              <a:t>Animal </a:t>
            </a:r>
            <a:r>
              <a:rPr lang="en-US" sz="4000" dirty="0" smtClean="0">
                <a:solidFill>
                  <a:srgbClr val="00D8FF"/>
                </a:solidFill>
                <a:latin typeface="Consolas"/>
                <a:cs typeface="Calibri"/>
              </a:rPr>
              <a:t>= </a:t>
            </a:r>
            <a:r>
              <a:rPr lang="en-US" sz="4000" dirty="0">
                <a:solidFill>
                  <a:srgbClr val="00D8FF"/>
                </a:solidFill>
                <a:latin typeface="Consolas"/>
                <a:cs typeface="Calibri"/>
              </a:rPr>
              <a:t>{</a:t>
            </a:r>
          </a:p>
          <a:p>
            <a:r>
              <a:rPr lang="en-US" sz="4000" dirty="0">
                <a:solidFill>
                  <a:srgbClr val="00D8FF"/>
                </a:solidFill>
                <a:latin typeface="Consolas"/>
                <a:cs typeface="Calibri"/>
              </a:rPr>
              <a:t>  </a:t>
            </a:r>
            <a:r>
              <a:rPr lang="en-US" sz="4000" dirty="0" smtClean="0">
                <a:solidFill>
                  <a:srgbClr val="00D8FF"/>
                </a:solidFill>
                <a:latin typeface="Consolas"/>
                <a:cs typeface="Calibri"/>
              </a:rPr>
              <a:t>name: </a:t>
            </a:r>
            <a:r>
              <a:rPr lang="en-US" sz="4000" dirty="0">
                <a:solidFill>
                  <a:srgbClr val="00D8FF"/>
                </a:solidFill>
                <a:latin typeface="Consolas"/>
                <a:cs typeface="Calibri"/>
              </a:rPr>
              <a:t>string;</a:t>
            </a:r>
          </a:p>
          <a:p>
            <a:r>
              <a:rPr lang="en-US" sz="4000" dirty="0">
                <a:solidFill>
                  <a:srgbClr val="00D8FF"/>
                </a:solidFill>
                <a:latin typeface="Consolas"/>
                <a:cs typeface="Calibri"/>
              </a:rPr>
              <a:t>  </a:t>
            </a:r>
            <a:r>
              <a:rPr lang="en-US" sz="4000" dirty="0" smtClean="0">
                <a:solidFill>
                  <a:srgbClr val="00D8FF"/>
                </a:solidFill>
                <a:latin typeface="Consolas"/>
                <a:cs typeface="Calibri"/>
              </a:rPr>
              <a:t>color: </a:t>
            </a:r>
            <a:r>
              <a:rPr lang="en-US" sz="4000" dirty="0">
                <a:solidFill>
                  <a:srgbClr val="00D8FF"/>
                </a:solidFill>
                <a:latin typeface="Consolas"/>
                <a:cs typeface="Calibri"/>
              </a:rPr>
              <a:t>enum;</a:t>
            </a:r>
          </a:p>
          <a:p>
            <a:r>
              <a:rPr lang="en-US" sz="4000" dirty="0">
                <a:solidFill>
                  <a:srgbClr val="00D8FF"/>
                </a:solidFill>
                <a:latin typeface="Consolas"/>
                <a:cs typeface="Calibri"/>
              </a:rPr>
              <a:t>  </a:t>
            </a:r>
            <a:r>
              <a:rPr lang="en-US" sz="4000" dirty="0" smtClean="0">
                <a:solidFill>
                  <a:srgbClr val="00D8FF"/>
                </a:solidFill>
                <a:latin typeface="Consolas"/>
                <a:cs typeface="Calibri"/>
              </a:rPr>
              <a:t>legs: </a:t>
            </a:r>
            <a:r>
              <a:rPr lang="en-US" sz="4000" dirty="0">
                <a:solidFill>
                  <a:srgbClr val="00D8FF"/>
                </a:solidFill>
                <a:latin typeface="Consolas"/>
                <a:cs typeface="Calibri"/>
              </a:rPr>
              <a:t>number;</a:t>
            </a:r>
          </a:p>
          <a:p>
            <a:r>
              <a:rPr lang="en-US" sz="4000" dirty="0">
                <a:solidFill>
                  <a:srgbClr val="00D8FF"/>
                </a:solidFill>
                <a:latin typeface="Consolas"/>
                <a:cs typeface="Calibri"/>
              </a:rPr>
              <a:t>}</a:t>
            </a:r>
            <a:endParaRPr lang="en-US" sz="4000" dirty="0">
              <a:solidFill>
                <a:srgbClr val="00D8FF"/>
              </a:solidFill>
            </a:endParaRPr>
          </a:p>
        </p:txBody>
      </p:sp>
    </p:spTree>
    <p:extLst>
      <p:ext uri="{BB962C8B-B14F-4D97-AF65-F5344CB8AC3E}">
        <p14:creationId xmlns:p14="http://schemas.microsoft.com/office/powerpoint/2010/main" val="325443806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937888" y="2014062"/>
            <a:ext cx="8930650" cy="3170099"/>
          </a:xfrm>
          <a:prstGeom prst="rect">
            <a:avLst/>
          </a:prstGeom>
        </p:spPr>
        <p:txBody>
          <a:bodyPr wrap="none">
            <a:spAutoFit/>
          </a:bodyPr>
          <a:lstStyle/>
          <a:p>
            <a:r>
              <a:rPr lang="en-US" sz="4000" dirty="0" smtClean="0">
                <a:solidFill>
                  <a:srgbClr val="00D8FF"/>
                </a:solidFill>
                <a:latin typeface="Consolas"/>
                <a:cs typeface="Calibri"/>
              </a:rPr>
              <a:t>type Partial&lt;T&gt; = {</a:t>
            </a:r>
          </a:p>
          <a:p>
            <a:r>
              <a:rPr lang="en-US" sz="4000" dirty="0" smtClean="0">
                <a:solidFill>
                  <a:srgbClr val="00D8FF"/>
                </a:solidFill>
                <a:latin typeface="Consolas"/>
                <a:cs typeface="Calibri"/>
              </a:rPr>
              <a:t>	[P </a:t>
            </a:r>
            <a:r>
              <a:rPr lang="en-US" sz="4000" dirty="0" smtClean="0">
                <a:solidFill>
                  <a:srgbClr val="BF4141"/>
                </a:solidFill>
                <a:latin typeface="Consolas"/>
                <a:cs typeface="Calibri"/>
              </a:rPr>
              <a:t>in</a:t>
            </a:r>
            <a:r>
              <a:rPr lang="en-US" sz="4000" dirty="0" smtClean="0">
                <a:solidFill>
                  <a:srgbClr val="00D8FF"/>
                </a:solidFill>
                <a:latin typeface="Consolas"/>
                <a:cs typeface="Calibri"/>
              </a:rPr>
              <a:t> keyof T]?: T[P]</a:t>
            </a:r>
            <a:endParaRPr lang="en-US" sz="4000" dirty="0">
              <a:solidFill>
                <a:srgbClr val="00D8FF"/>
              </a:solidFill>
              <a:latin typeface="Consolas"/>
              <a:cs typeface="Calibri"/>
            </a:endParaRPr>
          </a:p>
          <a:p>
            <a:r>
              <a:rPr lang="en-US" sz="4000" dirty="0" smtClean="0">
                <a:solidFill>
                  <a:srgbClr val="00D8FF"/>
                </a:solidFill>
                <a:latin typeface="Consolas"/>
                <a:cs typeface="Calibri"/>
              </a:rPr>
              <a:t>};</a:t>
            </a:r>
          </a:p>
          <a:p>
            <a:endParaRPr lang="en-US" sz="4000" dirty="0">
              <a:solidFill>
                <a:srgbClr val="00D8FF"/>
              </a:solidFill>
              <a:latin typeface="Consolas"/>
              <a:cs typeface="Calibri"/>
            </a:endParaRPr>
          </a:p>
          <a:p>
            <a:r>
              <a:rPr lang="en-US" sz="4000" dirty="0" smtClean="0">
                <a:solidFill>
                  <a:srgbClr val="00D8FF"/>
                </a:solidFill>
                <a:latin typeface="Consolas"/>
                <a:cs typeface="Calibri"/>
              </a:rPr>
              <a:t>type Optional = Partial&lt;Animal&gt;</a:t>
            </a:r>
            <a:endParaRPr lang="en-US" sz="4000" dirty="0">
              <a:solidFill>
                <a:srgbClr val="00D8FF"/>
              </a:solidFill>
            </a:endParaRPr>
          </a:p>
        </p:txBody>
      </p:sp>
    </p:spTree>
    <p:extLst>
      <p:ext uri="{BB962C8B-B14F-4D97-AF65-F5344CB8AC3E}">
        <p14:creationId xmlns:p14="http://schemas.microsoft.com/office/powerpoint/2010/main" val="298730018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40859" y="3157062"/>
            <a:ext cx="4416594" cy="707886"/>
          </a:xfrm>
          <a:prstGeom prst="rect">
            <a:avLst/>
          </a:prstGeom>
        </p:spPr>
        <p:txBody>
          <a:bodyPr wrap="none">
            <a:spAutoFit/>
          </a:bodyPr>
          <a:lstStyle/>
          <a:p>
            <a:r>
              <a:rPr lang="en-US" sz="4000" dirty="0" smtClean="0">
                <a:solidFill>
                  <a:srgbClr val="00D8FF"/>
                </a:solidFill>
                <a:latin typeface="Consolas"/>
                <a:cs typeface="Calibri"/>
              </a:rPr>
              <a:t>Partial&lt;Animal&gt;</a:t>
            </a:r>
            <a:endParaRPr lang="en-US" sz="4000" dirty="0">
              <a:solidFill>
                <a:srgbClr val="00D8FF"/>
              </a:solidFill>
            </a:endParaRPr>
          </a:p>
        </p:txBody>
      </p:sp>
      <p:sp>
        <p:nvSpPr>
          <p:cNvPr id="3" name="Прямоугольник 2"/>
          <p:cNvSpPr/>
          <p:nvPr/>
        </p:nvSpPr>
        <p:spPr>
          <a:xfrm>
            <a:off x="1585023" y="2541509"/>
            <a:ext cx="9853980" cy="1938992"/>
          </a:xfrm>
          <a:prstGeom prst="rect">
            <a:avLst/>
          </a:prstGeom>
        </p:spPr>
        <p:txBody>
          <a:bodyPr wrap="none">
            <a:spAutoFit/>
          </a:bodyPr>
          <a:lstStyle/>
          <a:p>
            <a:r>
              <a:rPr lang="en-US" sz="4000" dirty="0" smtClean="0">
                <a:solidFill>
                  <a:srgbClr val="00D8FF"/>
                </a:solidFill>
                <a:latin typeface="Consolas"/>
                <a:cs typeface="Calibri"/>
              </a:rPr>
              <a:t>type Partial = {</a:t>
            </a:r>
          </a:p>
          <a:p>
            <a:r>
              <a:rPr lang="en-US" sz="4000" dirty="0" smtClean="0">
                <a:solidFill>
                  <a:srgbClr val="00D8FF"/>
                </a:solidFill>
                <a:latin typeface="Consolas"/>
                <a:cs typeface="Calibri"/>
              </a:rPr>
              <a:t>	[P in keyof </a:t>
            </a:r>
            <a:r>
              <a:rPr lang="en-US" sz="4000" dirty="0" smtClean="0">
                <a:solidFill>
                  <a:srgbClr val="BF4141"/>
                </a:solidFill>
                <a:latin typeface="Consolas"/>
                <a:cs typeface="Calibri"/>
              </a:rPr>
              <a:t>Animal</a:t>
            </a:r>
            <a:r>
              <a:rPr lang="en-US" sz="4000" dirty="0" smtClean="0">
                <a:solidFill>
                  <a:srgbClr val="00D8FF"/>
                </a:solidFill>
                <a:latin typeface="Consolas"/>
                <a:cs typeface="Calibri"/>
              </a:rPr>
              <a:t>]?: </a:t>
            </a:r>
            <a:r>
              <a:rPr lang="en-US" sz="4000" dirty="0" smtClean="0">
                <a:solidFill>
                  <a:srgbClr val="BF4141"/>
                </a:solidFill>
                <a:latin typeface="Consolas"/>
                <a:cs typeface="Calibri"/>
              </a:rPr>
              <a:t>Animal</a:t>
            </a:r>
            <a:r>
              <a:rPr lang="en-US" sz="4000" dirty="0" smtClean="0">
                <a:solidFill>
                  <a:srgbClr val="00D8FF"/>
                </a:solidFill>
                <a:latin typeface="Consolas"/>
                <a:cs typeface="Calibri"/>
              </a:rPr>
              <a:t>[P]</a:t>
            </a:r>
            <a:endParaRPr lang="en-US" sz="4000" dirty="0">
              <a:solidFill>
                <a:srgbClr val="00D8FF"/>
              </a:solidFill>
              <a:latin typeface="Consolas"/>
              <a:cs typeface="Calibri"/>
            </a:endParaRPr>
          </a:p>
          <a:p>
            <a:r>
              <a:rPr lang="en-US" sz="4000" dirty="0" smtClean="0">
                <a:solidFill>
                  <a:srgbClr val="00D8FF"/>
                </a:solidFill>
                <a:latin typeface="Consolas"/>
                <a:cs typeface="Calibri"/>
              </a:rPr>
              <a:t>}</a:t>
            </a:r>
            <a:endParaRPr lang="en-US" sz="4000" dirty="0">
              <a:solidFill>
                <a:srgbClr val="00D8FF"/>
              </a:solidFill>
            </a:endParaRPr>
          </a:p>
        </p:txBody>
      </p:sp>
      <p:sp>
        <p:nvSpPr>
          <p:cNvPr id="6" name="Прямоугольник 5"/>
          <p:cNvSpPr/>
          <p:nvPr/>
        </p:nvSpPr>
        <p:spPr>
          <a:xfrm>
            <a:off x="890849" y="2541509"/>
            <a:ext cx="10982494" cy="1938992"/>
          </a:xfrm>
          <a:prstGeom prst="rect">
            <a:avLst/>
          </a:prstGeom>
        </p:spPr>
        <p:txBody>
          <a:bodyPr wrap="none">
            <a:spAutoFit/>
          </a:bodyPr>
          <a:lstStyle/>
          <a:p>
            <a:r>
              <a:rPr lang="en-US" sz="4000" dirty="0" smtClean="0">
                <a:solidFill>
                  <a:srgbClr val="00D8FF"/>
                </a:solidFill>
                <a:latin typeface="Consolas"/>
                <a:cs typeface="Calibri"/>
              </a:rPr>
              <a:t>type Partial = {</a:t>
            </a:r>
          </a:p>
          <a:p>
            <a:r>
              <a:rPr lang="en-US" sz="4000" dirty="0" smtClean="0">
                <a:solidFill>
                  <a:srgbClr val="00D8FF"/>
                </a:solidFill>
                <a:latin typeface="Consolas"/>
                <a:cs typeface="Calibri"/>
              </a:rPr>
              <a:t>	[P in </a:t>
            </a:r>
            <a:r>
              <a:rPr lang="en-US" sz="4000" dirty="0" smtClean="0">
                <a:solidFill>
                  <a:srgbClr val="BF4141"/>
                </a:solidFill>
                <a:latin typeface="Consolas"/>
                <a:cs typeface="Calibri"/>
              </a:rPr>
              <a:t>‘name’ | ‘color’</a:t>
            </a:r>
            <a:r>
              <a:rPr lang="en-US" sz="4000" dirty="0" smtClean="0">
                <a:solidFill>
                  <a:srgbClr val="00D8FF"/>
                </a:solidFill>
                <a:latin typeface="Consolas"/>
                <a:cs typeface="Calibri"/>
              </a:rPr>
              <a:t>]?: </a:t>
            </a:r>
            <a:r>
              <a:rPr lang="en-US" sz="4000" dirty="0" smtClean="0">
                <a:solidFill>
                  <a:srgbClr val="BF4141"/>
                </a:solidFill>
                <a:latin typeface="Consolas"/>
                <a:cs typeface="Calibri"/>
              </a:rPr>
              <a:t>Animal</a:t>
            </a:r>
            <a:r>
              <a:rPr lang="en-US" sz="4000" dirty="0" smtClean="0">
                <a:solidFill>
                  <a:srgbClr val="00D8FF"/>
                </a:solidFill>
                <a:latin typeface="Consolas"/>
                <a:cs typeface="Calibri"/>
              </a:rPr>
              <a:t>[P]</a:t>
            </a:r>
          </a:p>
          <a:p>
            <a:r>
              <a:rPr lang="en-US" sz="4000" dirty="0" smtClean="0">
                <a:solidFill>
                  <a:srgbClr val="00D8FF"/>
                </a:solidFill>
                <a:latin typeface="Consolas"/>
                <a:cs typeface="Calibri"/>
              </a:rPr>
              <a:t>}</a:t>
            </a:r>
            <a:endParaRPr lang="en-US" sz="4000" dirty="0">
              <a:solidFill>
                <a:srgbClr val="00D8FF"/>
              </a:solidFill>
            </a:endParaRPr>
          </a:p>
        </p:txBody>
      </p:sp>
      <p:sp>
        <p:nvSpPr>
          <p:cNvPr id="7" name="Прямоугольник 6"/>
          <p:cNvSpPr/>
          <p:nvPr/>
        </p:nvSpPr>
        <p:spPr>
          <a:xfrm>
            <a:off x="2209616" y="2133750"/>
            <a:ext cx="7879080" cy="2554545"/>
          </a:xfrm>
          <a:prstGeom prst="rect">
            <a:avLst/>
          </a:prstGeom>
        </p:spPr>
        <p:txBody>
          <a:bodyPr wrap="none">
            <a:spAutoFit/>
          </a:bodyPr>
          <a:lstStyle/>
          <a:p>
            <a:r>
              <a:rPr lang="en-US" sz="4000" dirty="0" smtClean="0">
                <a:solidFill>
                  <a:srgbClr val="00D8FF"/>
                </a:solidFill>
                <a:latin typeface="Consolas"/>
                <a:cs typeface="Calibri"/>
              </a:rPr>
              <a:t>type Partial = {</a:t>
            </a:r>
          </a:p>
          <a:p>
            <a:r>
              <a:rPr lang="en-US" sz="4000" dirty="0">
                <a:solidFill>
                  <a:srgbClr val="00D8FF"/>
                </a:solidFill>
                <a:latin typeface="Consolas"/>
                <a:cs typeface="Calibri"/>
              </a:rPr>
              <a:t>	</a:t>
            </a:r>
            <a:r>
              <a:rPr lang="en-US" sz="4000" dirty="0" smtClean="0">
                <a:solidFill>
                  <a:srgbClr val="00D8FF"/>
                </a:solidFill>
                <a:latin typeface="Consolas"/>
                <a:cs typeface="Calibri"/>
              </a:rPr>
              <a:t>name?: Animal[‘name’];</a:t>
            </a:r>
          </a:p>
          <a:p>
            <a:r>
              <a:rPr lang="en-US" sz="4000" dirty="0">
                <a:solidFill>
                  <a:srgbClr val="00D8FF"/>
                </a:solidFill>
                <a:latin typeface="Consolas"/>
                <a:cs typeface="Calibri"/>
              </a:rPr>
              <a:t>	</a:t>
            </a:r>
            <a:r>
              <a:rPr lang="en-US" sz="4000" dirty="0" smtClean="0">
                <a:solidFill>
                  <a:srgbClr val="00D8FF"/>
                </a:solidFill>
                <a:latin typeface="Consolas"/>
                <a:cs typeface="Calibri"/>
              </a:rPr>
              <a:t>color?: Animal[‘color’];</a:t>
            </a:r>
            <a:endParaRPr lang="en-US" sz="4000" dirty="0" smtClean="0">
              <a:solidFill>
                <a:srgbClr val="00D8FF"/>
              </a:solidFill>
            </a:endParaRPr>
          </a:p>
          <a:p>
            <a:r>
              <a:rPr lang="en-US" sz="4000" dirty="0">
                <a:solidFill>
                  <a:srgbClr val="00D8FF"/>
                </a:solidFill>
                <a:latin typeface="Consolas"/>
                <a:cs typeface="Calibri"/>
              </a:rPr>
              <a:t>}</a:t>
            </a:r>
            <a:endParaRPr lang="en-US" sz="4000" dirty="0" smtClean="0">
              <a:solidFill>
                <a:srgbClr val="00D8FF"/>
              </a:solidFill>
              <a:latin typeface="Consolas"/>
              <a:cs typeface="Calibri"/>
            </a:endParaRPr>
          </a:p>
        </p:txBody>
      </p:sp>
    </p:spTree>
    <p:extLst>
      <p:ext uri="{BB962C8B-B14F-4D97-AF65-F5344CB8AC3E}">
        <p14:creationId xmlns:p14="http://schemas.microsoft.com/office/powerpoint/2010/main" val="200435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ntr" presetSubtype="0" fill="hold" grpId="1"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6" grpId="0"/>
      <p:bldP spid="6" grpId="1"/>
      <p:bldP spid="7" grpId="1"/>
    </p:bld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657978" y="3075997"/>
            <a:ext cx="7233070" cy="707886"/>
          </a:xfrm>
          <a:prstGeom prst="rect">
            <a:avLst/>
          </a:prstGeom>
        </p:spPr>
        <p:txBody>
          <a:bodyPr wrap="none">
            <a:spAutoFit/>
          </a:bodyPr>
          <a:lstStyle/>
          <a:p>
            <a:r>
              <a:rPr lang="en-US" sz="4000" dirty="0" smtClean="0">
                <a:solidFill>
                  <a:srgbClr val="00D8FF"/>
                </a:solidFill>
              </a:rPr>
              <a:t>Non homomorphic Mapped types</a:t>
            </a:r>
            <a:endParaRPr lang="en-US" sz="4000" dirty="0">
              <a:solidFill>
                <a:srgbClr val="BF4141"/>
              </a:solidFill>
            </a:endParaRPr>
          </a:p>
        </p:txBody>
      </p:sp>
    </p:spTree>
    <p:extLst>
      <p:ext uri="{BB962C8B-B14F-4D97-AF65-F5344CB8AC3E}">
        <p14:creationId xmlns:p14="http://schemas.microsoft.com/office/powerpoint/2010/main" val="163777727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703006" y="3130426"/>
            <a:ext cx="4965014" cy="707886"/>
          </a:xfrm>
          <a:prstGeom prst="rect">
            <a:avLst/>
          </a:prstGeom>
        </p:spPr>
        <p:txBody>
          <a:bodyPr wrap="none">
            <a:spAutoFit/>
          </a:bodyPr>
          <a:lstStyle/>
          <a:p>
            <a:r>
              <a:rPr lang="en-US" sz="4000" dirty="0" smtClean="0">
                <a:solidFill>
                  <a:srgbClr val="00D8FF"/>
                </a:solidFill>
              </a:rPr>
              <a:t>Packing and Unpacking</a:t>
            </a:r>
            <a:endParaRPr lang="en-US" sz="4000" dirty="0">
              <a:solidFill>
                <a:srgbClr val="BF4141"/>
              </a:solidFill>
            </a:endParaRPr>
          </a:p>
        </p:txBody>
      </p:sp>
    </p:spTree>
    <p:extLst>
      <p:ext uri="{BB962C8B-B14F-4D97-AF65-F5344CB8AC3E}">
        <p14:creationId xmlns:p14="http://schemas.microsoft.com/office/powerpoint/2010/main" val="371173293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203749" y="3032455"/>
            <a:ext cx="3978397" cy="707886"/>
          </a:xfrm>
          <a:prstGeom prst="rect">
            <a:avLst/>
          </a:prstGeom>
        </p:spPr>
        <p:txBody>
          <a:bodyPr wrap="none">
            <a:spAutoFit/>
          </a:bodyPr>
          <a:lstStyle/>
          <a:p>
            <a:r>
              <a:rPr lang="en-US" sz="4000" dirty="0" smtClean="0">
                <a:solidFill>
                  <a:srgbClr val="00D8FF"/>
                </a:solidFill>
              </a:rPr>
              <a:t>T </a:t>
            </a:r>
            <a:r>
              <a:rPr lang="en-US" sz="4000" dirty="0" smtClean="0">
                <a:solidFill>
                  <a:srgbClr val="BF4141"/>
                </a:solidFill>
              </a:rPr>
              <a:t>extends</a:t>
            </a:r>
            <a:r>
              <a:rPr lang="en-US" sz="4000" dirty="0" smtClean="0">
                <a:solidFill>
                  <a:srgbClr val="00D8FF"/>
                </a:solidFill>
              </a:rPr>
              <a:t> U ? X : Y</a:t>
            </a:r>
            <a:endParaRPr lang="en-US" sz="4000" dirty="0">
              <a:solidFill>
                <a:srgbClr val="00D8FF"/>
              </a:solidFill>
            </a:endParaRPr>
          </a:p>
        </p:txBody>
      </p:sp>
      <p:sp>
        <p:nvSpPr>
          <p:cNvPr id="3" name="Прямоугольник 2"/>
          <p:cNvSpPr/>
          <p:nvPr/>
        </p:nvSpPr>
        <p:spPr>
          <a:xfrm>
            <a:off x="4203749" y="3032455"/>
            <a:ext cx="4601965" cy="707886"/>
          </a:xfrm>
          <a:prstGeom prst="rect">
            <a:avLst/>
          </a:prstGeom>
        </p:spPr>
        <p:txBody>
          <a:bodyPr wrap="none">
            <a:spAutoFit/>
          </a:bodyPr>
          <a:lstStyle/>
          <a:p>
            <a:r>
              <a:rPr lang="en-US" sz="4000" dirty="0" smtClean="0">
                <a:solidFill>
                  <a:srgbClr val="00D8FF"/>
                </a:solidFill>
              </a:rPr>
              <a:t>T </a:t>
            </a:r>
            <a:r>
              <a:rPr lang="en-US" sz="4000" dirty="0" smtClean="0">
                <a:solidFill>
                  <a:srgbClr val="BF4141"/>
                </a:solidFill>
              </a:rPr>
              <a:t>extends</a:t>
            </a:r>
            <a:r>
              <a:rPr lang="en-US" sz="4000" dirty="0" smtClean="0">
                <a:solidFill>
                  <a:srgbClr val="00D8FF"/>
                </a:solidFill>
              </a:rPr>
              <a:t> U ? T(U) : Y</a:t>
            </a:r>
            <a:endParaRPr lang="en-US" sz="4000" dirty="0">
              <a:solidFill>
                <a:srgbClr val="00D8FF"/>
              </a:solidFill>
            </a:endParaRPr>
          </a:p>
        </p:txBody>
      </p:sp>
    </p:spTree>
    <p:extLst>
      <p:ext uri="{BB962C8B-B14F-4D97-AF65-F5344CB8AC3E}">
        <p14:creationId xmlns:p14="http://schemas.microsoft.com/office/powerpoint/2010/main" val="219476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descr="Изображение выглядит как устройство&#10;&#10;Автоматически созданное описание">
            <a:extLst>
              <a:ext uri="{FF2B5EF4-FFF2-40B4-BE49-F238E27FC236}">
                <a16:creationId xmlns:a16="http://schemas.microsoft.com/office/drawing/2014/main" id="{A429CB02-01DF-4770-8DAB-A55DBEC1392F}"/>
              </a:ext>
            </a:extLst>
          </p:cNvPr>
          <p:cNvPicPr>
            <a:picLocks noChangeAspect="1"/>
          </p:cNvPicPr>
          <p:nvPr/>
        </p:nvPicPr>
        <p:blipFill>
          <a:blip r:embed="rId2"/>
          <a:stretch>
            <a:fillRect/>
          </a:stretch>
        </p:blipFill>
        <p:spPr>
          <a:xfrm>
            <a:off x="2352137" y="-243740"/>
            <a:ext cx="7760898" cy="7604272"/>
          </a:xfrm>
          <a:prstGeom prst="rect">
            <a:avLst/>
          </a:prstGeom>
        </p:spPr>
      </p:pic>
    </p:spTree>
    <p:extLst>
      <p:ext uri="{BB962C8B-B14F-4D97-AF65-F5344CB8AC3E}">
        <p14:creationId xmlns:p14="http://schemas.microsoft.com/office/powerpoint/2010/main" val="41016637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3017207" y="2890941"/>
            <a:ext cx="6720686" cy="707886"/>
          </a:xfrm>
          <a:prstGeom prst="rect">
            <a:avLst/>
          </a:prstGeom>
        </p:spPr>
        <p:txBody>
          <a:bodyPr wrap="none">
            <a:spAutoFit/>
          </a:bodyPr>
          <a:lstStyle/>
          <a:p>
            <a:r>
              <a:rPr lang="en-US" sz="4000" dirty="0" smtClean="0">
                <a:solidFill>
                  <a:srgbClr val="00D8FF"/>
                </a:solidFill>
              </a:rPr>
              <a:t>Mapped and conditional types</a:t>
            </a:r>
            <a:endParaRPr lang="en-US" sz="4000" dirty="0">
              <a:solidFill>
                <a:srgbClr val="00D8FF"/>
              </a:solidFill>
            </a:endParaRPr>
          </a:p>
        </p:txBody>
      </p:sp>
    </p:spTree>
    <p:extLst>
      <p:ext uri="{BB962C8B-B14F-4D97-AF65-F5344CB8AC3E}">
        <p14:creationId xmlns:p14="http://schemas.microsoft.com/office/powerpoint/2010/main" val="49598247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1798007" y="2847399"/>
            <a:ext cx="9028562" cy="707886"/>
          </a:xfrm>
          <a:prstGeom prst="rect">
            <a:avLst/>
          </a:prstGeom>
        </p:spPr>
        <p:txBody>
          <a:bodyPr wrap="none">
            <a:spAutoFit/>
          </a:bodyPr>
          <a:lstStyle/>
          <a:p>
            <a:r>
              <a:rPr lang="en-US" sz="4000" dirty="0">
                <a:solidFill>
                  <a:srgbClr val="00D8FF"/>
                </a:solidFill>
              </a:rPr>
              <a:t>Conditionals can not reference themselves</a:t>
            </a:r>
          </a:p>
        </p:txBody>
      </p:sp>
    </p:spTree>
    <p:extLst>
      <p:ext uri="{BB962C8B-B14F-4D97-AF65-F5344CB8AC3E}">
        <p14:creationId xmlns:p14="http://schemas.microsoft.com/office/powerpoint/2010/main" val="39055456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4902714" y="2836767"/>
            <a:ext cx="2258375"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alibri" panose="020F0502020204030204"/>
                <a:ea typeface="+mn-ea"/>
                <a:cs typeface="+mn-cs"/>
              </a:rPr>
              <a:t>Infer</a:t>
            </a:r>
            <a:r>
              <a:rPr kumimoji="0" lang="en-US" sz="4000" b="0" i="0" u="none" strike="noStrike" kern="1200" cap="none" spc="0" normalizeH="0" noProof="0" dirty="0" smtClean="0">
                <a:ln>
                  <a:noFill/>
                </a:ln>
                <a:solidFill>
                  <a:srgbClr val="00D8FF"/>
                </a:solidFill>
                <a:effectLst/>
                <a:uLnTx/>
                <a:uFillTx/>
                <a:latin typeface="Calibri" panose="020F0502020204030204"/>
                <a:ea typeface="+mn-ea"/>
                <a:cs typeface="+mn-cs"/>
              </a:rPr>
              <a:t> Type</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116366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3095178" y="2868665"/>
            <a:ext cx="6280887" cy="707886"/>
          </a:xfrm>
          <a:prstGeom prst="rect">
            <a:avLst/>
          </a:prstGeom>
        </p:spPr>
        <p:txBody>
          <a:bodyPr wrap="none">
            <a:spAutoFit/>
          </a:bodyPr>
          <a:lstStyle/>
          <a:p>
            <a:pPr lvl="0"/>
            <a:r>
              <a:rPr kumimoji="0" lang="en-US" sz="4000" b="0" i="0" u="none" strike="noStrike" kern="1200" cap="none" spc="0" normalizeH="0" baseline="0" noProof="0" dirty="0" smtClean="0">
                <a:ln>
                  <a:noFill/>
                </a:ln>
                <a:solidFill>
                  <a:srgbClr val="00D8FF"/>
                </a:solidFill>
                <a:effectLst/>
                <a:uLnTx/>
                <a:uFillTx/>
                <a:latin typeface="Calibri" panose="020F0502020204030204"/>
                <a:ea typeface="+mn-ea"/>
                <a:cs typeface="+mn-cs"/>
              </a:rPr>
              <a:t>Covariance</a:t>
            </a:r>
            <a:r>
              <a:rPr kumimoji="0" lang="en-US" sz="4000" b="0" i="0" u="none" strike="noStrike" kern="1200" cap="none" spc="0" normalizeH="0" noProof="0" dirty="0" smtClean="0">
                <a:ln>
                  <a:noFill/>
                </a:ln>
                <a:solidFill>
                  <a:srgbClr val="00D8FF"/>
                </a:solidFill>
                <a:effectLst/>
                <a:uLnTx/>
                <a:uFillTx/>
                <a:latin typeface="Calibri" panose="020F0502020204030204"/>
                <a:ea typeface="+mn-ea"/>
                <a:cs typeface="+mn-cs"/>
              </a:rPr>
              <a:t> </a:t>
            </a:r>
            <a:r>
              <a:rPr lang="en-US" sz="4000" dirty="0">
                <a:solidFill>
                  <a:srgbClr val="00D8FF"/>
                </a:solidFill>
              </a:rPr>
              <a:t>vs </a:t>
            </a:r>
            <a:r>
              <a:rPr lang="en-US" sz="4000" dirty="0" err="1">
                <a:solidFill>
                  <a:srgbClr val="00D8FF"/>
                </a:solidFill>
              </a:rPr>
              <a:t>Contravariance</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608690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026" name="Picture 2" descr="airplan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522" y="281257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126916" y="2104684"/>
            <a:ext cx="3030766" cy="707886"/>
          </a:xfrm>
          <a:prstGeom prst="rect">
            <a:avLst/>
          </a:prstGeom>
        </p:spPr>
        <p:txBody>
          <a:bodyPr wrap="none">
            <a:spAutoFit/>
          </a:bodyPr>
          <a:lstStyle/>
          <a:p>
            <a:pPr lvl="0"/>
            <a:r>
              <a:rPr lang="en-US" sz="4000" dirty="0">
                <a:solidFill>
                  <a:srgbClr val="00D8FF"/>
                </a:solidFill>
              </a:rPr>
              <a:t>&lt;</a:t>
            </a:r>
            <a:r>
              <a:rPr lang="en-US" sz="4000" dirty="0" err="1">
                <a:solidFill>
                  <a:srgbClr val="00D8FF"/>
                </a:solidFill>
              </a:rPr>
              <a:t>TPassenger</a:t>
            </a:r>
            <a:r>
              <a:rPr lang="en-US" sz="4000" dirty="0">
                <a:solidFill>
                  <a:srgbClr val="00D8FF"/>
                </a:solidFill>
              </a:rPr>
              <a:t>&gt;</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pic>
        <p:nvPicPr>
          <p:cNvPr id="1028" name="Picture 4" descr="ca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7066" y="3183086"/>
            <a:ext cx="2070616" cy="2070616"/>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8169212" y="2130515"/>
            <a:ext cx="1640193" cy="707886"/>
          </a:xfrm>
          <a:prstGeom prst="rect">
            <a:avLst/>
          </a:prstGeom>
        </p:spPr>
        <p:txBody>
          <a:bodyPr wrap="none">
            <a:spAutoFit/>
          </a:bodyPr>
          <a:lstStyle/>
          <a:p>
            <a:pPr lvl="0"/>
            <a:r>
              <a:rPr lang="en-US" sz="4000" dirty="0" smtClean="0">
                <a:solidFill>
                  <a:srgbClr val="00D8FF"/>
                </a:solidFill>
              </a:rPr>
              <a:t>Animal</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pic>
        <p:nvPicPr>
          <p:cNvPr id="1030" name="Picture 6" descr="dog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8408" y="3306393"/>
            <a:ext cx="1824002" cy="1824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59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animEffect transition="in" filter="fade">
                                      <p:cBhvr>
                                        <p:cTn id="13"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050" name="Picture 2" descr="rocke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6986" y="240731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irplan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4846" y="2609331"/>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9095466" y="2050301"/>
            <a:ext cx="1640193" cy="707886"/>
          </a:xfrm>
          <a:prstGeom prst="rect">
            <a:avLst/>
          </a:prstGeom>
        </p:spPr>
        <p:txBody>
          <a:bodyPr wrap="none">
            <a:spAutoFit/>
          </a:bodyPr>
          <a:lstStyle/>
          <a:p>
            <a:pPr lvl="0"/>
            <a:r>
              <a:rPr kumimoji="0" lang="en-US" sz="4000" b="0" i="0" u="none" strike="noStrike" kern="1200" cap="none" spc="0" normalizeH="0" baseline="0" noProof="0" dirty="0" smtClean="0">
                <a:ln>
                  <a:noFill/>
                </a:ln>
                <a:solidFill>
                  <a:srgbClr val="00D8FF"/>
                </a:solidFill>
                <a:effectLst/>
                <a:uLnTx/>
                <a:uFillTx/>
                <a:latin typeface="Calibri" panose="020F0502020204030204"/>
                <a:ea typeface="+mn-ea"/>
                <a:cs typeface="+mn-cs"/>
              </a:rPr>
              <a:t>Animal</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pic>
        <p:nvPicPr>
          <p:cNvPr id="10" name="Picture 4" descr="cat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4981" y="1783663"/>
            <a:ext cx="1241161" cy="124116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airplan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126" y="2609331"/>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11"/>
          <p:cNvSpPr/>
          <p:nvPr/>
        </p:nvSpPr>
        <p:spPr>
          <a:xfrm>
            <a:off x="6176446" y="3272570"/>
            <a:ext cx="439544" cy="707886"/>
          </a:xfrm>
          <a:prstGeom prst="rect">
            <a:avLst/>
          </a:prstGeom>
        </p:spPr>
        <p:txBody>
          <a:bodyPr wrap="none">
            <a:spAutoFit/>
          </a:bodyPr>
          <a:lstStyle/>
          <a:p>
            <a:pPr lvl="0"/>
            <a:r>
              <a:rPr kumimoji="0" lang="en-US" sz="4000" b="0" i="0" u="none" strike="noStrike" kern="1200" cap="none" spc="0" normalizeH="0" baseline="0" noProof="0" dirty="0" smtClean="0">
                <a:ln>
                  <a:noFill/>
                </a:ln>
                <a:solidFill>
                  <a:srgbClr val="BF4141"/>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srgbClr val="BF4141"/>
              </a:solidFill>
              <a:effectLst/>
              <a:uLnTx/>
              <a:uFillTx/>
              <a:latin typeface="Calibri" panose="020F0502020204030204"/>
              <a:ea typeface="+mn-ea"/>
              <a:cs typeface="+mn-cs"/>
            </a:endParaRPr>
          </a:p>
        </p:txBody>
      </p:sp>
      <p:sp>
        <p:nvSpPr>
          <p:cNvPr id="13" name="Прямоугольник 12"/>
          <p:cNvSpPr/>
          <p:nvPr/>
        </p:nvSpPr>
        <p:spPr>
          <a:xfrm>
            <a:off x="2376629" y="2053370"/>
            <a:ext cx="1640193" cy="707886"/>
          </a:xfrm>
          <a:prstGeom prst="rect">
            <a:avLst/>
          </a:prstGeom>
        </p:spPr>
        <p:txBody>
          <a:bodyPr wrap="none">
            <a:spAutoFit/>
          </a:bodyPr>
          <a:lstStyle/>
          <a:p>
            <a:pPr lvl="0"/>
            <a:r>
              <a:rPr kumimoji="0" lang="en-US" sz="4000" b="0" i="0" u="none" strike="noStrike" kern="1200" cap="none" spc="0" normalizeH="0" baseline="0" noProof="0" dirty="0" smtClean="0">
                <a:ln>
                  <a:noFill/>
                </a:ln>
                <a:solidFill>
                  <a:srgbClr val="00D8FF"/>
                </a:solidFill>
                <a:effectLst/>
                <a:uLnTx/>
                <a:uFillTx/>
                <a:latin typeface="Calibri" panose="020F0502020204030204"/>
                <a:ea typeface="+mn-ea"/>
                <a:cs typeface="+mn-cs"/>
              </a:rPr>
              <a:t>Animal</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25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050"/>
                                        </p:tgtEl>
                                      </p:cBhvr>
                                    </p:animEffect>
                                    <p:set>
                                      <p:cBhvr>
                                        <p:cTn id="23" dur="1" fill="hold">
                                          <p:stCondLst>
                                            <p:cond delay="499"/>
                                          </p:stCondLst>
                                        </p:cTn>
                                        <p:tgtEl>
                                          <p:spTgt spid="2050"/>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3" grpId="0"/>
    </p:bld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074" name="Picture 2" descr="park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6673" y="2651865"/>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5089923" y="1785708"/>
            <a:ext cx="2497992" cy="707886"/>
          </a:xfrm>
          <a:prstGeom prst="rect">
            <a:avLst/>
          </a:prstGeom>
        </p:spPr>
        <p:txBody>
          <a:bodyPr wrap="none">
            <a:spAutoFit/>
          </a:bodyPr>
          <a:lstStyle/>
          <a:p>
            <a:pPr lvl="0"/>
            <a:r>
              <a:rPr lang="en-US" sz="4000" dirty="0">
                <a:solidFill>
                  <a:srgbClr val="00D8FF"/>
                </a:solidFill>
              </a:rPr>
              <a:t>&lt;</a:t>
            </a:r>
            <a:r>
              <a:rPr lang="en-US" sz="4000" dirty="0" err="1" smtClean="0">
                <a:solidFill>
                  <a:srgbClr val="00D8FF"/>
                </a:solidFill>
              </a:rPr>
              <a:t>TPartner</a:t>
            </a:r>
            <a:r>
              <a:rPr lang="en-US" sz="4000" dirty="0" smtClean="0">
                <a:solidFill>
                  <a:srgbClr val="00D8FF"/>
                </a:solidFill>
              </a:rPr>
              <a:t>&gt;</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pic>
        <p:nvPicPr>
          <p:cNvPr id="5" name="Picture 2" descr="park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7063" y="2726293"/>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3863202" y="1785708"/>
            <a:ext cx="184731" cy="707886"/>
          </a:xfrm>
          <a:prstGeom prst="rect">
            <a:avLst/>
          </a:prstGeom>
        </p:spPr>
        <p:txBody>
          <a:bodyPr wrap="none">
            <a:spAutoFit/>
          </a:bodyPr>
          <a:lstStyle/>
          <a:p>
            <a:pPr lvl="0"/>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pic>
        <p:nvPicPr>
          <p:cNvPr id="7" name="Picture 2" descr="park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533" y="265186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a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6039" y="1318412"/>
            <a:ext cx="1345530" cy="1345530"/>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1786247" y="1637234"/>
            <a:ext cx="1640193" cy="707886"/>
          </a:xfrm>
          <a:prstGeom prst="rect">
            <a:avLst/>
          </a:prstGeom>
        </p:spPr>
        <p:txBody>
          <a:bodyPr wrap="none">
            <a:spAutoFit/>
          </a:bodyPr>
          <a:lstStyle/>
          <a:p>
            <a:pPr lvl="0"/>
            <a:r>
              <a:rPr lang="en-US" sz="4000" dirty="0">
                <a:solidFill>
                  <a:srgbClr val="00D8FF"/>
                </a:solidFill>
              </a:rPr>
              <a:t>Animal</a:t>
            </a:r>
            <a:endParaRPr lang="en-US" sz="4000" dirty="0">
              <a:solidFill>
                <a:srgbClr val="00D8FF"/>
              </a:solidFill>
            </a:endParaRPr>
          </a:p>
        </p:txBody>
      </p:sp>
      <p:sp>
        <p:nvSpPr>
          <p:cNvPr id="13" name="Прямоугольник 12"/>
          <p:cNvSpPr/>
          <p:nvPr/>
        </p:nvSpPr>
        <p:spPr>
          <a:xfrm>
            <a:off x="6000525" y="3312035"/>
            <a:ext cx="676788" cy="707886"/>
          </a:xfrm>
          <a:prstGeom prst="rect">
            <a:avLst/>
          </a:prstGeom>
        </p:spPr>
        <p:txBody>
          <a:bodyPr wrap="none">
            <a:spAutoFit/>
          </a:bodyPr>
          <a:lstStyle/>
          <a:p>
            <a:pPr lvl="0"/>
            <a:r>
              <a:rPr lang="en-US" sz="4000" dirty="0" smtClean="0">
                <a:solidFill>
                  <a:srgbClr val="BF4141"/>
                </a:solidFill>
              </a:rPr>
              <a:t>=?</a:t>
            </a:r>
            <a:endParaRPr kumimoji="0" lang="en-US" sz="4000" b="0" i="0" u="none" strike="noStrike" kern="1200" cap="none" spc="0" normalizeH="0" baseline="0" noProof="0" dirty="0">
              <a:ln>
                <a:noFill/>
              </a:ln>
              <a:solidFill>
                <a:srgbClr val="BF4141"/>
              </a:solidFill>
              <a:effectLst/>
              <a:uLnTx/>
              <a:uFillTx/>
              <a:latin typeface="Calibri" panose="020F0502020204030204"/>
            </a:endParaRPr>
          </a:p>
        </p:txBody>
      </p:sp>
      <p:pic>
        <p:nvPicPr>
          <p:cNvPr id="3076" name="Picture 4" descr="turkey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1569" y="2651865"/>
            <a:ext cx="1133257" cy="113325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icket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543" y="2617099"/>
            <a:ext cx="1202787" cy="1202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5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074"/>
                                        </p:tgtEl>
                                      </p:cBhvr>
                                    </p:animEffect>
                                    <p:set>
                                      <p:cBhvr>
                                        <p:cTn id="10" dur="1" fill="hold">
                                          <p:stCondLst>
                                            <p:cond delay="499"/>
                                          </p:stCondLst>
                                        </p:cTn>
                                        <p:tgtEl>
                                          <p:spTgt spid="307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6"/>
                                        </p:tgtEl>
                                        <p:attrNameLst>
                                          <p:attrName>style.visibility</p:attrName>
                                        </p:attrNameLst>
                                      </p:cBhvr>
                                      <p:to>
                                        <p:strVal val="visible"/>
                                      </p:to>
                                    </p:set>
                                    <p:animEffect transition="in" filter="fade">
                                      <p:cBhvr>
                                        <p:cTn id="27" dur="500"/>
                                        <p:tgtEl>
                                          <p:spTgt spid="30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78"/>
                                        </p:tgtEl>
                                        <p:attrNameLst>
                                          <p:attrName>style.visibility</p:attrName>
                                        </p:attrNameLst>
                                      </p:cBhvr>
                                      <p:to>
                                        <p:strVal val="visible"/>
                                      </p:to>
                                    </p:set>
                                    <p:animEffect transition="in" filter="fade">
                                      <p:cBhvr>
                                        <p:cTn id="32" dur="500"/>
                                        <p:tgtEl>
                                          <p:spTgt spid="307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3" grpId="0"/>
    </p:bld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2431149" y="2298811"/>
            <a:ext cx="7735066" cy="1938992"/>
          </a:xfrm>
          <a:prstGeom prst="rect">
            <a:avLst/>
          </a:prstGeom>
        </p:spPr>
        <p:txBody>
          <a:bodyPr wrap="none">
            <a:spAutoFit/>
          </a:bodyPr>
          <a:lstStyle/>
          <a:p>
            <a:pPr lvl="0" algn="ctr"/>
            <a:r>
              <a:rPr lang="en-US" sz="4000" dirty="0" smtClean="0">
                <a:solidFill>
                  <a:srgbClr val="00D8FF"/>
                </a:solidFill>
              </a:rPr>
              <a:t>Covariance infers to </a:t>
            </a:r>
            <a:r>
              <a:rPr lang="en-US" sz="4000" dirty="0" smtClean="0">
                <a:solidFill>
                  <a:srgbClr val="BF4141"/>
                </a:solidFill>
              </a:rPr>
              <a:t>union</a:t>
            </a:r>
          </a:p>
          <a:p>
            <a:pPr lvl="0" algn="ct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a:p>
            <a:pPr lvl="0" algn="ctr"/>
            <a:r>
              <a:rPr kumimoji="0" lang="en-US" sz="4000" b="0" i="0" u="none" strike="noStrike" kern="1200" cap="none" spc="0" normalizeH="0" baseline="0" noProof="0" dirty="0" err="1" smtClean="0">
                <a:ln>
                  <a:noFill/>
                </a:ln>
                <a:solidFill>
                  <a:srgbClr val="00D8FF"/>
                </a:solidFill>
                <a:effectLst/>
                <a:uLnTx/>
                <a:uFillTx/>
                <a:latin typeface="Calibri" panose="020F0502020204030204"/>
                <a:ea typeface="+mn-ea"/>
                <a:cs typeface="+mn-cs"/>
              </a:rPr>
              <a:t>Contravariance</a:t>
            </a:r>
            <a:r>
              <a:rPr kumimoji="0" lang="en-US" sz="4000" b="0" i="0" u="none" strike="noStrike" kern="1200" cap="none" spc="0" normalizeH="0" baseline="0" noProof="0" dirty="0" smtClean="0">
                <a:ln>
                  <a:noFill/>
                </a:ln>
                <a:solidFill>
                  <a:srgbClr val="00D8FF"/>
                </a:solidFill>
                <a:effectLst/>
                <a:uLnTx/>
                <a:uFillTx/>
                <a:latin typeface="Calibri" panose="020F0502020204030204"/>
                <a:ea typeface="+mn-ea"/>
                <a:cs typeface="+mn-cs"/>
              </a:rPr>
              <a:t> infers to </a:t>
            </a:r>
            <a:r>
              <a:rPr kumimoji="0" lang="en-US" sz="4000" b="0" i="0" u="none" strike="noStrike" kern="1200" cap="none" spc="0" normalizeH="0" baseline="0" noProof="0" dirty="0" smtClean="0">
                <a:ln>
                  <a:noFill/>
                </a:ln>
                <a:solidFill>
                  <a:srgbClr val="BF4141"/>
                </a:solidFill>
                <a:effectLst/>
                <a:uLnTx/>
                <a:uFillTx/>
                <a:latin typeface="Calibri" panose="020F0502020204030204"/>
                <a:ea typeface="+mn-ea"/>
                <a:cs typeface="+mn-cs"/>
              </a:rPr>
              <a:t>intersection</a:t>
            </a:r>
            <a:endParaRPr kumimoji="0" lang="en-US" sz="4000" b="0" i="0" u="none" strike="noStrike" kern="1200" cap="none" spc="0" normalizeH="0" baseline="0" noProof="0" dirty="0">
              <a:ln>
                <a:noFill/>
              </a:ln>
              <a:solidFill>
                <a:srgbClr val="BF414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779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AB66F8-ED4A-48EE-85D2-C79AC4668A7D}"/>
              </a:ext>
            </a:extLst>
          </p:cNvPr>
          <p:cNvSpPr txBox="1"/>
          <p:nvPr/>
        </p:nvSpPr>
        <p:spPr>
          <a:xfrm>
            <a:off x="2850850" y="2635550"/>
            <a:ext cx="66484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8000" dirty="0" err="1">
                <a:solidFill>
                  <a:srgbClr val="00D8FF"/>
                </a:solidFill>
                <a:latin typeface="Consolas"/>
                <a:cs typeface="Calibri"/>
              </a:rPr>
              <a:t>Basic</a:t>
            </a:r>
            <a:r>
              <a:rPr lang="ru-RU" sz="8000" dirty="0">
                <a:solidFill>
                  <a:srgbClr val="00D8FF"/>
                </a:solidFill>
                <a:latin typeface="Consolas"/>
                <a:cs typeface="Calibri"/>
              </a:rPr>
              <a:t> </a:t>
            </a:r>
            <a:r>
              <a:rPr lang="ru-RU" sz="8000" dirty="0" err="1">
                <a:solidFill>
                  <a:srgbClr val="00D8FF"/>
                </a:solidFill>
                <a:latin typeface="Consolas"/>
                <a:cs typeface="Calibri"/>
              </a:rPr>
              <a:t>types</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27463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Овал 11">
            <a:extLst>
              <a:ext uri="{FF2B5EF4-FFF2-40B4-BE49-F238E27FC236}">
                <a16:creationId xmlns:a16="http://schemas.microsoft.com/office/drawing/2014/main"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4000" dirty="0" err="1">
                <a:solidFill>
                  <a:schemeClr val="bg1"/>
                </a:solidFill>
                <a:latin typeface="Consolas"/>
              </a:rPr>
              <a:t>Any</a:t>
            </a:r>
            <a:endParaRPr lang="ru-RU" sz="4000" dirty="0">
              <a:solidFill>
                <a:schemeClr val="bg1"/>
              </a:solidFill>
              <a:latin typeface="Consolas"/>
            </a:endParaRPr>
          </a:p>
        </p:txBody>
      </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User-defined</a:t>
            </a:r>
          </a:p>
          <a:p>
            <a:pPr algn="ctr"/>
            <a:r>
              <a:rPr lang="en-US" sz="4000" dirty="0" smtClean="0">
                <a:solidFill>
                  <a:schemeClr val="bg1"/>
                </a:solidFill>
                <a:latin typeface="Consolas"/>
              </a:rPr>
              <a:t>types</a:t>
            </a:r>
            <a:endParaRPr lang="ru-RU" sz="4000" dirty="0">
              <a:solidFill>
                <a:schemeClr val="bg1"/>
              </a:solidFill>
              <a:latin typeface="Consolas"/>
            </a:endParaRPr>
          </a:p>
        </p:txBody>
      </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par>
                          <p:cTn id="23" fill="hold">
                            <p:stCondLst>
                              <p:cond delay="500"/>
                            </p:stCondLst>
                            <p:childTnLst>
                              <p:par>
                                <p:cTn id="24" presetID="42" presetClass="path" presetSubtype="0" accel="50000" decel="50000" fill="hold" nodeType="afterEffect">
                                  <p:stCondLst>
                                    <p:cond delay="0"/>
                                  </p:stCondLst>
                                  <p:childTnLst>
                                    <p:animMotion origin="layout" path="M 1.875E-6 3.7037E-7 L 0.32448 -0.42269 " pathEditMode="relative" rAng="0" ptsTypes="AA">
                                      <p:cBhvr>
                                        <p:cTn id="25" dur="1500" fill="hold"/>
                                        <p:tgtEl>
                                          <p:spTgt spid="14"/>
                                        </p:tgtEl>
                                        <p:attrNameLst>
                                          <p:attrName>ppt_x</p:attrName>
                                          <p:attrName>ppt_y</p:attrName>
                                        </p:attrNameLst>
                                      </p:cBhvr>
                                      <p:rCtr x="16224" y="-21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5"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1" name="Группа 10"/>
          <p:cNvGrpSpPr/>
          <p:nvPr/>
        </p:nvGrpSpPr>
        <p:grpSpPr>
          <a:xfrm>
            <a:off x="3977609" y="233647"/>
            <a:ext cx="4145404" cy="3573519"/>
            <a:chOff x="47829" y="3089488"/>
            <a:chExt cx="4145404" cy="3573519"/>
          </a:xfrm>
        </p:grpSpPr>
        <p:sp>
          <p:nvSpPr>
            <p:cNvPr id="12" name="Овал 11">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14" name="TextBox 13"/>
          <p:cNvSpPr txBox="1"/>
          <p:nvPr/>
        </p:nvSpPr>
        <p:spPr>
          <a:xfrm>
            <a:off x="1571180" y="4079589"/>
            <a:ext cx="2406429" cy="2169825"/>
          </a:xfrm>
          <a:prstGeom prst="rect">
            <a:avLst/>
          </a:prstGeom>
          <a:noFill/>
        </p:spPr>
        <p:txBody>
          <a:bodyPr wrap="none" rtlCol="0">
            <a:spAutoFit/>
          </a:bodyPr>
          <a:lstStyle/>
          <a:p>
            <a:pPr algn="ctr"/>
            <a:r>
              <a:rPr lang="en-US" sz="4500" dirty="0">
                <a:solidFill>
                  <a:srgbClr val="00D8FF"/>
                </a:solidFill>
                <a:latin typeface="Consolas" panose="020B0609020204030204" pitchFamily="49" charset="0"/>
              </a:rPr>
              <a:t>Boolean</a:t>
            </a:r>
          </a:p>
          <a:p>
            <a:pPr algn="ctr"/>
            <a:r>
              <a:rPr lang="en-US" sz="4500" dirty="0" smtClean="0">
                <a:solidFill>
                  <a:srgbClr val="00D8FF"/>
                </a:solidFill>
                <a:latin typeface="Consolas" panose="020B0609020204030204" pitchFamily="49" charset="0"/>
              </a:rPr>
              <a:t>Number</a:t>
            </a:r>
          </a:p>
          <a:p>
            <a:pPr algn="ctr"/>
            <a:r>
              <a:rPr lang="en-US" sz="4500" dirty="0" smtClean="0">
                <a:solidFill>
                  <a:srgbClr val="00D8FF"/>
                </a:solidFill>
                <a:latin typeface="Consolas" panose="020B0609020204030204" pitchFamily="49" charset="0"/>
              </a:rPr>
              <a:t>String</a:t>
            </a:r>
          </a:p>
        </p:txBody>
      </p:sp>
      <p:sp>
        <p:nvSpPr>
          <p:cNvPr id="17" name="Прямоугольник 16"/>
          <p:cNvSpPr/>
          <p:nvPr/>
        </p:nvSpPr>
        <p:spPr>
          <a:xfrm>
            <a:off x="7837071" y="4079589"/>
            <a:ext cx="3188898" cy="2169825"/>
          </a:xfrm>
          <a:prstGeom prst="rect">
            <a:avLst/>
          </a:prstGeom>
        </p:spPr>
        <p:txBody>
          <a:bodyPr wrap="square">
            <a:spAutoFit/>
          </a:bodyPr>
          <a:lstStyle/>
          <a:p>
            <a:pPr algn="ctr"/>
            <a:r>
              <a:rPr lang="en-US" sz="4500" dirty="0" smtClean="0">
                <a:solidFill>
                  <a:srgbClr val="00D8FF"/>
                </a:solidFill>
                <a:latin typeface="Consolas" panose="020B0609020204030204" pitchFamily="49" charset="0"/>
              </a:rPr>
              <a:t>Void</a:t>
            </a:r>
          </a:p>
          <a:p>
            <a:pPr algn="ctr"/>
            <a:r>
              <a:rPr lang="en-US" sz="4500" dirty="0" smtClean="0">
                <a:solidFill>
                  <a:srgbClr val="00D8FF"/>
                </a:solidFill>
                <a:latin typeface="Consolas" panose="020B0609020204030204" pitchFamily="49" charset="0"/>
              </a:rPr>
              <a:t>Null</a:t>
            </a:r>
          </a:p>
          <a:p>
            <a:pPr algn="ctr"/>
            <a:r>
              <a:rPr lang="en-US" sz="4500" dirty="0" smtClean="0">
                <a:solidFill>
                  <a:srgbClr val="00D8FF"/>
                </a:solidFill>
                <a:latin typeface="Consolas" panose="020B0609020204030204" pitchFamily="49" charset="0"/>
              </a:rPr>
              <a:t>Undefined</a:t>
            </a:r>
            <a:endParaRPr lang="en-US" dirty="0"/>
          </a:p>
        </p:txBody>
      </p:sp>
    </p:spTree>
    <p:extLst>
      <p:ext uri="{BB962C8B-B14F-4D97-AF65-F5344CB8AC3E}">
        <p14:creationId xmlns:p14="http://schemas.microsoft.com/office/powerpoint/2010/main" val="383567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200406" y="2097630"/>
            <a:ext cx="97699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Boolean</a:t>
            </a:r>
          </a:p>
          <a:p>
            <a:pPr algn="ctr"/>
            <a:r>
              <a:rPr lang="en-US" sz="8000" dirty="0" smtClean="0">
                <a:solidFill>
                  <a:srgbClr val="F59117"/>
                </a:solidFill>
                <a:latin typeface="Consolas"/>
                <a:cs typeface="Calibri"/>
              </a:rPr>
              <a:t>(boolean)</a:t>
            </a:r>
            <a:endParaRPr lang="ru-RU" sz="8000" dirty="0">
              <a:solidFill>
                <a:srgbClr val="F59117"/>
              </a:solidFill>
              <a:latin typeface="Consolas"/>
              <a:cs typeface="Calibri"/>
            </a:endParaRPr>
          </a:p>
        </p:txBody>
      </p:sp>
    </p:spTree>
    <p:extLst>
      <p:ext uri="{BB962C8B-B14F-4D97-AF65-F5344CB8AC3E}">
        <p14:creationId xmlns:p14="http://schemas.microsoft.com/office/powerpoint/2010/main" val="3500409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2514" y="2076372"/>
            <a:ext cx="1107077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Number</a:t>
            </a:r>
          </a:p>
          <a:p>
            <a:pPr algn="ctr"/>
            <a:r>
              <a:rPr lang="en-US" sz="8000" dirty="0" smtClean="0">
                <a:solidFill>
                  <a:srgbClr val="F59117"/>
                </a:solidFill>
                <a:latin typeface="Consolas"/>
                <a:cs typeface="Calibri"/>
              </a:rPr>
              <a:t>{ 1_0, 0x, 0b, 0o }</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135337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a:extLst>
              <a:ext uri="{FF2B5EF4-FFF2-40B4-BE49-F238E27FC236}">
                <a16:creationId xmlns:a16="http://schemas.microsoft.com/office/drawing/2014/main" id="{95C4A76A-44E2-479C-A2FE-C23CCB3FF729}"/>
              </a:ext>
            </a:extLst>
          </p:cNvPr>
          <p:cNvPicPr>
            <a:picLocks noChangeAspect="1"/>
          </p:cNvPicPr>
          <p:nvPr/>
        </p:nvPicPr>
        <p:blipFill>
          <a:blip r:embed="rId2"/>
          <a:stretch>
            <a:fillRect/>
          </a:stretch>
        </p:blipFill>
        <p:spPr>
          <a:xfrm>
            <a:off x="2438400" y="1928003"/>
            <a:ext cx="2743200" cy="2743200"/>
          </a:xfrm>
          <a:prstGeom prst="rect">
            <a:avLst/>
          </a:prstGeom>
        </p:spPr>
      </p:pic>
      <p:pic>
        <p:nvPicPr>
          <p:cNvPr id="4" name="Рисунок 4" descr="Изображение выглядит как знак&#10;&#10;Автоматически созданное описание">
            <a:extLst>
              <a:ext uri="{FF2B5EF4-FFF2-40B4-BE49-F238E27FC236}">
                <a16:creationId xmlns:a16="http://schemas.microsoft.com/office/drawing/2014/main" id="{66730876-7F49-43AB-9DB2-FF5F99C2F4C1}"/>
              </a:ext>
            </a:extLst>
          </p:cNvPr>
          <p:cNvPicPr>
            <a:picLocks noChangeAspect="1"/>
          </p:cNvPicPr>
          <p:nvPr/>
        </p:nvPicPr>
        <p:blipFill>
          <a:blip r:embed="rId3"/>
          <a:stretch>
            <a:fillRect/>
          </a:stretch>
        </p:blipFill>
        <p:spPr>
          <a:xfrm>
            <a:off x="7686135" y="2258683"/>
            <a:ext cx="2355012" cy="2355012"/>
          </a:xfrm>
          <a:prstGeom prst="rect">
            <a:avLst/>
          </a:prstGeom>
        </p:spPr>
      </p:pic>
    </p:spTree>
    <p:extLst>
      <p:ext uri="{BB962C8B-B14F-4D97-AF65-F5344CB8AC3E}">
        <p14:creationId xmlns:p14="http://schemas.microsoft.com/office/powerpoint/2010/main" val="4116728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53244" y="2190672"/>
            <a:ext cx="927462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String</a:t>
            </a:r>
          </a:p>
          <a:p>
            <a:pPr algn="ctr"/>
            <a:r>
              <a:rPr lang="en-US" sz="8000" dirty="0" smtClean="0">
                <a:solidFill>
                  <a:srgbClr val="F59117"/>
                </a:solidFill>
                <a:latin typeface="Consolas"/>
                <a:cs typeface="Calibri"/>
              </a:rPr>
              <a:t>`Hello ${world}`</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2045056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4" name="Группа 3"/>
          <p:cNvGrpSpPr/>
          <p:nvPr/>
        </p:nvGrpSpPr>
        <p:grpSpPr>
          <a:xfrm>
            <a:off x="4285999" y="186852"/>
            <a:ext cx="3573519" cy="3573519"/>
            <a:chOff x="4285999" y="186852"/>
            <a:chExt cx="3573519" cy="3573519"/>
          </a:xfrm>
        </p:grpSpPr>
        <p:sp>
          <p:nvSpPr>
            <p:cNvPr id="12" name="Овал 11">
              <a:extLst>
                <a:ext uri="{FF2B5EF4-FFF2-40B4-BE49-F238E27FC236}">
                  <a16:creationId xmlns:a16="http://schemas.microsoft.com/office/drawing/2014/main"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5" name="TextBox 4">
              <a:extLst>
                <a:ext uri="{FF2B5EF4-FFF2-40B4-BE49-F238E27FC236}">
                  <a16:creationId xmlns:a16="http://schemas.microsoft.com/office/drawing/2014/main"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4000" dirty="0" err="1">
                  <a:solidFill>
                    <a:prstClr val="white"/>
                  </a:solidFill>
                  <a:latin typeface="Consolas"/>
                </a:rPr>
                <a:t>Any</a:t>
              </a:r>
              <a:endParaRPr lang="ru-RU" sz="4000" dirty="0">
                <a:solidFill>
                  <a:prstClr val="white"/>
                </a:solidFill>
                <a:latin typeface="Consolas"/>
              </a:endParaRPr>
            </a:p>
          </p:txBody>
        </p:sp>
      </p:gr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7" name="TextBox 6">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Built-in</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grpSp>
        <p:nvGrpSpPr>
          <p:cNvPr id="2" name="Группа 1"/>
          <p:cNvGrpSpPr/>
          <p:nvPr/>
        </p:nvGrpSpPr>
        <p:grpSpPr>
          <a:xfrm>
            <a:off x="7428602" y="3089488"/>
            <a:ext cx="5305244" cy="3573519"/>
            <a:chOff x="7428602" y="3089488"/>
            <a:chExt cx="5305244" cy="3573519"/>
          </a:xfrm>
        </p:grpSpPr>
        <p:sp>
          <p:nvSpPr>
            <p:cNvPr id="10" name="Овал 9">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18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2.91667E-6 3.7037E-7 L -0.32422 -0.42593 " pathEditMode="relative" rAng="0" ptsTypes="AA">
                                      <p:cBhvr>
                                        <p:cTn id="16" dur="1500" fill="hold"/>
                                        <p:tgtEl>
                                          <p:spTgt spid="2"/>
                                        </p:tgtEl>
                                        <p:attrNameLst>
                                          <p:attrName>ppt_x</p:attrName>
                                          <p:attrName>ppt_y</p:attrName>
                                        </p:attrNameLst>
                                      </p:cBhvr>
                                      <p:rCtr x="-16211" y="-2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4" name="TextBox 13"/>
          <p:cNvSpPr txBox="1"/>
          <p:nvPr/>
        </p:nvSpPr>
        <p:spPr>
          <a:xfrm>
            <a:off x="1197637" y="4743035"/>
            <a:ext cx="10339498" cy="784830"/>
          </a:xfrm>
          <a:prstGeom prst="rect">
            <a:avLst/>
          </a:prstGeom>
          <a:noFill/>
        </p:spPr>
        <p:txBody>
          <a:bodyPr wrap="square" rtlCol="0">
            <a:spAutoFit/>
          </a:bodyPr>
          <a:lstStyle/>
          <a:p>
            <a:pPr algn="ctr"/>
            <a:r>
              <a:rPr lang="en-US" sz="4500" dirty="0" smtClean="0">
                <a:solidFill>
                  <a:srgbClr val="00D8FF"/>
                </a:solidFill>
                <a:latin typeface="Consolas" panose="020B0609020204030204" pitchFamily="49" charset="0"/>
              </a:rPr>
              <a:t>Array, Enum, Class, Interface</a:t>
            </a:r>
            <a:endParaRPr lang="en-US" sz="4800" dirty="0">
              <a:solidFill>
                <a:prstClr val="black"/>
              </a:solidFill>
            </a:endParaRPr>
          </a:p>
        </p:txBody>
      </p:sp>
      <p:grpSp>
        <p:nvGrpSpPr>
          <p:cNvPr id="7" name="Группа 6"/>
          <p:cNvGrpSpPr/>
          <p:nvPr/>
        </p:nvGrpSpPr>
        <p:grpSpPr>
          <a:xfrm>
            <a:off x="3684742" y="220164"/>
            <a:ext cx="5305244" cy="3573519"/>
            <a:chOff x="7428602" y="3089488"/>
            <a:chExt cx="5305244" cy="3573519"/>
          </a:xfrm>
        </p:grpSpPr>
        <p:sp>
          <p:nvSpPr>
            <p:cNvPr id="8" name="Овал 7">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spTree>
    <p:extLst>
      <p:ext uri="{BB962C8B-B14F-4D97-AF65-F5344CB8AC3E}">
        <p14:creationId xmlns:p14="http://schemas.microsoft.com/office/powerpoint/2010/main" val="311483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Array</a:t>
            </a:r>
          </a:p>
          <a:p>
            <a:pPr algn="ctr"/>
            <a:r>
              <a:rPr lang="en-US" sz="8000" dirty="0" smtClean="0">
                <a:solidFill>
                  <a:srgbClr val="F59117"/>
                </a:solidFill>
                <a:latin typeface="Consolas"/>
                <a:cs typeface="Calibri"/>
              </a:rPr>
              <a:t>type[] Array&lt;type&gt;</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4115689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881743" y="2353957"/>
            <a:ext cx="101890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Tuple</a:t>
            </a:r>
          </a:p>
          <a:p>
            <a:pPr algn="ctr"/>
            <a:r>
              <a:rPr lang="en-US" sz="8000" dirty="0">
                <a:solidFill>
                  <a:srgbClr val="F59117"/>
                </a:solidFill>
                <a:latin typeface="Consolas"/>
                <a:cs typeface="Calibri"/>
              </a:rPr>
              <a:t>r</a:t>
            </a:r>
            <a:r>
              <a:rPr lang="en-US" sz="8000" dirty="0" smtClean="0">
                <a:solidFill>
                  <a:srgbClr val="F59117"/>
                </a:solidFill>
                <a:latin typeface="Consolas"/>
                <a:cs typeface="Calibri"/>
              </a:rPr>
              <a:t>eadonly [T1, T2]</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67641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954924" y="2894065"/>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Number type</a:t>
            </a:r>
            <a:endParaRPr lang="en-US" sz="8000" dirty="0" smtClean="0">
              <a:solidFill>
                <a:srgbClr val="00D8FF"/>
              </a:solidFill>
              <a:latin typeface="Consolas"/>
              <a:cs typeface="Calibri"/>
            </a:endParaRPr>
          </a:p>
        </p:txBody>
      </p:sp>
      <p:sp>
        <p:nvSpPr>
          <p:cNvPr id="3" name="Прямоугольник 2"/>
          <p:cNvSpPr/>
          <p:nvPr/>
        </p:nvSpPr>
        <p:spPr>
          <a:xfrm>
            <a:off x="4780263" y="2883558"/>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17938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22222E-6 L 0.2211 0.00209 " pathEditMode="relative" rAng="0" ptsTypes="AA">
                                      <p:cBhvr>
                                        <p:cTn id="6" dur="2000" fill="hold"/>
                                        <p:tgtEl>
                                          <p:spTgt spid="3">
                                            <p:txEl>
                                              <p:pRg st="0" end="0"/>
                                            </p:txEl>
                                          </p:spTgt>
                                        </p:tgtEl>
                                        <p:attrNameLst>
                                          <p:attrName>ppt_x</p:attrName>
                                          <p:attrName>ppt_y</p:attrName>
                                        </p:attrNameLst>
                                      </p:cBhvr>
                                      <p:rCtr x="11055" y="93"/>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2572520" y="257738"/>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1,</a:t>
            </a:r>
          </a:p>
          <a:p>
            <a:r>
              <a:rPr lang="en-US" sz="8000" dirty="0" smtClean="0">
                <a:solidFill>
                  <a:srgbClr val="00D8FF"/>
                </a:solidFill>
                <a:latin typeface="Consolas"/>
                <a:cs typeface="Calibri"/>
              </a:rPr>
              <a:t>		G = </a:t>
            </a:r>
            <a:r>
              <a:rPr lang="en-US" sz="8000" dirty="0" smtClean="0">
                <a:solidFill>
                  <a:srgbClr val="999999"/>
                </a:solidFill>
                <a:latin typeface="Consolas"/>
                <a:cs typeface="Calibri"/>
              </a:rPr>
              <a:t>2,</a:t>
            </a:r>
          </a:p>
          <a:p>
            <a:r>
              <a:rPr lang="en-US" sz="8000" dirty="0" smtClean="0">
                <a:solidFill>
                  <a:srgbClr val="00D8FF"/>
                </a:solidFill>
                <a:latin typeface="Consolas"/>
                <a:cs typeface="Calibri"/>
              </a:rPr>
              <a:t>		B = </a:t>
            </a:r>
            <a:r>
              <a:rPr lang="en-US" sz="8000" dirty="0" smtClean="0">
                <a:solidFill>
                  <a:srgbClr val="999999"/>
                </a:solidFill>
                <a:latin typeface="Consolas"/>
                <a:cs typeface="Calibri"/>
              </a:rPr>
              <a:t>3</a:t>
            </a:r>
            <a:endParaRPr lang="en-US" sz="8000" dirty="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2318490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198179" y="2757431"/>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String type</a:t>
            </a:r>
            <a:endParaRPr lang="en-US" sz="8000" dirty="0" smtClean="0">
              <a:solidFill>
                <a:srgbClr val="00D8FF"/>
              </a:solidFill>
              <a:latin typeface="Consolas"/>
              <a:cs typeface="Calibri"/>
            </a:endParaRPr>
          </a:p>
        </p:txBody>
      </p:sp>
      <p:sp>
        <p:nvSpPr>
          <p:cNvPr id="3" name="Прямоугольник 2"/>
          <p:cNvSpPr/>
          <p:nvPr/>
        </p:nvSpPr>
        <p:spPr>
          <a:xfrm>
            <a:off x="8448373" y="2792682"/>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2962038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692420" y="274067"/>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‘Red’,</a:t>
            </a:r>
          </a:p>
          <a:p>
            <a:r>
              <a:rPr lang="en-US" sz="8000" dirty="0" smtClean="0">
                <a:solidFill>
                  <a:srgbClr val="00D8FF"/>
                </a:solidFill>
                <a:latin typeface="Consolas"/>
                <a:cs typeface="Calibri"/>
              </a:rPr>
              <a:t>		G =</a:t>
            </a:r>
            <a:endParaRPr lang="en-US" sz="8000" dirty="0" smtClean="0">
              <a:solidFill>
                <a:srgbClr val="F59117"/>
              </a:solidFill>
              <a:latin typeface="Consolas"/>
              <a:cs typeface="Calibri"/>
            </a:endParaRPr>
          </a:p>
          <a:p>
            <a:r>
              <a:rPr lang="en-US" sz="8000" dirty="0" smtClean="0">
                <a:solidFill>
                  <a:srgbClr val="00D8FF"/>
                </a:solidFill>
                <a:latin typeface="Consolas"/>
                <a:cs typeface="Calibri"/>
              </a:rPr>
              <a:t>		B = </a:t>
            </a:r>
            <a:r>
              <a:rPr lang="en-US" sz="8000" dirty="0" smtClean="0">
                <a:solidFill>
                  <a:srgbClr val="F59117"/>
                </a:solidFill>
                <a:latin typeface="Consolas"/>
                <a:cs typeface="Calibri"/>
              </a:rPr>
              <a:t>‘Blue’</a:t>
            </a:r>
            <a:endParaRPr lang="en-US" sz="8000" dirty="0" smtClean="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
        <p:nvSpPr>
          <p:cNvPr id="4" name="Прямоугольник 3"/>
          <p:cNvSpPr/>
          <p:nvPr/>
        </p:nvSpPr>
        <p:spPr>
          <a:xfrm>
            <a:off x="5885991" y="2667267"/>
            <a:ext cx="1313180" cy="1323439"/>
          </a:xfrm>
          <a:prstGeom prst="rect">
            <a:avLst/>
          </a:prstGeom>
        </p:spPr>
        <p:txBody>
          <a:bodyPr wrap="none">
            <a:spAutoFit/>
          </a:bodyPr>
          <a:lstStyle/>
          <a:p>
            <a:r>
              <a:rPr lang="en-US" sz="8000" dirty="0" smtClean="0">
                <a:solidFill>
                  <a:srgbClr val="F59117"/>
                </a:solidFill>
                <a:latin typeface="Consolas"/>
                <a:cs typeface="Calibri"/>
              </a:rPr>
              <a:t>1,</a:t>
            </a:r>
            <a:endParaRPr lang="en-US" dirty="0"/>
          </a:p>
        </p:txBody>
      </p:sp>
      <p:sp>
        <p:nvSpPr>
          <p:cNvPr id="6" name="Прямоугольник 5"/>
          <p:cNvSpPr/>
          <p:nvPr/>
        </p:nvSpPr>
        <p:spPr>
          <a:xfrm>
            <a:off x="5687583" y="2736279"/>
            <a:ext cx="4698722" cy="1323439"/>
          </a:xfrm>
          <a:prstGeom prst="rect">
            <a:avLst/>
          </a:prstGeom>
        </p:spPr>
        <p:txBody>
          <a:bodyPr wrap="none">
            <a:spAutoFit/>
          </a:bodyPr>
          <a:lstStyle/>
          <a:p>
            <a:r>
              <a:rPr lang="en-US" sz="8000" dirty="0" smtClean="0">
                <a:solidFill>
                  <a:srgbClr val="F59117"/>
                </a:solidFill>
                <a:latin typeface="Consolas"/>
                <a:cs typeface="Calibri"/>
              </a:rPr>
              <a:t>‘Green</a:t>
            </a:r>
            <a:r>
              <a:rPr lang="en-US" sz="8000" dirty="0">
                <a:solidFill>
                  <a:srgbClr val="F59117"/>
                </a:solidFill>
                <a:latin typeface="Consolas"/>
                <a:cs typeface="Calibri"/>
              </a:rPr>
              <a:t>’,</a:t>
            </a:r>
            <a:endParaRPr lang="en-US" dirty="0"/>
          </a:p>
        </p:txBody>
      </p:sp>
    </p:spTree>
    <p:extLst>
      <p:ext uri="{BB962C8B-B14F-4D97-AF65-F5344CB8AC3E}">
        <p14:creationId xmlns:p14="http://schemas.microsoft.com/office/powerpoint/2010/main" val="274030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Reverse mapping</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1796587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рисунок&#10;&#10;Автоматически созданное описание">
            <a:extLst>
              <a:ext uri="{FF2B5EF4-FFF2-40B4-BE49-F238E27FC236}">
                <a16:creationId xmlns:a16="http://schemas.microsoft.com/office/drawing/2014/main" id="{81DC1A7B-2B0C-47E5-A6F1-FCCAC192F23D}"/>
              </a:ext>
            </a:extLst>
          </p:cNvPr>
          <p:cNvPicPr>
            <a:picLocks noChangeAspect="1"/>
          </p:cNvPicPr>
          <p:nvPr/>
        </p:nvPicPr>
        <p:blipFill>
          <a:blip r:embed="rId2"/>
          <a:stretch>
            <a:fillRect/>
          </a:stretch>
        </p:blipFill>
        <p:spPr>
          <a:xfrm>
            <a:off x="9310777" y="892833"/>
            <a:ext cx="1607389" cy="1607389"/>
          </a:xfrm>
          <a:prstGeom prst="rect">
            <a:avLst/>
          </a:prstGeom>
        </p:spPr>
      </p:pic>
      <p:pic>
        <p:nvPicPr>
          <p:cNvPr id="5" name="Рисунок 5">
            <a:extLst>
              <a:ext uri="{FF2B5EF4-FFF2-40B4-BE49-F238E27FC236}">
                <a16:creationId xmlns:a16="http://schemas.microsoft.com/office/drawing/2014/main" id="{B0D009A0-57C3-4D4D-B1D0-6B70F709CD8A}"/>
              </a:ext>
            </a:extLst>
          </p:cNvPr>
          <p:cNvPicPr>
            <a:picLocks noChangeAspect="1"/>
          </p:cNvPicPr>
          <p:nvPr/>
        </p:nvPicPr>
        <p:blipFill>
          <a:blip r:embed="rId3"/>
          <a:stretch>
            <a:fillRect/>
          </a:stretch>
        </p:blipFill>
        <p:spPr>
          <a:xfrm>
            <a:off x="2237116" y="823147"/>
            <a:ext cx="1823050" cy="2034312"/>
          </a:xfrm>
          <a:prstGeom prst="rect">
            <a:avLst/>
          </a:prstGeom>
        </p:spPr>
      </p:pic>
      <p:pic>
        <p:nvPicPr>
          <p:cNvPr id="6" name="Рисунок 6" descr="Изображение выглядит как рисунок&#10;&#10;Автоматически созданное описание">
            <a:extLst>
              <a:ext uri="{FF2B5EF4-FFF2-40B4-BE49-F238E27FC236}">
                <a16:creationId xmlns:a16="http://schemas.microsoft.com/office/drawing/2014/main" id="{8B4C1875-E39D-477D-84F6-3749F436D282}"/>
              </a:ext>
            </a:extLst>
          </p:cNvPr>
          <p:cNvPicPr>
            <a:picLocks noChangeAspect="1"/>
          </p:cNvPicPr>
          <p:nvPr/>
        </p:nvPicPr>
        <p:blipFill>
          <a:blip r:embed="rId4"/>
          <a:stretch>
            <a:fillRect/>
          </a:stretch>
        </p:blipFill>
        <p:spPr>
          <a:xfrm>
            <a:off x="8131205" y="3984325"/>
            <a:ext cx="1996836" cy="2239274"/>
          </a:xfrm>
          <a:prstGeom prst="rect">
            <a:avLst/>
          </a:prstGeom>
        </p:spPr>
      </p:pic>
      <p:pic>
        <p:nvPicPr>
          <p:cNvPr id="9" name="Рисунок 9">
            <a:extLst>
              <a:ext uri="{FF2B5EF4-FFF2-40B4-BE49-F238E27FC236}">
                <a16:creationId xmlns:a16="http://schemas.microsoft.com/office/drawing/2014/main" id="{E8BB2BAD-B852-4F51-B94F-087CF76564AF}"/>
              </a:ext>
            </a:extLst>
          </p:cNvPr>
          <p:cNvPicPr>
            <a:picLocks noChangeAspect="1"/>
          </p:cNvPicPr>
          <p:nvPr/>
        </p:nvPicPr>
        <p:blipFill>
          <a:blip r:embed="rId5"/>
          <a:stretch>
            <a:fillRect/>
          </a:stretch>
        </p:blipFill>
        <p:spPr>
          <a:xfrm>
            <a:off x="1039264" y="3441940"/>
            <a:ext cx="1587698" cy="2691442"/>
          </a:xfrm>
          <a:prstGeom prst="rect">
            <a:avLst/>
          </a:prstGeom>
        </p:spPr>
      </p:pic>
      <p:pic>
        <p:nvPicPr>
          <p:cNvPr id="11" name="Рисунок 11" descr="Изображение выглядит как рисунок&#10;&#10;Автоматически созданное описание">
            <a:extLst>
              <a:ext uri="{FF2B5EF4-FFF2-40B4-BE49-F238E27FC236}">
                <a16:creationId xmlns:a16="http://schemas.microsoft.com/office/drawing/2014/main" id="{914ACEFC-461A-48C0-97AB-D2477D2D884D}"/>
              </a:ext>
            </a:extLst>
          </p:cNvPr>
          <p:cNvPicPr>
            <a:picLocks noChangeAspect="1"/>
          </p:cNvPicPr>
          <p:nvPr/>
        </p:nvPicPr>
        <p:blipFill>
          <a:blip r:embed="rId6"/>
          <a:stretch>
            <a:fillRect/>
          </a:stretch>
        </p:blipFill>
        <p:spPr>
          <a:xfrm>
            <a:off x="4048664" y="3862413"/>
            <a:ext cx="2743200" cy="1030986"/>
          </a:xfrm>
          <a:prstGeom prst="rect">
            <a:avLst/>
          </a:prstGeom>
        </p:spPr>
      </p:pic>
      <p:pic>
        <p:nvPicPr>
          <p:cNvPr id="13" name="Рисунок 13" descr="Изображение выглядит как часы&#10;&#10;Автоматически созданное описание">
            <a:extLst>
              <a:ext uri="{FF2B5EF4-FFF2-40B4-BE49-F238E27FC236}">
                <a16:creationId xmlns:a16="http://schemas.microsoft.com/office/drawing/2014/main" id="{0FD59164-34BB-4E4F-94CD-FFC9E1E9D58C}"/>
              </a:ext>
            </a:extLst>
          </p:cNvPr>
          <p:cNvPicPr>
            <a:picLocks noChangeAspect="1"/>
          </p:cNvPicPr>
          <p:nvPr/>
        </p:nvPicPr>
        <p:blipFill>
          <a:blip r:embed="rId7"/>
          <a:stretch>
            <a:fillRect/>
          </a:stretch>
        </p:blipFill>
        <p:spPr>
          <a:xfrm>
            <a:off x="5414513" y="1085097"/>
            <a:ext cx="2053087" cy="2056749"/>
          </a:xfrm>
          <a:prstGeom prst="rect">
            <a:avLst/>
          </a:prstGeom>
        </p:spPr>
      </p:pic>
    </p:spTree>
    <p:extLst>
      <p:ext uri="{BB962C8B-B14F-4D97-AF65-F5344CB8AC3E}">
        <p14:creationId xmlns:p14="http://schemas.microsoft.com/office/powerpoint/2010/main" val="2426764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7881758" y="2165272"/>
            <a:ext cx="3125548" cy="3125548"/>
          </a:xfrm>
          <a:prstGeom prst="rect">
            <a:avLst/>
          </a:prstGeom>
        </p:spPr>
      </p:pic>
      <p:sp>
        <p:nvSpPr>
          <p:cNvPr id="7" name="Прямоугольник 6"/>
          <p:cNvSpPr/>
          <p:nvPr/>
        </p:nvSpPr>
        <p:spPr>
          <a:xfrm>
            <a:off x="4807787" y="2902227"/>
            <a:ext cx="2458528" cy="1323439"/>
          </a:xfrm>
          <a:prstGeom prst="rect">
            <a:avLst/>
          </a:prstGeom>
        </p:spPr>
        <p:txBody>
          <a:bodyPr wrap="square">
            <a:spAutoFit/>
          </a:bodyPr>
          <a:lstStyle/>
          <a:p>
            <a:pPr lvl="0"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sp>
        <p:nvSpPr>
          <p:cNvPr id="11" name="Прямоугольник 10"/>
          <p:cNvSpPr/>
          <p:nvPr/>
        </p:nvSpPr>
        <p:spPr>
          <a:xfrm>
            <a:off x="5171704" y="2902226"/>
            <a:ext cx="1877437" cy="1323439"/>
          </a:xfrm>
          <a:prstGeom prst="rect">
            <a:avLst/>
          </a:prstGeom>
        </p:spPr>
        <p:txBody>
          <a:bodyPr wrap="none">
            <a:spAutoFit/>
          </a:bodyPr>
          <a:lstStyle/>
          <a:p>
            <a:pPr lvl="0"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184530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accel="50000" decel="50000" fill="hold" grpId="0" nodeType="withEffect">
                                  <p:stCondLst>
                                    <p:cond delay="0"/>
                                  </p:stCondLst>
                                  <p:childTnLst>
                                    <p:animMotion origin="layout" path="M -2.29167E-6 4.07407E-6 L -0.26758 -0.30672 " pathEditMode="relative" rAng="0" ptsTypes="AA">
                                      <p:cBhvr>
                                        <p:cTn id="9" dur="500" fill="hold"/>
                                        <p:tgtEl>
                                          <p:spTgt spid="7"/>
                                        </p:tgtEl>
                                        <p:attrNameLst>
                                          <p:attrName>ppt_x</p:attrName>
                                          <p:attrName>ppt_y</p:attrName>
                                        </p:attrNameLst>
                                      </p:cBhvr>
                                      <p:rCtr x="-13385" y="-15347"/>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2"/>
          <a:stretch>
            <a:fillRect/>
          </a:stretch>
        </p:blipFill>
        <p:spPr>
          <a:xfrm>
            <a:off x="7881758" y="2165272"/>
            <a:ext cx="3125548" cy="3125548"/>
          </a:xfrm>
          <a:prstGeom prst="rect">
            <a:avLst/>
          </a:prstGeom>
        </p:spPr>
      </p:pic>
      <p:grpSp>
        <p:nvGrpSpPr>
          <p:cNvPr id="2" name="Группа 1"/>
          <p:cNvGrpSpPr/>
          <p:nvPr/>
        </p:nvGrpSpPr>
        <p:grpSpPr>
          <a:xfrm>
            <a:off x="1158814" y="710547"/>
            <a:ext cx="3180273" cy="4607636"/>
            <a:chOff x="1158814" y="710547"/>
            <a:chExt cx="3180273" cy="4607636"/>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3"/>
            <a:stretch>
              <a:fillRect/>
            </a:stretch>
          </p:blipFill>
          <p:spPr>
            <a:xfrm>
              <a:off x="1158814" y="2137910"/>
              <a:ext cx="3180273" cy="3180273"/>
            </a:xfrm>
            <a:prstGeom prst="rect">
              <a:avLst/>
            </a:prstGeom>
          </p:spPr>
        </p:pic>
        <p:sp>
          <p:nvSpPr>
            <p:cNvPr id="7" name="Прямоугольник 6"/>
            <p:cNvSpPr/>
            <p:nvPr/>
          </p:nvSpPr>
          <p:spPr>
            <a:xfrm>
              <a:off x="1519686" y="710547"/>
              <a:ext cx="2458528" cy="1323439"/>
            </a:xfrm>
            <a:prstGeom prst="rect">
              <a:avLst/>
            </a:prstGeom>
          </p:spPr>
          <p:txBody>
            <a:bodyPr wrap="square">
              <a:spAutoFit/>
            </a:bodyPr>
            <a:lstStyle/>
            <a:p>
              <a:pPr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grpSp>
      <p:sp>
        <p:nvSpPr>
          <p:cNvPr id="11" name="Прямоугольник 10"/>
          <p:cNvSpPr/>
          <p:nvPr/>
        </p:nvSpPr>
        <p:spPr>
          <a:xfrm>
            <a:off x="5171704" y="2902226"/>
            <a:ext cx="1877437" cy="1323439"/>
          </a:xfrm>
          <a:prstGeom prst="rect">
            <a:avLst/>
          </a:prstGeom>
        </p:spPr>
        <p:txBody>
          <a:bodyPr wrap="none">
            <a:spAutoFit/>
          </a:bodyPr>
          <a:lstStyle/>
          <a:p>
            <a:pPr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4041371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withEffect">
                                  <p:stCondLst>
                                    <p:cond delay="0"/>
                                  </p:stCondLst>
                                  <p:childTnLst>
                                    <p:animMotion origin="layout" path="M 6.25E-7 1.48148E-6 L -0.14701 0.29167 C -0.1776 0.35741 -0.22357 0.39282 -0.27175 0.39282 C -0.32656 0.39282 -0.37044 0.35741 -0.40104 0.29167 L -0.54792 1.48148E-6 " pathEditMode="relative" rAng="0" ptsTypes="AAAAA">
                                      <p:cBhvr>
                                        <p:cTn id="6" dur="1000" fill="hold"/>
                                        <p:tgtEl>
                                          <p:spTgt spid="9"/>
                                        </p:tgtEl>
                                        <p:attrNameLst>
                                          <p:attrName>ppt_x</p:attrName>
                                          <p:attrName>ppt_y</p:attrName>
                                        </p:attrNameLst>
                                      </p:cBhvr>
                                      <p:rCtr x="-27396" y="19630"/>
                                    </p:animMotion>
                                  </p:childTnLst>
                                </p:cTn>
                              </p:par>
                              <p:par>
                                <p:cTn id="7" presetID="37" presetClass="path" presetSubtype="0" accel="50000" decel="50000" fill="hold" nodeType="withEffect">
                                  <p:stCondLst>
                                    <p:cond delay="0"/>
                                  </p:stCondLst>
                                  <p:childTnLst>
                                    <p:animMotion origin="layout" path="M -6.25E-7 -3.33333E-6 L 0.14662 -0.2912 C 0.17708 -0.35694 0.22305 -0.39213 0.27109 -0.39213 C 0.32591 -0.39213 0.36979 -0.35694 0.40026 -0.2912 L 0.54701 -3.33333E-6 " pathEditMode="relative" rAng="0" ptsTypes="AAAAA">
                                      <p:cBhvr>
                                        <p:cTn id="8" dur="1000" fill="hold"/>
                                        <p:tgtEl>
                                          <p:spTgt spid="2"/>
                                        </p:tgtEl>
                                        <p:attrNameLst>
                                          <p:attrName>ppt_x</p:attrName>
                                          <p:attrName>ppt_y</p:attrName>
                                        </p:attrNameLst>
                                      </p:cBhvr>
                                      <p:rCtr x="27344" y="-196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object </a:t>
            </a:r>
            <a:r>
              <a:rPr lang="en-US" sz="8000" dirty="0" smtClean="0">
                <a:solidFill>
                  <a:srgbClr val="BF4141"/>
                </a:solidFill>
                <a:latin typeface="Consolas"/>
                <a:cs typeface="Calibri"/>
              </a:rPr>
              <a:t>!==</a:t>
            </a:r>
            <a:r>
              <a:rPr lang="en-US" sz="8000" dirty="0" smtClean="0">
                <a:solidFill>
                  <a:srgbClr val="00D8FF"/>
                </a:solidFill>
                <a:latin typeface="Consolas"/>
                <a:cs typeface="Calibri"/>
              </a:rPr>
              <a:t> any</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36180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77970" y="2179890"/>
            <a:ext cx="1320704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Void</a:t>
            </a:r>
          </a:p>
          <a:p>
            <a:pPr algn="ctr"/>
            <a:r>
              <a:rPr lang="en-US" sz="8000" dirty="0" smtClean="0">
                <a:solidFill>
                  <a:srgbClr val="F59117"/>
                </a:solidFill>
                <a:latin typeface="Consolas"/>
                <a:cs typeface="Calibri"/>
              </a:rPr>
              <a:t>(</a:t>
            </a:r>
            <a:r>
              <a:rPr lang="en-US" sz="8000" dirty="0">
                <a:solidFill>
                  <a:srgbClr val="F59117"/>
                </a:solidFill>
                <a:latin typeface="Consolas"/>
                <a:cs typeface="Calibri"/>
              </a:rPr>
              <a:t>void !== </a:t>
            </a:r>
            <a:r>
              <a:rPr lang="en-US" sz="8000" dirty="0" smtClean="0">
                <a:solidFill>
                  <a:srgbClr val="F59117"/>
                </a:solidFill>
                <a:latin typeface="Consolas"/>
                <a:cs typeface="Calibri"/>
              </a:rPr>
              <a:t>any)</a:t>
            </a:r>
          </a:p>
        </p:txBody>
      </p:sp>
    </p:spTree>
    <p:extLst>
      <p:ext uri="{BB962C8B-B14F-4D97-AF65-F5344CB8AC3E}">
        <p14:creationId xmlns:p14="http://schemas.microsoft.com/office/powerpoint/2010/main" val="3157805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316713" y="2767719"/>
            <a:ext cx="1320704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Null and Undefined</a:t>
            </a:r>
            <a:endParaRPr lang="en-US" sz="8000" dirty="0" smtClean="0">
              <a:solidFill>
                <a:srgbClr val="F59117"/>
              </a:solidFill>
              <a:latin typeface="Consolas"/>
              <a:cs typeface="Calibri"/>
            </a:endParaRPr>
          </a:p>
        </p:txBody>
      </p:sp>
    </p:spTree>
    <p:extLst>
      <p:ext uri="{BB962C8B-B14F-4D97-AF65-F5344CB8AC3E}">
        <p14:creationId xmlns:p14="http://schemas.microsoft.com/office/powerpoint/2010/main" val="1521490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1" name="Группа 30"/>
          <p:cNvGrpSpPr/>
          <p:nvPr/>
        </p:nvGrpSpPr>
        <p:grpSpPr>
          <a:xfrm>
            <a:off x="1392757" y="279663"/>
            <a:ext cx="10084371" cy="5972510"/>
            <a:chOff x="1392757" y="279663"/>
            <a:chExt cx="10084371" cy="5972510"/>
          </a:xfrm>
        </p:grpSpPr>
        <p:cxnSp>
          <p:nvCxnSpPr>
            <p:cNvPr id="8" name="Прямая соединительная линия 7"/>
            <p:cNvCxnSpPr/>
            <p:nvPr/>
          </p:nvCxnSpPr>
          <p:spPr>
            <a:xfrm flipV="1">
              <a:off x="4277342" y="2594233"/>
              <a:ext cx="897145" cy="97529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1" name="Группа 10"/>
            <p:cNvGrpSpPr/>
            <p:nvPr/>
          </p:nvGrpSpPr>
          <p:grpSpPr>
            <a:xfrm>
              <a:off x="1392757" y="3561465"/>
              <a:ext cx="4145404" cy="2690708"/>
              <a:chOff x="2047501" y="3756769"/>
              <a:chExt cx="4145404" cy="2690708"/>
            </a:xfrm>
          </p:grpSpPr>
          <p:sp>
            <p:nvSpPr>
              <p:cNvPr id="10" name="Овал 9">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Undefined</a:t>
                </a:r>
                <a:endParaRPr lang="ru-RU" sz="4000" dirty="0">
                  <a:solidFill>
                    <a:schemeClr val="bg1"/>
                  </a:solidFill>
                  <a:latin typeface="Consolas"/>
                </a:endParaRPr>
              </a:p>
            </p:txBody>
          </p:sp>
        </p:grpSp>
        <p:grpSp>
          <p:nvGrpSpPr>
            <p:cNvPr id="12" name="Группа 11"/>
            <p:cNvGrpSpPr/>
            <p:nvPr/>
          </p:nvGrpSpPr>
          <p:grpSpPr>
            <a:xfrm>
              <a:off x="4271104" y="279663"/>
              <a:ext cx="4145404" cy="2690708"/>
              <a:chOff x="2047501" y="3756769"/>
              <a:chExt cx="4145404" cy="2690708"/>
            </a:xfrm>
          </p:grpSpPr>
          <p:sp>
            <p:nvSpPr>
              <p:cNvPr id="13" name="Овал 12">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Type</a:t>
                </a:r>
                <a:endParaRPr lang="ru-RU" sz="4000" dirty="0">
                  <a:solidFill>
                    <a:schemeClr val="bg1"/>
                  </a:solidFill>
                  <a:latin typeface="Consolas"/>
                </a:endParaRPr>
              </a:p>
            </p:txBody>
          </p:sp>
        </p:grpSp>
        <p:grpSp>
          <p:nvGrpSpPr>
            <p:cNvPr id="15" name="Группа 14"/>
            <p:cNvGrpSpPr/>
            <p:nvPr/>
          </p:nvGrpSpPr>
          <p:grpSpPr>
            <a:xfrm>
              <a:off x="7331724" y="3551053"/>
              <a:ext cx="4145404" cy="2690708"/>
              <a:chOff x="2047501" y="3756769"/>
              <a:chExt cx="4145404" cy="2690708"/>
            </a:xfrm>
          </p:grpSpPr>
          <p:sp>
            <p:nvSpPr>
              <p:cNvPr id="16" name="Овал 15">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Null</a:t>
                </a:r>
                <a:endParaRPr lang="ru-RU" sz="4000" dirty="0">
                  <a:solidFill>
                    <a:schemeClr val="bg1"/>
                  </a:solidFill>
                  <a:latin typeface="Consolas"/>
                </a:endParaRPr>
              </a:p>
            </p:txBody>
          </p:sp>
        </p:grpSp>
        <p:cxnSp>
          <p:nvCxnSpPr>
            <p:cNvPr id="19" name="Прямая соединительная линия 18"/>
            <p:cNvCxnSpPr/>
            <p:nvPr/>
          </p:nvCxnSpPr>
          <p:spPr>
            <a:xfrm flipH="1" flipV="1">
              <a:off x="7511953" y="2559642"/>
              <a:ext cx="963235" cy="96488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3" name="Прямоугольник 22"/>
          <p:cNvSpPr/>
          <p:nvPr/>
        </p:nvSpPr>
        <p:spPr>
          <a:xfrm>
            <a:off x="158366" y="1095095"/>
            <a:ext cx="5262979" cy="707886"/>
          </a:xfrm>
          <a:prstGeom prst="rect">
            <a:avLst/>
          </a:prstGeom>
        </p:spPr>
        <p:txBody>
          <a:bodyPr wrap="none">
            <a:spAutoFit/>
          </a:bodyPr>
          <a:lstStyle/>
          <a:p>
            <a:r>
              <a:rPr lang="ru-RU" sz="4000" dirty="0">
                <a:solidFill>
                  <a:srgbClr val="BF4141"/>
                </a:solidFill>
                <a:latin typeface="Consolas" panose="020B0609020204030204" pitchFamily="49" charset="0"/>
              </a:rPr>
              <a:t>--strictNullChecks</a:t>
            </a:r>
            <a:endParaRPr lang="en-US" sz="4000" dirty="0">
              <a:solidFill>
                <a:srgbClr val="BF4141"/>
              </a:solidFill>
              <a:latin typeface="Consolas" panose="020B0609020204030204" pitchFamily="49" charset="0"/>
            </a:endParaRPr>
          </a:p>
        </p:txBody>
      </p:sp>
      <p:sp>
        <p:nvSpPr>
          <p:cNvPr id="32" name="Прямоугольник 31"/>
          <p:cNvSpPr/>
          <p:nvPr/>
        </p:nvSpPr>
        <p:spPr>
          <a:xfrm>
            <a:off x="8810425" y="2517602"/>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Прямоугольник 32"/>
          <p:cNvSpPr/>
          <p:nvPr/>
        </p:nvSpPr>
        <p:spPr>
          <a:xfrm>
            <a:off x="5495154" y="2562706"/>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5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2.59259E-6 L 0.10938 0.00046 " pathEditMode="relative" rAng="0" ptsTypes="AA">
                                      <p:cBhvr>
                                        <p:cTn id="6" dur="1000" fill="hold"/>
                                        <p:tgtEl>
                                          <p:spTgt spid="31"/>
                                        </p:tgtEl>
                                        <p:attrNameLst>
                                          <p:attrName>ppt_x</p:attrName>
                                          <p:attrName>ppt_y</p:attrName>
                                        </p:attrNameLst>
                                      </p:cBhvr>
                                      <p:rCtr x="5469" y="23"/>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arg === type | undefined</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1512074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32374" y="2603817"/>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Never</a:t>
            </a:r>
          </a:p>
          <a:p>
            <a:pPr algn="ctr"/>
            <a:r>
              <a:rPr lang="en-US" sz="5000" dirty="0" smtClean="0">
                <a:solidFill>
                  <a:srgbClr val="F59117"/>
                </a:solidFill>
                <a:latin typeface="Consolas"/>
                <a:cs typeface="Calibri"/>
              </a:rPr>
              <a:t>{</a:t>
            </a:r>
            <a:r>
              <a:rPr lang="en-US" sz="5000" dirty="0">
                <a:solidFill>
                  <a:srgbClr val="F59117"/>
                </a:solidFill>
                <a:latin typeface="Consolas"/>
                <a:cs typeface="Calibri"/>
              </a:rPr>
              <a:t>Error, while (true</a:t>
            </a:r>
            <a:r>
              <a:rPr lang="en-US" sz="5000" dirty="0" smtClean="0">
                <a:solidFill>
                  <a:srgbClr val="F59117"/>
                </a:solidFill>
                <a:latin typeface="Consolas"/>
                <a:cs typeface="Calibri"/>
              </a:rPr>
              <a:t>), unreachable}</a:t>
            </a:r>
          </a:p>
        </p:txBody>
      </p:sp>
    </p:spTree>
    <p:extLst>
      <p:ext uri="{BB962C8B-B14F-4D97-AF65-F5344CB8AC3E}">
        <p14:creationId xmlns:p14="http://schemas.microsoft.com/office/powerpoint/2010/main" val="1612818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Void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Never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661683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9" name="Группа 28"/>
          <p:cNvGrpSpPr/>
          <p:nvPr/>
        </p:nvGrpSpPr>
        <p:grpSpPr>
          <a:xfrm>
            <a:off x="2757343" y="216150"/>
            <a:ext cx="6164946" cy="6383026"/>
            <a:chOff x="2602068" y="276535"/>
            <a:chExt cx="6164946" cy="6383026"/>
          </a:xfrm>
        </p:grpSpPr>
        <p:grpSp>
          <p:nvGrpSpPr>
            <p:cNvPr id="8" name="Группа 7"/>
            <p:cNvGrpSpPr/>
            <p:nvPr/>
          </p:nvGrpSpPr>
          <p:grpSpPr>
            <a:xfrm>
              <a:off x="2602068" y="276535"/>
              <a:ext cx="3038217" cy="1972053"/>
              <a:chOff x="3727331" y="1994163"/>
              <a:chExt cx="4145404" cy="2690708"/>
            </a:xfrm>
          </p:grpSpPr>
          <p:sp>
            <p:nvSpPr>
              <p:cNvPr id="9" name="Овал 8">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any</a:t>
                </a:r>
              </a:p>
            </p:txBody>
          </p:sp>
        </p:grpSp>
        <p:grpSp>
          <p:nvGrpSpPr>
            <p:cNvPr id="12" name="Группа 11"/>
            <p:cNvGrpSpPr/>
            <p:nvPr/>
          </p:nvGrpSpPr>
          <p:grpSpPr>
            <a:xfrm>
              <a:off x="5728797" y="276535"/>
              <a:ext cx="3038217" cy="1972053"/>
              <a:chOff x="3727331" y="1994163"/>
              <a:chExt cx="4145404" cy="2690708"/>
            </a:xfrm>
          </p:grpSpPr>
          <p:sp>
            <p:nvSpPr>
              <p:cNvPr id="13" name="Овал 12">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A733F6D1-2B8A-4DC2-B0FA-03B41AD271CD}"/>
                  </a:ext>
                </a:extLst>
              </p:cNvPr>
              <p:cNvSpPr txBox="1"/>
              <p:nvPr/>
            </p:nvSpPr>
            <p:spPr>
              <a:xfrm>
                <a:off x="3727331" y="2961573"/>
                <a:ext cx="4145404" cy="7978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chemeClr val="bg1"/>
                    </a:solidFill>
                    <a:latin typeface="Consolas"/>
                  </a:rPr>
                  <a:t>unknown</a:t>
                </a:r>
                <a:endParaRPr lang="en-US" sz="3200" dirty="0"/>
              </a:p>
            </p:txBody>
          </p:sp>
        </p:grpSp>
        <p:grpSp>
          <p:nvGrpSpPr>
            <p:cNvPr id="15" name="Группа 14"/>
            <p:cNvGrpSpPr/>
            <p:nvPr/>
          </p:nvGrpSpPr>
          <p:grpSpPr>
            <a:xfrm>
              <a:off x="4223794" y="2360941"/>
              <a:ext cx="3038217" cy="1972053"/>
              <a:chOff x="3727331" y="1994163"/>
              <a:chExt cx="4145404" cy="2690708"/>
            </a:xfrm>
          </p:grpSpPr>
          <p:sp>
            <p:nvSpPr>
              <p:cNvPr id="16" name="Овал 15">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type</a:t>
                </a:r>
              </a:p>
            </p:txBody>
          </p:sp>
        </p:grpSp>
        <p:grpSp>
          <p:nvGrpSpPr>
            <p:cNvPr id="18" name="Группа 17"/>
            <p:cNvGrpSpPr/>
            <p:nvPr/>
          </p:nvGrpSpPr>
          <p:grpSpPr>
            <a:xfrm>
              <a:off x="4268051" y="4687508"/>
              <a:ext cx="3038217" cy="1972053"/>
              <a:chOff x="3727331" y="1994163"/>
              <a:chExt cx="4145404" cy="2690708"/>
            </a:xfrm>
          </p:grpSpPr>
          <p:sp>
            <p:nvSpPr>
              <p:cNvPr id="19" name="Овал 18">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never</a:t>
                </a:r>
              </a:p>
            </p:txBody>
          </p:sp>
        </p:grpSp>
        <p:cxnSp>
          <p:nvCxnSpPr>
            <p:cNvPr id="23" name="Прямая соединительная линия 22"/>
            <p:cNvCxnSpPr/>
            <p:nvPr/>
          </p:nvCxnSpPr>
          <p:spPr>
            <a:xfrm flipH="1" flipV="1">
              <a:off x="4398200" y="1838456"/>
              <a:ext cx="717354" cy="76464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V="1">
              <a:off x="6165016" y="1765089"/>
              <a:ext cx="655455" cy="84862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H="1" flipV="1">
              <a:off x="5684111" y="3943579"/>
              <a:ext cx="14535" cy="1133342"/>
            </a:xfrm>
            <a:prstGeom prst="line">
              <a:avLst/>
            </a:prstGeom>
            <a:ln w="76200"/>
          </p:spPr>
          <p:style>
            <a:lnRef idx="1">
              <a:schemeClr val="accent1"/>
            </a:lnRef>
            <a:fillRef idx="0">
              <a:schemeClr val="accent1"/>
            </a:fillRef>
            <a:effectRef idx="0">
              <a:schemeClr val="accent1"/>
            </a:effectRef>
            <a:fontRef idx="minor">
              <a:schemeClr val="tx1"/>
            </a:fontRef>
          </p:style>
        </p:cxnSp>
      </p:grpSp>
      <p:cxnSp>
        <p:nvCxnSpPr>
          <p:cNvPr id="31" name="Прямая соединительная линия 30"/>
          <p:cNvCxnSpPr/>
          <p:nvPr/>
        </p:nvCxnSpPr>
        <p:spPr>
          <a:xfrm>
            <a:off x="1544128" y="2248006"/>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1544128" y="4449865"/>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9588139" y="1404030"/>
            <a:ext cx="1031051" cy="707886"/>
          </a:xfrm>
          <a:prstGeom prst="rect">
            <a:avLst/>
          </a:prstGeom>
        </p:spPr>
        <p:txBody>
          <a:bodyPr wrap="none">
            <a:spAutoFit/>
          </a:bodyPr>
          <a:lstStyle/>
          <a:p>
            <a:r>
              <a:rPr lang="en-US" sz="4000" dirty="0" smtClean="0">
                <a:solidFill>
                  <a:srgbClr val="F59117"/>
                </a:solidFill>
                <a:latin typeface="Consolas"/>
                <a:cs typeface="Calibri"/>
              </a:rPr>
              <a:t>Top</a:t>
            </a:r>
            <a:endParaRPr lang="en-US" sz="4000" dirty="0">
              <a:solidFill>
                <a:srgbClr val="F59117"/>
              </a:solidFill>
            </a:endParaRPr>
          </a:p>
        </p:txBody>
      </p:sp>
      <p:sp>
        <p:nvSpPr>
          <p:cNvPr id="34" name="Прямоугольник 33"/>
          <p:cNvSpPr/>
          <p:nvPr/>
        </p:nvSpPr>
        <p:spPr>
          <a:xfrm>
            <a:off x="8922289" y="4539065"/>
            <a:ext cx="1877437" cy="707886"/>
          </a:xfrm>
          <a:prstGeom prst="rect">
            <a:avLst/>
          </a:prstGeom>
        </p:spPr>
        <p:txBody>
          <a:bodyPr wrap="none">
            <a:spAutoFit/>
          </a:bodyPr>
          <a:lstStyle/>
          <a:p>
            <a:r>
              <a:rPr lang="en-US" sz="4000" dirty="0" smtClean="0">
                <a:solidFill>
                  <a:srgbClr val="F59117"/>
                </a:solidFill>
                <a:latin typeface="Consolas"/>
                <a:cs typeface="Calibri"/>
              </a:rPr>
              <a:t>Bottom</a:t>
            </a:r>
            <a:endParaRPr lang="en-US" sz="4000" dirty="0">
              <a:solidFill>
                <a:srgbClr val="F59117"/>
              </a:solidFill>
            </a:endParaRPr>
          </a:p>
        </p:txBody>
      </p:sp>
      <p:sp>
        <p:nvSpPr>
          <p:cNvPr id="35" name="TextBox 34">
            <a:extLst>
              <a:ext uri="{FF2B5EF4-FFF2-40B4-BE49-F238E27FC236}">
                <a16:creationId xmlns:a16="http://schemas.microsoft.com/office/drawing/2014/main" id="{A733F6D1-2B8A-4DC2-B0FA-03B41AD271CD}"/>
              </a:ext>
            </a:extLst>
          </p:cNvPr>
          <p:cNvSpPr txBox="1"/>
          <p:nvPr/>
        </p:nvSpPr>
        <p:spPr>
          <a:xfrm>
            <a:off x="5884071" y="925420"/>
            <a:ext cx="30382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BF4141"/>
                </a:solidFill>
                <a:latin typeface="Consolas"/>
              </a:rPr>
              <a:t>unknown</a:t>
            </a:r>
            <a:endParaRPr lang="en-US" sz="3200" dirty="0">
              <a:solidFill>
                <a:srgbClr val="BF4141"/>
              </a:solidFill>
            </a:endParaRPr>
          </a:p>
        </p:txBody>
      </p:sp>
    </p:spTree>
    <p:extLst>
      <p:ext uri="{BB962C8B-B14F-4D97-AF65-F5344CB8AC3E}">
        <p14:creationId xmlns:p14="http://schemas.microsoft.com/office/powerpoint/2010/main" val="258907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текст&#10;&#10;Автоматически созданное описание">
            <a:extLst>
              <a:ext uri="{FF2B5EF4-FFF2-40B4-BE49-F238E27FC236}">
                <a16:creationId xmlns:a16="http://schemas.microsoft.com/office/drawing/2014/main" id="{D1C05644-018B-464B-AE75-F6CF04D683C7}"/>
              </a:ext>
            </a:extLst>
          </p:cNvPr>
          <p:cNvPicPr>
            <a:picLocks noChangeAspect="1"/>
          </p:cNvPicPr>
          <p:nvPr/>
        </p:nvPicPr>
        <p:blipFill>
          <a:blip r:embed="rId2"/>
          <a:stretch>
            <a:fillRect/>
          </a:stretch>
        </p:blipFill>
        <p:spPr>
          <a:xfrm>
            <a:off x="727494" y="687842"/>
            <a:ext cx="10952671" cy="5367296"/>
          </a:xfrm>
          <a:prstGeom prst="rect">
            <a:avLst/>
          </a:prstGeom>
        </p:spPr>
      </p:pic>
    </p:spTree>
    <p:extLst>
      <p:ext uri="{BB962C8B-B14F-4D97-AF65-F5344CB8AC3E}">
        <p14:creationId xmlns:p14="http://schemas.microsoft.com/office/powerpoint/2010/main" val="3262864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Unknown</a:t>
            </a:r>
            <a:endParaRPr lang="en-US" sz="5000" dirty="0" smtClean="0">
              <a:solidFill>
                <a:srgbClr val="F59117"/>
              </a:solidFill>
              <a:latin typeface="Consolas"/>
              <a:cs typeface="Calibri"/>
            </a:endParaRPr>
          </a:p>
        </p:txBody>
      </p:sp>
      <p:sp>
        <p:nvSpPr>
          <p:cNvPr id="3" name="TextBox 2">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234650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p>
          <a:p>
            <a:pPr algn="ctr"/>
            <a:r>
              <a:rPr lang="en-US" sz="5000" dirty="0" smtClean="0">
                <a:solidFill>
                  <a:srgbClr val="F59117"/>
                </a:solidFill>
                <a:latin typeface="Consolas"/>
                <a:cs typeface="Calibri"/>
              </a:rPr>
              <a:t>Referenced types only</a:t>
            </a:r>
          </a:p>
        </p:txBody>
      </p:sp>
    </p:spTree>
    <p:extLst>
      <p:ext uri="{BB962C8B-B14F-4D97-AF65-F5344CB8AC3E}">
        <p14:creationId xmlns:p14="http://schemas.microsoft.com/office/powerpoint/2010/main" val="3905077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Type assertions</a:t>
            </a:r>
          </a:p>
          <a:p>
            <a:pPr algn="ctr"/>
            <a:r>
              <a:rPr lang="en-US" sz="5000" dirty="0" smtClean="0">
                <a:solidFill>
                  <a:srgbClr val="F59117"/>
                </a:solidFill>
                <a:latin typeface="Consolas"/>
                <a:cs typeface="Calibri"/>
              </a:rPr>
              <a:t>Animal </a:t>
            </a:r>
            <a:r>
              <a:rPr lang="en-US" sz="5000" dirty="0" smtClean="0">
                <a:solidFill>
                  <a:srgbClr val="BF4141"/>
                </a:solidFill>
                <a:latin typeface="Consolas"/>
                <a:cs typeface="Calibri"/>
              </a:rPr>
              <a:t>as</a:t>
            </a:r>
            <a:r>
              <a:rPr lang="en-US" sz="5000" dirty="0" smtClean="0">
                <a:solidFill>
                  <a:srgbClr val="F59117"/>
                </a:solidFill>
                <a:latin typeface="Consolas"/>
                <a:cs typeface="Calibri"/>
              </a:rPr>
              <a:t> Cat</a:t>
            </a:r>
          </a:p>
        </p:txBody>
      </p:sp>
    </p:spTree>
    <p:extLst>
      <p:ext uri="{BB962C8B-B14F-4D97-AF65-F5344CB8AC3E}">
        <p14:creationId xmlns:p14="http://schemas.microsoft.com/office/powerpoint/2010/main" val="17300073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a:solidFill>
                  <a:srgbClr val="00D8FF"/>
                </a:solidFill>
                <a:latin typeface="Consolas"/>
                <a:cs typeface="Calibri"/>
              </a:rPr>
              <a:t>Type assertions</a:t>
            </a:r>
            <a:r>
              <a:rPr lang="en-US" sz="5000" dirty="0" smtClean="0">
                <a:solidFill>
                  <a:srgbClr val="00D8FF"/>
                </a:solidFill>
                <a:latin typeface="Consolas"/>
                <a:cs typeface="Calibri"/>
              </a:rPr>
              <a:t> </a:t>
            </a:r>
            <a:r>
              <a:rPr lang="en-US" sz="5000" dirty="0" smtClean="0">
                <a:solidFill>
                  <a:srgbClr val="BF4141"/>
                </a:solidFill>
                <a:latin typeface="Consolas"/>
                <a:cs typeface="Calibri"/>
              </a:rPr>
              <a:t>!==</a:t>
            </a:r>
            <a:r>
              <a:rPr lang="en-US" sz="5000" dirty="0" smtClean="0">
                <a:solidFill>
                  <a:srgbClr val="00D8FF"/>
                </a:solidFill>
                <a:latin typeface="Consolas"/>
                <a:cs typeface="Calibri"/>
              </a:rPr>
              <a:t> Type cast</a:t>
            </a:r>
            <a:endParaRPr lang="en-US" sz="5000" dirty="0" smtClean="0">
              <a:solidFill>
                <a:srgbClr val="F59117"/>
              </a:solidFill>
              <a:latin typeface="Consolas"/>
              <a:cs typeface="Calibri"/>
            </a:endParaRPr>
          </a:p>
        </p:txBody>
      </p:sp>
      <p:sp>
        <p:nvSpPr>
          <p:cNvPr id="2" name="Прямоугольник 1"/>
          <p:cNvSpPr/>
          <p:nvPr/>
        </p:nvSpPr>
        <p:spPr>
          <a:xfrm>
            <a:off x="2681623" y="4262251"/>
            <a:ext cx="7237879" cy="861774"/>
          </a:xfrm>
          <a:prstGeom prst="rect">
            <a:avLst/>
          </a:prstGeom>
        </p:spPr>
        <p:txBody>
          <a:bodyPr wrap="none">
            <a:spAutoFit/>
          </a:bodyPr>
          <a:lstStyle/>
          <a:p>
            <a:r>
              <a:rPr lang="en-US" sz="5000" dirty="0" smtClean="0">
                <a:solidFill>
                  <a:srgbClr val="F59117"/>
                </a:solidFill>
                <a:latin typeface="Consolas"/>
                <a:cs typeface="Calibri"/>
              </a:rPr>
              <a:t>No runtime garanties</a:t>
            </a:r>
            <a:endParaRPr lang="en-US" sz="5000" dirty="0">
              <a:solidFill>
                <a:srgbClr val="F59117"/>
              </a:solidFill>
            </a:endParaRPr>
          </a:p>
        </p:txBody>
      </p:sp>
    </p:spTree>
    <p:extLst>
      <p:ext uri="{BB962C8B-B14F-4D97-AF65-F5344CB8AC3E}">
        <p14:creationId xmlns:p14="http://schemas.microsoft.com/office/powerpoint/2010/main" val="221737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as </a:t>
            </a:r>
            <a:r>
              <a:rPr lang="en-US" sz="5000" dirty="0" smtClean="0">
                <a:solidFill>
                  <a:srgbClr val="BF4141"/>
                </a:solidFill>
                <a:latin typeface="Consolas"/>
                <a:cs typeface="Calibri"/>
              </a:rPr>
              <a:t>or</a:t>
            </a:r>
            <a:r>
              <a:rPr lang="en-US" sz="5000" dirty="0" smtClean="0">
                <a:solidFill>
                  <a:srgbClr val="00D8FF"/>
                </a:solidFill>
                <a:latin typeface="Consolas"/>
                <a:cs typeface="Calibri"/>
              </a:rPr>
              <a:t> &lt;type&gt;var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6375270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1158814" y="719173"/>
            <a:ext cx="3207589" cy="4599010"/>
            <a:chOff x="1158814" y="719173"/>
            <a:chExt cx="3207589" cy="459901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sp>
          <p:nvSpPr>
            <p:cNvPr id="6" name="Прямоугольник 5"/>
            <p:cNvSpPr/>
            <p:nvPr/>
          </p:nvSpPr>
          <p:spPr>
            <a:xfrm>
              <a:off x="1158814" y="719173"/>
              <a:ext cx="3207589" cy="1323439"/>
            </a:xfrm>
            <a:prstGeom prst="rect">
              <a:avLst/>
            </a:prstGeom>
          </p:spPr>
          <p:txBody>
            <a:bodyPr wrap="square">
              <a:spAutoFit/>
            </a:bodyPr>
            <a:lstStyle/>
            <a:p>
              <a:pPr algn="ctr"/>
              <a:r>
                <a:rPr lang="en-US" sz="8000" strike="sngStrike" dirty="0" smtClean="0">
                  <a:solidFill>
                    <a:srgbClr val="BF4141"/>
                  </a:solidFill>
                  <a:latin typeface="Consolas"/>
                  <a:cs typeface="Calibri"/>
                </a:rPr>
                <a:t>as</a:t>
              </a:r>
              <a:endParaRPr lang="ru-RU" sz="8000" strike="sngStrike" dirty="0">
                <a:solidFill>
                  <a:srgbClr val="BF4141"/>
                </a:solidFill>
                <a:latin typeface="Consolas"/>
                <a:cs typeface="Calibri"/>
              </a:endParaRPr>
            </a:p>
          </p:txBody>
        </p:sp>
      </p:grpSp>
      <p:grpSp>
        <p:nvGrpSpPr>
          <p:cNvPr id="7" name="Группа 6"/>
          <p:cNvGrpSpPr/>
          <p:nvPr/>
        </p:nvGrpSpPr>
        <p:grpSpPr>
          <a:xfrm>
            <a:off x="7461130" y="1108028"/>
            <a:ext cx="3207589" cy="3951364"/>
            <a:chOff x="1434142" y="1366820"/>
            <a:chExt cx="3207589" cy="3951364"/>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736786" y="2715882"/>
              <a:ext cx="2602302" cy="2602302"/>
            </a:xfrm>
            <a:prstGeom prst="rect">
              <a:avLst/>
            </a:prstGeom>
          </p:spPr>
        </p:pic>
        <p:sp>
          <p:nvSpPr>
            <p:cNvPr id="9" name="Прямоугольник 8"/>
            <p:cNvSpPr/>
            <p:nvPr/>
          </p:nvSpPr>
          <p:spPr>
            <a:xfrm>
              <a:off x="1434142" y="1366820"/>
              <a:ext cx="3207589" cy="1323439"/>
            </a:xfrm>
            <a:prstGeom prst="rect">
              <a:avLst/>
            </a:prstGeom>
          </p:spPr>
          <p:txBody>
            <a:bodyPr wrap="square">
              <a:spAutoFit/>
            </a:bodyPr>
            <a:lstStyle/>
            <a:p>
              <a:pPr algn="ctr"/>
              <a:r>
                <a:rPr lang="en-US" sz="8000" dirty="0" smtClean="0">
                  <a:solidFill>
                    <a:srgbClr val="BF4141"/>
                  </a:solidFill>
                  <a:latin typeface="Consolas"/>
                  <a:cs typeface="Calibri"/>
                </a:rPr>
                <a:t>as</a:t>
              </a:r>
              <a:endParaRPr lang="ru-RU" sz="8000" dirty="0">
                <a:solidFill>
                  <a:srgbClr val="BF4141"/>
                </a:solidFill>
                <a:latin typeface="Consolas"/>
                <a:cs typeface="Calibri"/>
              </a:endParaRPr>
            </a:p>
          </p:txBody>
        </p:sp>
      </p:grpSp>
      <p:sp>
        <p:nvSpPr>
          <p:cNvPr id="10" name="Прямоугольник 9"/>
          <p:cNvSpPr/>
          <p:nvPr/>
        </p:nvSpPr>
        <p:spPr>
          <a:xfrm>
            <a:off x="4447636" y="3066326"/>
            <a:ext cx="3207589" cy="1323439"/>
          </a:xfrm>
          <a:prstGeom prst="rect">
            <a:avLst/>
          </a:prstGeom>
        </p:spPr>
        <p:txBody>
          <a:bodyPr wrap="square">
            <a:spAutoFit/>
          </a:bodyPr>
          <a:lstStyle/>
          <a:p>
            <a:pPr algn="ctr"/>
            <a:r>
              <a:rPr lang="en-US" sz="8000" dirty="0" smtClean="0">
                <a:solidFill>
                  <a:srgbClr val="BF4141"/>
                </a:solidFill>
                <a:latin typeface="Consolas"/>
                <a:cs typeface="Calibri"/>
              </a:rPr>
              <a:t>&gt;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8634946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021213" y="897675"/>
            <a:ext cx="4416594" cy="861774"/>
          </a:xfrm>
          <a:prstGeom prst="rect">
            <a:avLst/>
          </a:prstGeom>
        </p:spPr>
        <p:txBody>
          <a:bodyPr wrap="none">
            <a:spAutoFit/>
          </a:bodyPr>
          <a:lstStyle/>
          <a:p>
            <a:r>
              <a:rPr lang="en-US" sz="5000" dirty="0" smtClean="0">
                <a:solidFill>
                  <a:srgbClr val="00D8FF"/>
                </a:solidFill>
                <a:latin typeface="Consolas"/>
                <a:cs typeface="Calibri"/>
              </a:rPr>
              <a:t>Abstractions</a:t>
            </a:r>
            <a:endParaRPr lang="en-US" dirty="0"/>
          </a:p>
        </p:txBody>
      </p:sp>
      <p:pic>
        <p:nvPicPr>
          <p:cNvPr id="1030" name="Picture 6" descr="cat icon | My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65" y="2944263"/>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4758043" y="3732576"/>
            <a:ext cx="889987" cy="861774"/>
          </a:xfrm>
          <a:prstGeom prst="rect">
            <a:avLst/>
          </a:prstGeom>
        </p:spPr>
        <p:txBody>
          <a:bodyPr wrap="none">
            <a:spAutoFit/>
          </a:bodyPr>
          <a:lstStyle/>
          <a:p>
            <a:r>
              <a:rPr lang="en-US" sz="5000" dirty="0" smtClean="0">
                <a:solidFill>
                  <a:srgbClr val="BF4141"/>
                </a:solidFill>
                <a:latin typeface="Consolas"/>
                <a:cs typeface="Calibri"/>
              </a:rPr>
              <a:t>=&gt;</a:t>
            </a:r>
            <a:endParaRPr lang="en-US" dirty="0">
              <a:solidFill>
                <a:srgbClr val="BF4141"/>
              </a:solidFill>
            </a:endParaRPr>
          </a:p>
        </p:txBody>
      </p:sp>
      <p:sp>
        <p:nvSpPr>
          <p:cNvPr id="16" name="Прямоугольник 15"/>
          <p:cNvSpPr/>
          <p:nvPr/>
        </p:nvSpPr>
        <p:spPr>
          <a:xfrm>
            <a:off x="6229510" y="2642266"/>
            <a:ext cx="4875053" cy="3323987"/>
          </a:xfrm>
          <a:prstGeom prst="rect">
            <a:avLst/>
          </a:prstGeom>
        </p:spPr>
        <p:txBody>
          <a:bodyPr wrap="none">
            <a:spAutoFit/>
          </a:bodyPr>
          <a:lstStyle/>
          <a:p>
            <a:r>
              <a:rPr lang="en-US" sz="3500" dirty="0" smtClean="0">
                <a:solidFill>
                  <a:srgbClr val="F59117"/>
                </a:solidFill>
                <a:latin typeface="Consolas"/>
                <a:cs typeface="Calibri"/>
              </a:rPr>
              <a:t>{</a:t>
            </a:r>
          </a:p>
          <a:p>
            <a:r>
              <a:rPr lang="en-US" sz="3500" dirty="0">
                <a:solidFill>
                  <a:srgbClr val="F59117"/>
                </a:solidFill>
                <a:latin typeface="Consolas"/>
                <a:cs typeface="Calibri"/>
              </a:rPr>
              <a:t> </a:t>
            </a:r>
            <a:r>
              <a:rPr lang="en-US" sz="3500" dirty="0" smtClean="0">
                <a:solidFill>
                  <a:srgbClr val="F59117"/>
                </a:solidFill>
                <a:latin typeface="Consolas"/>
                <a:cs typeface="Calibri"/>
              </a:rPr>
              <a:t> name: string,</a:t>
            </a:r>
          </a:p>
          <a:p>
            <a:r>
              <a:rPr lang="en-US" sz="3500" dirty="0">
                <a:solidFill>
                  <a:srgbClr val="F59117"/>
                </a:solidFill>
                <a:latin typeface="Consolas"/>
                <a:cs typeface="Calibri"/>
              </a:rPr>
              <a:t> </a:t>
            </a:r>
            <a:r>
              <a:rPr lang="en-US" sz="3500" dirty="0" smtClean="0">
                <a:solidFill>
                  <a:srgbClr val="F59117"/>
                </a:solidFill>
                <a:latin typeface="Consolas"/>
                <a:cs typeface="Calibri"/>
              </a:rPr>
              <a:t> color: enum,</a:t>
            </a:r>
          </a:p>
          <a:p>
            <a:r>
              <a:rPr lang="en-US" sz="3500" dirty="0">
                <a:solidFill>
                  <a:srgbClr val="F59117"/>
                </a:solidFill>
                <a:latin typeface="Consolas"/>
                <a:cs typeface="Calibri"/>
              </a:rPr>
              <a:t> </a:t>
            </a:r>
            <a:r>
              <a:rPr lang="en-US" sz="3500" dirty="0" smtClean="0">
                <a:solidFill>
                  <a:srgbClr val="F59117"/>
                </a:solidFill>
                <a:latin typeface="Consolas"/>
                <a:cs typeface="Calibri"/>
              </a:rPr>
              <a:t> legs: number,</a:t>
            </a:r>
          </a:p>
          <a:p>
            <a:r>
              <a:rPr lang="en-US" sz="3500" dirty="0">
                <a:solidFill>
                  <a:srgbClr val="F59117"/>
                </a:solidFill>
                <a:latin typeface="Consolas"/>
                <a:cs typeface="Calibri"/>
              </a:rPr>
              <a:t> </a:t>
            </a:r>
            <a:r>
              <a:rPr lang="en-US" sz="3500" dirty="0" smtClean="0">
                <a:solidFill>
                  <a:srgbClr val="F59117"/>
                </a:solidFill>
                <a:latin typeface="Consolas"/>
                <a:cs typeface="Calibri"/>
              </a:rPr>
              <a:t> makeSound(): void</a:t>
            </a:r>
          </a:p>
          <a:p>
            <a:r>
              <a:rPr lang="en-US" sz="3500" dirty="0" smtClean="0">
                <a:solidFill>
                  <a:srgbClr val="F59117"/>
                </a:solidFill>
                <a:latin typeface="Consolas"/>
                <a:cs typeface="Calibri"/>
              </a:rPr>
              <a:t>}</a:t>
            </a:r>
            <a:endParaRPr lang="en-US" sz="3500" dirty="0">
              <a:solidFill>
                <a:srgbClr val="F59117"/>
              </a:solidFill>
            </a:endParaRPr>
          </a:p>
        </p:txBody>
      </p:sp>
      <p:pic>
        <p:nvPicPr>
          <p:cNvPr id="1032" name="Picture 8" descr="do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565" y="2814867"/>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2"/>
                                        </p:tgtEl>
                                        <p:attrNameLst>
                                          <p:attrName>style.visibility</p:attrName>
                                        </p:attrNameLst>
                                      </p:cBhvr>
                                      <p:to>
                                        <p:strVal val="visible"/>
                                      </p:to>
                                    </p:set>
                                    <p:animEffect transition="in" filter="fade">
                                      <p:cBhvr>
                                        <p:cTn id="20" dur="500"/>
                                        <p:tgtEl>
                                          <p:spTgt spid="1032"/>
                                        </p:tgtEl>
                                      </p:cBhvr>
                                    </p:animEffect>
                                  </p:childTnLst>
                                </p:cTn>
                              </p:par>
                              <p:par>
                                <p:cTn id="21" presetID="10" presetClass="exit" presetSubtype="0" fill="hold" nodeType="withEffect">
                                  <p:stCondLst>
                                    <p:cond delay="0"/>
                                  </p:stCondLst>
                                  <p:childTnLst>
                                    <p:animEffect transition="out" filter="fade">
                                      <p:cBhvr>
                                        <p:cTn id="22" dur="500"/>
                                        <p:tgtEl>
                                          <p:spTgt spid="1030"/>
                                        </p:tgtEl>
                                      </p:cBhvr>
                                    </p:animEffect>
                                    <p:set>
                                      <p:cBhvr>
                                        <p:cTn id="23"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Nominal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Structural</a:t>
            </a:r>
          </a:p>
        </p:txBody>
      </p:sp>
    </p:spTree>
    <p:extLst>
      <p:ext uri="{BB962C8B-B14F-4D97-AF65-F5344CB8AC3E}">
        <p14:creationId xmlns:p14="http://schemas.microsoft.com/office/powerpoint/2010/main" val="30067557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Interface</a:t>
            </a:r>
          </a:p>
          <a:p>
            <a:pPr algn="ctr"/>
            <a:r>
              <a:rPr lang="en-US" sz="5000" dirty="0" smtClean="0">
                <a:solidFill>
                  <a:srgbClr val="F59117"/>
                </a:solidFill>
                <a:latin typeface="Consolas"/>
                <a:cs typeface="Calibri"/>
              </a:rPr>
              <a:t>{ ...members }, interface keyword</a:t>
            </a:r>
          </a:p>
        </p:txBody>
      </p:sp>
    </p:spTree>
    <p:extLst>
      <p:ext uri="{BB962C8B-B14F-4D97-AF65-F5344CB8AC3E}">
        <p14:creationId xmlns:p14="http://schemas.microsoft.com/office/powerpoint/2010/main" val="337309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properties</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30356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2" descr="Изображение выглядит как рисунок&#10;&#10;Автоматически созданное описание">
            <a:extLst>
              <a:ext uri="{FF2B5EF4-FFF2-40B4-BE49-F238E27FC236}">
                <a16:creationId xmlns:a16="http://schemas.microsoft.com/office/drawing/2014/main" id="{AFCE28E7-A6A4-4ED2-AF42-F79DD8B66AE7}"/>
              </a:ext>
            </a:extLst>
          </p:cNvPr>
          <p:cNvPicPr>
            <a:picLocks noChangeAspect="1"/>
          </p:cNvPicPr>
          <p:nvPr/>
        </p:nvPicPr>
        <p:blipFill>
          <a:blip r:embed="rId2"/>
          <a:stretch>
            <a:fillRect/>
          </a:stretch>
        </p:blipFill>
        <p:spPr>
          <a:xfrm>
            <a:off x="4224427" y="1511958"/>
            <a:ext cx="3836239" cy="3836239"/>
          </a:xfrm>
          <a:prstGeom prst="rect">
            <a:avLst/>
          </a:prstGeom>
        </p:spPr>
      </p:pic>
    </p:spTree>
    <p:extLst>
      <p:ext uri="{BB962C8B-B14F-4D97-AF65-F5344CB8AC3E}">
        <p14:creationId xmlns:p14="http://schemas.microsoft.com/office/powerpoint/2010/main" val="356617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means weak</a:t>
            </a:r>
            <a:r>
              <a:rPr lang="en-US" sz="5000" dirty="0" smtClean="0">
                <a:solidFill>
                  <a:srgbClr val="BF4141"/>
                </a:solidFill>
                <a:latin typeface="Consolas"/>
                <a:cs typeface="Calibri"/>
              </a:rPr>
              <a:t>*</a:t>
            </a:r>
          </a:p>
        </p:txBody>
      </p:sp>
    </p:spTree>
    <p:extLst>
      <p:ext uri="{BB962C8B-B14F-4D97-AF65-F5344CB8AC3E}">
        <p14:creationId xmlns:p14="http://schemas.microsoft.com/office/powerpoint/2010/main" val="912656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Readonly</a:t>
            </a:r>
          </a:p>
          <a:p>
            <a:pPr algn="ctr"/>
            <a:r>
              <a:rPr lang="en-US" sz="5000" dirty="0" smtClean="0">
                <a:solidFill>
                  <a:srgbClr val="F59117"/>
                </a:solidFill>
                <a:latin typeface="Consolas"/>
                <a:cs typeface="Calibri"/>
              </a:rPr>
              <a:t>readonly, ReadonlyArray&lt;type&gt;</a:t>
            </a:r>
          </a:p>
        </p:txBody>
      </p:sp>
    </p:spTree>
    <p:extLst>
      <p:ext uri="{BB962C8B-B14F-4D97-AF65-F5344CB8AC3E}">
        <p14:creationId xmlns:p14="http://schemas.microsoft.com/office/powerpoint/2010/main" val="33769233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Const assertions</a:t>
            </a:r>
          </a:p>
          <a:p>
            <a:pPr algn="ctr"/>
            <a:r>
              <a:rPr lang="en-US" sz="5000" dirty="0" smtClean="0">
                <a:solidFill>
                  <a:srgbClr val="F59117"/>
                </a:solidFill>
                <a:latin typeface="Consolas"/>
                <a:cs typeface="Calibri"/>
              </a:rPr>
              <a:t>as const</a:t>
            </a:r>
          </a:p>
        </p:txBody>
      </p:sp>
    </p:spTree>
    <p:extLst>
      <p:ext uri="{BB962C8B-B14F-4D97-AF65-F5344CB8AC3E}">
        <p14:creationId xmlns:p14="http://schemas.microsoft.com/office/powerpoint/2010/main" val="2471827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Redundant</a:t>
            </a:r>
            <a:r>
              <a:rPr lang="ru-RU" sz="5000" dirty="0" smtClean="0">
                <a:solidFill>
                  <a:srgbClr val="00D8FF"/>
                </a:solidFill>
                <a:latin typeface="Consolas"/>
                <a:cs typeface="Calibri"/>
              </a:rPr>
              <a:t> </a:t>
            </a:r>
            <a:r>
              <a:rPr lang="en-US" sz="5000" smtClean="0">
                <a:solidFill>
                  <a:srgbClr val="00D8FF"/>
                </a:solidFill>
                <a:latin typeface="Consolas"/>
                <a:cs typeface="Calibri"/>
              </a:rPr>
              <a:t>properties checking</a:t>
            </a:r>
            <a:endParaRPr lang="en-US" sz="5000" dirty="0" smtClean="0">
              <a:solidFill>
                <a:srgbClr val="00D8FF"/>
              </a:solidFill>
              <a:latin typeface="Consolas"/>
              <a:cs typeface="Calibri"/>
            </a:endParaRPr>
          </a:p>
        </p:txBody>
      </p:sp>
    </p:spTree>
    <p:extLst>
      <p:ext uri="{BB962C8B-B14F-4D97-AF65-F5344CB8AC3E}">
        <p14:creationId xmlns:p14="http://schemas.microsoft.com/office/powerpoint/2010/main" val="147921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IFunction</a:t>
            </a:r>
          </a:p>
          <a:p>
            <a:pPr algn="ctr"/>
            <a:r>
              <a:rPr lang="en-US" sz="5000" dirty="0" smtClean="0">
                <a:solidFill>
                  <a:srgbClr val="F59117"/>
                </a:solidFill>
                <a:latin typeface="Consolas"/>
                <a:cs typeface="Calibri"/>
              </a:rPr>
              <a:t>Call signature (...args): return</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3186133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Index types</a:t>
            </a:r>
          </a:p>
          <a:p>
            <a:pPr algn="ctr"/>
            <a:r>
              <a:rPr lang="en-US" sz="5000" dirty="0">
                <a:solidFill>
                  <a:srgbClr val="F59117"/>
                </a:solidFill>
                <a:latin typeface="Consolas"/>
                <a:cs typeface="Calibri"/>
              </a:rPr>
              <a:t>l</a:t>
            </a:r>
            <a:r>
              <a:rPr lang="en-US" sz="5000" dirty="0" smtClean="0">
                <a:solidFill>
                  <a:srgbClr val="F59117"/>
                </a:solidFill>
                <a:latin typeface="Consolas"/>
                <a:cs typeface="Calibri"/>
              </a:rPr>
              <a:t>ist[0], map[‘key’]</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19638814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Number, String, Symbol</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20888023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[number]: type </a:t>
            </a:r>
            <a:r>
              <a:rPr lang="en-US" sz="4000" dirty="0" smtClean="0">
                <a:solidFill>
                  <a:srgbClr val="BF4141"/>
                </a:solidFill>
                <a:latin typeface="Consolas"/>
                <a:cs typeface="Calibri"/>
              </a:rPr>
              <a:t>assignable</a:t>
            </a:r>
            <a:r>
              <a:rPr lang="en-US" sz="4000" dirty="0" smtClean="0">
                <a:solidFill>
                  <a:srgbClr val="00D8FF"/>
                </a:solidFill>
                <a:latin typeface="Consolas"/>
                <a:cs typeface="Calibri"/>
              </a:rPr>
              <a:t> [</a:t>
            </a:r>
            <a:r>
              <a:rPr lang="en-US" sz="4000" dirty="0">
                <a:solidFill>
                  <a:srgbClr val="00D8FF"/>
                </a:solidFill>
                <a:latin typeface="Consolas"/>
                <a:cs typeface="Calibri"/>
              </a:rPr>
              <a:t>string</a:t>
            </a:r>
            <a:r>
              <a:rPr lang="en-US" sz="4000" dirty="0" smtClean="0">
                <a:solidFill>
                  <a:srgbClr val="00D8FF"/>
                </a:solidFill>
                <a:latin typeface="Consolas"/>
                <a:cs typeface="Calibri"/>
              </a:rPr>
              <a:t>]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8276085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BF4141"/>
                </a:solidFill>
                <a:latin typeface="Consolas"/>
                <a:cs typeface="Calibri"/>
              </a:rPr>
              <a:t>readonly</a:t>
            </a:r>
            <a:r>
              <a:rPr lang="en-US" sz="4000" dirty="0" smtClean="0">
                <a:solidFill>
                  <a:srgbClr val="00D8FF"/>
                </a:solidFill>
                <a:latin typeface="Consolas"/>
                <a:cs typeface="Calibri"/>
              </a:rPr>
              <a:t> [number]: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28887574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class A </a:t>
            </a:r>
            <a:r>
              <a:rPr lang="en-US" sz="4000" dirty="0" smtClean="0">
                <a:solidFill>
                  <a:srgbClr val="BF4141"/>
                </a:solidFill>
                <a:latin typeface="Consolas"/>
                <a:cs typeface="Calibri"/>
              </a:rPr>
              <a:t>implements</a:t>
            </a:r>
            <a:r>
              <a:rPr lang="en-US" sz="4000" dirty="0" smtClean="0">
                <a:solidFill>
                  <a:srgbClr val="00D8FF"/>
                </a:solidFill>
                <a:latin typeface="Consolas"/>
                <a:cs typeface="Calibri"/>
              </a:rPr>
              <a:t> IInterface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517985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4" descr="Изображение выглядит как часы, рисунок&#10;&#10;Автоматически созданное описание">
            <a:extLst>
              <a:ext uri="{FF2B5EF4-FFF2-40B4-BE49-F238E27FC236}">
                <a16:creationId xmlns:a16="http://schemas.microsoft.com/office/drawing/2014/main" id="{94FAFFE4-0131-4A6D-B497-6291BBBB7CD5}"/>
              </a:ext>
            </a:extLst>
          </p:cNvPr>
          <p:cNvPicPr>
            <a:picLocks noChangeAspect="1"/>
          </p:cNvPicPr>
          <p:nvPr/>
        </p:nvPicPr>
        <p:blipFill>
          <a:blip r:embed="rId2"/>
          <a:stretch>
            <a:fillRect/>
          </a:stretch>
        </p:blipFill>
        <p:spPr>
          <a:xfrm>
            <a:off x="1963947" y="103229"/>
            <a:ext cx="8508520" cy="6838446"/>
          </a:xfrm>
          <a:prstGeom prst="rect">
            <a:avLst/>
          </a:prstGeom>
        </p:spPr>
      </p:pic>
      <p:pic>
        <p:nvPicPr>
          <p:cNvPr id="6" name="Рисунок 2" descr="Изображение выглядит как рисунок&#10;&#10;Автоматически созданное описание">
            <a:extLst>
              <a:ext uri="{FF2B5EF4-FFF2-40B4-BE49-F238E27FC236}">
                <a16:creationId xmlns:a16="http://schemas.microsoft.com/office/drawing/2014/main" id="{29ADE3EE-E3E7-4754-AC30-59FDFF3867D2}"/>
              </a:ext>
            </a:extLst>
          </p:cNvPr>
          <p:cNvPicPr>
            <a:picLocks noChangeAspect="1"/>
          </p:cNvPicPr>
          <p:nvPr/>
        </p:nvPicPr>
        <p:blipFill>
          <a:blip r:embed="rId3"/>
          <a:stretch>
            <a:fillRect/>
          </a:stretch>
        </p:blipFill>
        <p:spPr>
          <a:xfrm>
            <a:off x="6783597" y="1741994"/>
            <a:ext cx="2671673" cy="2671673"/>
          </a:xfrm>
          <a:prstGeom prst="rect">
            <a:avLst/>
          </a:prstGeom>
        </p:spPr>
      </p:pic>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29762B8E-9DB8-45E8-A962-1D02C5044356}"/>
              </a:ext>
            </a:extLst>
          </p:cNvPr>
          <p:cNvPicPr>
            <a:picLocks noChangeAspect="1"/>
          </p:cNvPicPr>
          <p:nvPr/>
        </p:nvPicPr>
        <p:blipFill>
          <a:blip r:embed="rId4"/>
          <a:stretch>
            <a:fillRect/>
          </a:stretch>
        </p:blipFill>
        <p:spPr>
          <a:xfrm>
            <a:off x="2539042" y="590910"/>
            <a:ext cx="2743200" cy="2743200"/>
          </a:xfrm>
          <a:prstGeom prst="rect">
            <a:avLst/>
          </a:prstGeom>
        </p:spPr>
      </p:pic>
    </p:spTree>
    <p:extLst>
      <p:ext uri="{BB962C8B-B14F-4D97-AF65-F5344CB8AC3E}">
        <p14:creationId xmlns:p14="http://schemas.microsoft.com/office/powerpoint/2010/main" val="4027239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class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static</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this</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spTree>
    <p:extLst>
      <p:ext uri="{BB962C8B-B14F-4D97-AF65-F5344CB8AC3E}">
        <p14:creationId xmlns:p14="http://schemas.microsoft.com/office/powerpoint/2010/main" val="3860063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2409826" y="3044920"/>
            <a:ext cx="66960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smtClean="0">
                <a:ln>
                  <a:noFill/>
                </a:ln>
                <a:solidFill>
                  <a:srgbClr val="BF4141"/>
                </a:solidFill>
                <a:effectLst/>
                <a:uLnTx/>
                <a:uFillTx/>
                <a:latin typeface="Consolas"/>
                <a:ea typeface="+mn-ea"/>
                <a:cs typeface="Calibri"/>
              </a:rPr>
              <a:t>extends</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err="1" smtClean="0">
                <a:ln>
                  <a:noFill/>
                </a:ln>
                <a:solidFill>
                  <a:srgbClr val="00D8FF"/>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4" name="Прямоугольник 3"/>
          <p:cNvSpPr/>
          <p:nvPr/>
        </p:nvSpPr>
        <p:spPr>
          <a:xfrm>
            <a:off x="8529131" y="3044920"/>
            <a:ext cx="1877437" cy="707886"/>
          </a:xfrm>
          <a:prstGeom prst="rect">
            <a:avLst/>
          </a:prstGeom>
        </p:spPr>
        <p:txBody>
          <a:bodyPr wrap="none">
            <a:spAutoFit/>
          </a:bodyPr>
          <a:lstStyle/>
          <a:p>
            <a:r>
              <a:rPr lang="en-US" sz="4000" dirty="0">
                <a:solidFill>
                  <a:srgbClr val="00D8FF"/>
                </a:solidFill>
                <a:latin typeface="Consolas"/>
                <a:cs typeface="Calibri"/>
              </a:rPr>
              <a:t>, </a:t>
            </a:r>
            <a:r>
              <a:rPr lang="en-US" sz="4000" dirty="0" err="1">
                <a:solidFill>
                  <a:srgbClr val="00D8FF"/>
                </a:solidFill>
                <a:latin typeface="Consolas"/>
                <a:cs typeface="Calibri"/>
              </a:rPr>
              <a:t>IPet</a:t>
            </a:r>
            <a:endParaRPr lang="ru-RU" dirty="0"/>
          </a:p>
        </p:txBody>
      </p:sp>
    </p:spTree>
    <p:extLst>
      <p:ext uri="{BB962C8B-B14F-4D97-AF65-F5344CB8AC3E}">
        <p14:creationId xmlns:p14="http://schemas.microsoft.com/office/powerpoint/2010/main" val="32185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320239"/>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FAB66F8-ED4A-48EE-85D2-C79AC4668A7D}"/>
                </a:ext>
              </a:extLst>
            </p:cNvPr>
            <p:cNvSpPr txBox="1"/>
            <p:nvPr/>
          </p:nvSpPr>
          <p:spPr>
            <a:xfrm>
              <a:off x="4693613" y="1887752"/>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6" name="Группа 5"/>
          <p:cNvGrpSpPr/>
          <p:nvPr/>
        </p:nvGrpSpPr>
        <p:grpSpPr>
          <a:xfrm>
            <a:off x="2990851" y="2282207"/>
            <a:ext cx="4229102" cy="3958568"/>
            <a:chOff x="5800903" y="3344845"/>
            <a:chExt cx="2609519" cy="2442590"/>
          </a:xfrm>
        </p:grpSpPr>
        <p:sp>
          <p:nvSpPr>
            <p:cNvPr id="8" name="Овал 7"/>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9" name="TextBox 8">
              <a:extLst>
                <a:ext uri="{FF2B5EF4-FFF2-40B4-BE49-F238E27FC236}">
                  <a16:creationId xmlns:a16="http://schemas.microsoft.com/office/drawing/2014/main" id="{AFAB66F8-ED4A-48EE-85D2-C79AC4668A7D}"/>
                </a:ext>
              </a:extLst>
            </p:cNvPr>
            <p:cNvSpPr txBox="1"/>
            <p:nvPr/>
          </p:nvSpPr>
          <p:spPr>
            <a:xfrm>
              <a:off x="5800903" y="3762536"/>
              <a:ext cx="2279431" cy="6939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id="{AFAB66F8-ED4A-48EE-85D2-C79AC4668A7D}"/>
              </a:ext>
            </a:extLst>
          </p:cNvPr>
          <p:cNvSpPr txBox="1"/>
          <p:nvPr/>
        </p:nvSpPr>
        <p:spPr>
          <a:xfrm>
            <a:off x="3343000" y="3676716"/>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string</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11" name="TextBox 10">
            <a:extLst>
              <a:ext uri="{FF2B5EF4-FFF2-40B4-BE49-F238E27FC236}">
                <a16:creationId xmlns:a16="http://schemas.microsoft.com/office/drawing/2014/main" id="{AFAB66F8-ED4A-48EE-85D2-C79AC4668A7D}"/>
              </a:ext>
            </a:extLst>
          </p:cNvPr>
          <p:cNvSpPr txBox="1"/>
          <p:nvPr/>
        </p:nvSpPr>
        <p:spPr>
          <a:xfrm>
            <a:off x="3343001" y="1649807"/>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number</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9075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124401" y="2998113"/>
            <a:ext cx="7943201" cy="861774"/>
          </a:xfrm>
          <a:prstGeom prst="rect">
            <a:avLst/>
          </a:prstGeom>
        </p:spPr>
        <p:txBody>
          <a:bodyPr wrap="none">
            <a:spAutoFit/>
          </a:bodyPr>
          <a:lstStyle/>
          <a:p>
            <a:pPr lvl="0" algn="ctr"/>
            <a:r>
              <a:rPr lang="en-US" sz="5000" dirty="0" err="1" smtClean="0">
                <a:solidFill>
                  <a:srgbClr val="00D8FF"/>
                </a:solidFill>
                <a:latin typeface="Consolas"/>
                <a:cs typeface="Calibri"/>
              </a:rPr>
              <a:t>IFunction</a:t>
            </a:r>
            <a:r>
              <a:rPr lang="ru-RU" sz="5000" dirty="0" smtClean="0">
                <a:solidFill>
                  <a:srgbClr val="00D8FF"/>
                </a:solidFill>
                <a:latin typeface="Consolas"/>
                <a:cs typeface="Calibri"/>
              </a:rPr>
              <a:t> </a:t>
            </a:r>
            <a:r>
              <a:rPr lang="en-US" sz="5000" dirty="0" smtClean="0">
                <a:solidFill>
                  <a:srgbClr val="00D8FF"/>
                </a:solidFill>
                <a:latin typeface="Consolas"/>
                <a:cs typeface="Calibri"/>
              </a:rPr>
              <a:t>&amp; </a:t>
            </a:r>
            <a:r>
              <a:rPr lang="en-US" sz="5000" dirty="0" err="1" smtClean="0">
                <a:solidFill>
                  <a:srgbClr val="00D8FF"/>
                </a:solidFill>
                <a:latin typeface="Consolas"/>
                <a:cs typeface="Calibri"/>
              </a:rPr>
              <a:t>IInterface</a:t>
            </a:r>
            <a:endParaRPr lang="en-US" sz="5000" dirty="0">
              <a:solidFill>
                <a:srgbClr val="00D8FF"/>
              </a:solidFill>
              <a:latin typeface="Consolas"/>
              <a:cs typeface="Calibri"/>
            </a:endParaRPr>
          </a:p>
        </p:txBody>
      </p:sp>
    </p:spTree>
    <p:extLst>
      <p:ext uri="{BB962C8B-B14F-4D97-AF65-F5344CB8AC3E}">
        <p14:creationId xmlns:p14="http://schemas.microsoft.com/office/powerpoint/2010/main" val="1633447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82114"/>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FAB66F8-ED4A-48EE-85D2-C79AC4668A7D}"/>
                </a:ext>
              </a:extLst>
            </p:cNvPr>
            <p:cNvSpPr txBox="1"/>
            <p:nvPr/>
          </p:nvSpPr>
          <p:spPr>
            <a:xfrm>
              <a:off x="5503651" y="1806961"/>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2" name="Группа 11"/>
          <p:cNvGrpSpPr/>
          <p:nvPr/>
        </p:nvGrpSpPr>
        <p:grpSpPr>
          <a:xfrm>
            <a:off x="3597527" y="1805957"/>
            <a:ext cx="3958569" cy="3958568"/>
            <a:chOff x="5967832" y="3344845"/>
            <a:chExt cx="2442590" cy="2442590"/>
          </a:xfrm>
        </p:grpSpPr>
        <p:sp>
          <p:nvSpPr>
            <p:cNvPr id="13" name="Овал 12"/>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4" name="TextBox 13">
              <a:extLst>
                <a:ext uri="{FF2B5EF4-FFF2-40B4-BE49-F238E27FC236}">
                  <a16:creationId xmlns:a16="http://schemas.microsoft.com/office/drawing/2014/main" id="{AFAB66F8-ED4A-48EE-85D2-C79AC4668A7D}"/>
                </a:ext>
              </a:extLst>
            </p:cNvPr>
            <p:cNvSpPr txBox="1"/>
            <p:nvPr/>
          </p:nvSpPr>
          <p:spPr>
            <a:xfrm>
              <a:off x="6049411" y="4347743"/>
              <a:ext cx="2279431" cy="43679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F59117"/>
                  </a:solidFill>
                  <a:effectLst/>
                  <a:uLnTx/>
                  <a:uFillTx/>
                  <a:latin typeface="Consolas"/>
                  <a:ea typeface="+mn-ea"/>
                  <a:cs typeface="Calibri"/>
                </a:rPr>
                <a:t>class</a:t>
              </a:r>
              <a:r>
                <a:rPr kumimoji="0" lang="en-US" sz="4000" b="0" i="0" u="none" strike="noStrike" kern="1200" cap="none" spc="0" normalizeH="0" noProof="0" dirty="0" smtClean="0">
                  <a:ln>
                    <a:noFill/>
                  </a:ln>
                  <a:solidFill>
                    <a:srgbClr val="F59117"/>
                  </a:solidFill>
                  <a:effectLst/>
                  <a:uLnTx/>
                  <a:uFillTx/>
                  <a:latin typeface="Consolas"/>
                  <a:ea typeface="+mn-ea"/>
                  <a:cs typeface="Calibri"/>
                </a:rPr>
                <a:t> (this)</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Tree>
    <p:extLst>
      <p:ext uri="{BB962C8B-B14F-4D97-AF65-F5344CB8AC3E}">
        <p14:creationId xmlns:p14="http://schemas.microsoft.com/office/powerpoint/2010/main" val="23589900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716855" y="2998113"/>
            <a:ext cx="3005951" cy="86177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00D8FF"/>
                </a:solidFill>
                <a:effectLst/>
                <a:uLnTx/>
                <a:uFillTx/>
                <a:latin typeface="Consolas"/>
                <a:ea typeface="+mn-ea"/>
                <a:cs typeface="Calibri"/>
              </a:rPr>
              <a:t>Function</a:t>
            </a:r>
          </a:p>
        </p:txBody>
      </p:sp>
      <p:sp>
        <p:nvSpPr>
          <p:cNvPr id="3" name="Прямоугольник 2"/>
          <p:cNvSpPr/>
          <p:nvPr/>
        </p:nvSpPr>
        <p:spPr>
          <a:xfrm>
            <a:off x="2248230" y="1459230"/>
            <a:ext cx="7943200" cy="393954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function f(x)</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smtClean="0">
              <a:ln>
                <a:noFill/>
              </a:ln>
              <a:solidFill>
                <a:srgbClr val="F59117"/>
              </a:solidFill>
              <a:effectLst/>
              <a:uLnTx/>
              <a:uFillTx/>
              <a:latin typeface="Consolas"/>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dirty="0" err="1" smtClean="0">
                <a:solidFill>
                  <a:srgbClr val="F59117"/>
                </a:solidFill>
                <a:latin typeface="Consolas"/>
                <a:cs typeface="Calibri"/>
              </a:rPr>
              <a:t>const</a:t>
            </a:r>
            <a:r>
              <a:rPr lang="en-US" sz="5000" dirty="0" smtClean="0">
                <a:solidFill>
                  <a:srgbClr val="F59117"/>
                </a:solidFill>
                <a:latin typeface="Consolas"/>
                <a:cs typeface="Calibri"/>
              </a:rPr>
              <a:t> f = function (x)</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5000" dirty="0" smtClean="0">
              <a:solidFill>
                <a:srgbClr val="F59117"/>
              </a:solidFill>
              <a:latin typeface="Consolas"/>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smtClean="0">
                <a:ln>
                  <a:noFill/>
                </a:ln>
                <a:solidFill>
                  <a:srgbClr val="F59117"/>
                </a:solidFill>
                <a:effectLst/>
                <a:uLnTx/>
                <a:uFillTx/>
                <a:latin typeface="Consolas"/>
                <a:ea typeface="+mn-ea"/>
                <a:cs typeface="Calibri"/>
              </a:rPr>
              <a:t>const</a:t>
            </a: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 f = (x) =&gt; y</a:t>
            </a:r>
          </a:p>
        </p:txBody>
      </p:sp>
    </p:spTree>
    <p:extLst>
      <p:ext uri="{BB962C8B-B14F-4D97-AF65-F5344CB8AC3E}">
        <p14:creationId xmlns:p14="http://schemas.microsoft.com/office/powerpoint/2010/main" val="186420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066426" y="2998113"/>
            <a:ext cx="10059164"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TReturn</a:t>
            </a:r>
            <a:endParaRPr lang="en-US" sz="5000" dirty="0">
              <a:solidFill>
                <a:srgbClr val="BF4141"/>
              </a:solidFill>
              <a:latin typeface="Consolas"/>
              <a:cs typeface="Calibri"/>
            </a:endParaRPr>
          </a:p>
        </p:txBody>
      </p:sp>
      <p:sp>
        <p:nvSpPr>
          <p:cNvPr id="6" name="Прямоугольник 5"/>
          <p:cNvSpPr/>
          <p:nvPr/>
        </p:nvSpPr>
        <p:spPr>
          <a:xfrm>
            <a:off x="2739124" y="2998113"/>
            <a:ext cx="6885218"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endParaRPr lang="en-US" sz="5000" dirty="0">
              <a:solidFill>
                <a:srgbClr val="BF4141"/>
              </a:solidFill>
              <a:latin typeface="Consolas"/>
              <a:cs typeface="Calibri"/>
            </a:endParaRPr>
          </a:p>
        </p:txBody>
      </p:sp>
    </p:spTree>
    <p:extLst>
      <p:ext uri="{BB962C8B-B14F-4D97-AF65-F5344CB8AC3E}">
        <p14:creationId xmlns:p14="http://schemas.microsoft.com/office/powerpoint/2010/main" val="411503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84592" y="2998113"/>
            <a:ext cx="1202284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function f(x1</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T1, x2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 ‘default’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2947016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48" y="2998113"/>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Rest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arguments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1776225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2283122" y="2998113"/>
            <a:ext cx="762580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Dynamic</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context (this)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51993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5" descr="Изображение выглядит как текст, карта, стол, большой&#10;&#10;Автоматически созданное описание">
            <a:extLst>
              <a:ext uri="{FF2B5EF4-FFF2-40B4-BE49-F238E27FC236}">
                <a16:creationId xmlns:a16="http://schemas.microsoft.com/office/drawing/2014/main" id="{E933646D-3FE1-4B4E-9BC3-A601B4B2FE1B}"/>
              </a:ext>
            </a:extLst>
          </p:cNvPr>
          <p:cNvPicPr>
            <a:picLocks noChangeAspect="1"/>
          </p:cNvPicPr>
          <p:nvPr/>
        </p:nvPicPr>
        <p:blipFill>
          <a:blip r:embed="rId2"/>
          <a:stretch>
            <a:fillRect/>
          </a:stretch>
        </p:blipFill>
        <p:spPr>
          <a:xfrm>
            <a:off x="982513" y="408171"/>
            <a:ext cx="9885512" cy="6068617"/>
          </a:xfrm>
          <a:prstGeom prst="rect">
            <a:avLst/>
          </a:prstGeom>
        </p:spPr>
      </p:pic>
    </p:spTree>
    <p:extLst>
      <p:ext uri="{BB962C8B-B14F-4D97-AF65-F5344CB8AC3E}">
        <p14:creationId xmlns:p14="http://schemas.microsoft.com/office/powerpoint/2010/main" val="4028095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44" y="2998113"/>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Overloads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803093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5327229" y="2998113"/>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3128710" y="2998112"/>
            <a:ext cx="5934638" cy="830997"/>
          </a:xfrm>
          <a:prstGeom prst="rect">
            <a:avLst/>
          </a:prstGeom>
        </p:spPr>
        <p:txBody>
          <a:bodyPr wrap="none">
            <a:spAutoFit/>
          </a:bodyPr>
          <a:lstStyle/>
          <a:p>
            <a:pPr lvl="0" algn="ctr">
              <a:defRPr/>
            </a:pPr>
            <a:r>
              <a:rPr lang="en-US" sz="4800" dirty="0" smtClean="0">
                <a:solidFill>
                  <a:srgbClr val="00D8FF"/>
                </a:solidFill>
                <a:latin typeface="Consolas"/>
                <a:cs typeface="Calibri"/>
              </a:rPr>
              <a:t>Type1 Type2 Type3</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5" name="Прямоугольник 4"/>
          <p:cNvSpPr/>
          <p:nvPr/>
        </p:nvSpPr>
        <p:spPr>
          <a:xfrm>
            <a:off x="2702500" y="2998112"/>
            <a:ext cx="7287572" cy="830997"/>
          </a:xfrm>
          <a:prstGeom prst="rect">
            <a:avLst/>
          </a:prstGeom>
        </p:spPr>
        <p:txBody>
          <a:bodyPr wrap="none">
            <a:spAutoFit/>
          </a:bodyPr>
          <a:lstStyle/>
          <a:p>
            <a:pPr lvl="0" algn="ctr">
              <a:defRPr/>
            </a:pPr>
            <a:r>
              <a:rPr lang="en-US" sz="4800" dirty="0" smtClean="0">
                <a:solidFill>
                  <a:srgbClr val="00D8FF"/>
                </a:solidFill>
                <a:latin typeface="Consolas"/>
                <a:cs typeface="Calibri"/>
              </a:rPr>
              <a:t>Union </a:t>
            </a:r>
            <a:r>
              <a:rPr lang="en-US" sz="4800" dirty="0" smtClean="0">
                <a:solidFill>
                  <a:srgbClr val="BF4141"/>
                </a:solidFill>
                <a:latin typeface="Consolas"/>
                <a:cs typeface="Calibri"/>
              </a:rPr>
              <a:t>or</a:t>
            </a:r>
            <a:r>
              <a:rPr lang="en-US" sz="4800" dirty="0" smtClean="0">
                <a:solidFill>
                  <a:srgbClr val="00D8FF"/>
                </a:solidFill>
                <a:latin typeface="Consolas"/>
                <a:cs typeface="Calibri"/>
              </a:rPr>
              <a:t> Intersection</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457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5" grpId="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302907" y="2983650"/>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alias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61923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33793" y="2983650"/>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8256116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935277" y="2983650"/>
            <a:ext cx="8302274"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 with common fields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4656283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01705" y="712516"/>
            <a:ext cx="6032231" cy="5553530"/>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7" name="Группа 6"/>
          <p:cNvGrpSpPr/>
          <p:nvPr/>
        </p:nvGrpSpPr>
        <p:grpSpPr>
          <a:xfrm>
            <a:off x="5073718" y="712514"/>
            <a:ext cx="6032231" cy="5553530"/>
            <a:chOff x="4089837" y="3348091"/>
            <a:chExt cx="2439344" cy="2439344"/>
          </a:xfrm>
        </p:grpSpPr>
        <p:sp>
          <p:nvSpPr>
            <p:cNvPr id="8" name="Овал 7"/>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id="{AFAB66F8-ED4A-48EE-85D2-C79AC4668A7D}"/>
              </a:ext>
            </a:extLst>
          </p:cNvPr>
          <p:cNvSpPr txBox="1"/>
          <p:nvPr/>
        </p:nvSpPr>
        <p:spPr>
          <a:xfrm>
            <a:off x="4983712" y="3135333"/>
            <a:ext cx="2070747" cy="707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Union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13998257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611746" y="2983650"/>
            <a:ext cx="694933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Discriminated</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unions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163818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949979" y="2983650"/>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Intersection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0390043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88333" y="1857674"/>
            <a:ext cx="3910146" cy="3599848"/>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1" name="Группа 10"/>
          <p:cNvGrpSpPr/>
          <p:nvPr/>
        </p:nvGrpSpPr>
        <p:grpSpPr>
          <a:xfrm>
            <a:off x="7470410" y="1857674"/>
            <a:ext cx="3910146" cy="3599848"/>
            <a:chOff x="4089837" y="3348091"/>
            <a:chExt cx="2439344" cy="2439344"/>
          </a:xfrm>
        </p:grpSpPr>
        <p:sp>
          <p:nvSpPr>
            <p:cNvPr id="12" name="Овал 11"/>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grpSp>
        <p:nvGrpSpPr>
          <p:cNvPr id="14" name="Группа 13"/>
          <p:cNvGrpSpPr/>
          <p:nvPr/>
        </p:nvGrpSpPr>
        <p:grpSpPr>
          <a:xfrm>
            <a:off x="3575170" y="1377711"/>
            <a:ext cx="4952813" cy="4559772"/>
            <a:chOff x="4089837" y="3348091"/>
            <a:chExt cx="2439344" cy="2439344"/>
          </a:xfrm>
        </p:grpSpPr>
        <p:sp>
          <p:nvSpPr>
            <p:cNvPr id="15" name="Овал 14"/>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AFAB66F8-ED4A-48EE-85D2-C79AC4668A7D}"/>
                </a:ext>
              </a:extLst>
            </p:cNvPr>
            <p:cNvSpPr txBox="1"/>
            <p:nvPr/>
          </p:nvSpPr>
          <p:spPr>
            <a:xfrm>
              <a:off x="4398181" y="4378414"/>
              <a:ext cx="1822655" cy="378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Intersection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grpSp>
    </p:spTree>
    <p:extLst>
      <p:ext uri="{BB962C8B-B14F-4D97-AF65-F5344CB8AC3E}">
        <p14:creationId xmlns:p14="http://schemas.microsoft.com/office/powerpoint/2010/main" val="20005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3.33333E-6 L 0.26498 0.00417 " pathEditMode="relative" rAng="0" ptsTypes="AA">
                                      <p:cBhvr>
                                        <p:cTn id="6" dur="600" fill="hold"/>
                                        <p:tgtEl>
                                          <p:spTgt spid="3"/>
                                        </p:tgtEl>
                                        <p:attrNameLst>
                                          <p:attrName>ppt_x</p:attrName>
                                          <p:attrName>ppt_y</p:attrName>
                                        </p:attrNameLst>
                                      </p:cBhvr>
                                      <p:rCtr x="13242" y="208"/>
                                    </p:animMotion>
                                  </p:childTnLst>
                                </p:cTn>
                              </p:par>
                              <p:par>
                                <p:cTn id="7" presetID="42" presetClass="path" presetSubtype="0" accel="50000" decel="50000" fill="hold" nodeType="withEffect">
                                  <p:stCondLst>
                                    <p:cond delay="0"/>
                                  </p:stCondLst>
                                  <p:childTnLst>
                                    <p:animMotion origin="layout" path="M 3.125E-6 -3.33333E-6 L -0.27644 0.00973 " pathEditMode="relative" rAng="0" ptsTypes="AA">
                                      <p:cBhvr>
                                        <p:cTn id="8" dur="600" fill="hold"/>
                                        <p:tgtEl>
                                          <p:spTgt spid="11"/>
                                        </p:tgtEl>
                                        <p:attrNameLst>
                                          <p:attrName>ppt_x</p:attrName>
                                          <p:attrName>ppt_y</p:attrName>
                                        </p:attrNameLst>
                                      </p:cBhvr>
                                      <p:rCtr x="-13828" y="486"/>
                                    </p:animMotion>
                                  </p:childTnLst>
                                </p:cTn>
                              </p:par>
                              <p:par>
                                <p:cTn id="9" presetID="10" presetClass="exit" presetSubtype="0" fill="hold" nodeType="with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childTnLst>
                          </p:cTn>
                        </p:par>
                        <p:par>
                          <p:cTn id="15" fill="hold">
                            <p:stCondLst>
                              <p:cond delay="6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128713" y="2998113"/>
            <a:ext cx="5934638" cy="156966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 types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F59117"/>
                </a:solidFill>
                <a:latin typeface="Consolas"/>
                <a:cs typeface="Calibri"/>
              </a:rPr>
              <a:t>‘string’, 0, true</a:t>
            </a:r>
            <a:endParaRPr kumimoji="0" lang="en-US" sz="4800" b="0" i="0" u="none" strike="noStrike" kern="1200" cap="none" spc="0" normalizeH="0" baseline="0" noProof="0" dirty="0">
              <a:ln>
                <a:noFill/>
              </a:ln>
              <a:solidFill>
                <a:srgbClr val="F59117"/>
              </a:solidFill>
              <a:effectLst/>
              <a:uLnTx/>
              <a:uFillTx/>
              <a:latin typeface="Consolas"/>
              <a:cs typeface="Calibri"/>
            </a:endParaRPr>
          </a:p>
        </p:txBody>
      </p:sp>
    </p:spTree>
    <p:extLst>
      <p:ext uri="{BB962C8B-B14F-4D97-AF65-F5344CB8AC3E}">
        <p14:creationId xmlns:p14="http://schemas.microsoft.com/office/powerpoint/2010/main" val="4286597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5" descr="Изображение выглядит как рисунок&#10;&#10;Автоматически созданное описание">
            <a:extLst>
              <a:ext uri="{FF2B5EF4-FFF2-40B4-BE49-F238E27FC236}">
                <a16:creationId xmlns:a16="http://schemas.microsoft.com/office/drawing/2014/main" id="{CDD0D392-856C-47F0-9735-BEF68F5D9DAC}"/>
              </a:ext>
            </a:extLst>
          </p:cNvPr>
          <p:cNvPicPr>
            <a:picLocks noChangeAspect="1"/>
          </p:cNvPicPr>
          <p:nvPr/>
        </p:nvPicPr>
        <p:blipFill>
          <a:blip r:embed="rId2"/>
          <a:stretch>
            <a:fillRect/>
          </a:stretch>
        </p:blipFill>
        <p:spPr>
          <a:xfrm>
            <a:off x="7556740" y="2220695"/>
            <a:ext cx="2383767" cy="2373480"/>
          </a:xfrm>
          <a:prstGeom prst="rect">
            <a:avLst/>
          </a:prstGeom>
        </p:spPr>
      </p:pic>
      <p:pic>
        <p:nvPicPr>
          <p:cNvPr id="9" name="Рисунок 9" descr="Изображение выглядит как знак&#10;&#10;Автоматически созданное описание">
            <a:extLst>
              <a:ext uri="{FF2B5EF4-FFF2-40B4-BE49-F238E27FC236}">
                <a16:creationId xmlns:a16="http://schemas.microsoft.com/office/drawing/2014/main" id="{05DBF68E-E15B-4C8D-B88E-DD5E51FB28A6}"/>
              </a:ext>
            </a:extLst>
          </p:cNvPr>
          <p:cNvPicPr>
            <a:picLocks noChangeAspect="1"/>
          </p:cNvPicPr>
          <p:nvPr/>
        </p:nvPicPr>
        <p:blipFill>
          <a:blip r:embed="rId3"/>
          <a:stretch>
            <a:fillRect/>
          </a:stretch>
        </p:blipFill>
        <p:spPr>
          <a:xfrm>
            <a:off x="1963947" y="2043023"/>
            <a:ext cx="2743200" cy="2743200"/>
          </a:xfrm>
          <a:prstGeom prst="rect">
            <a:avLst/>
          </a:prstGeom>
        </p:spPr>
      </p:pic>
    </p:spTree>
    <p:extLst>
      <p:ext uri="{BB962C8B-B14F-4D97-AF65-F5344CB8AC3E}">
        <p14:creationId xmlns:p14="http://schemas.microsoft.com/office/powerpoint/2010/main" val="14940180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74301" y="299811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let </a:t>
            </a:r>
            <a:r>
              <a:rPr lang="en-US" sz="4800" dirty="0" smtClean="0">
                <a:solidFill>
                  <a:srgbClr val="BF4141"/>
                </a:solidFill>
                <a:latin typeface="Consolas"/>
                <a:cs typeface="Calibri"/>
              </a:rPr>
              <a:t>vs</a:t>
            </a:r>
            <a:r>
              <a:rPr lang="en-US" sz="4800" dirty="0" smtClean="0">
                <a:solidFill>
                  <a:srgbClr val="00D8FF"/>
                </a:solidFill>
                <a:latin typeface="Consolas"/>
                <a:cs typeface="Calibri"/>
              </a:rPr>
              <a:t> </a:t>
            </a:r>
            <a:r>
              <a:rPr lang="en-US" sz="4800" dirty="0" err="1" smtClean="0">
                <a:solidFill>
                  <a:srgbClr val="00D8FF"/>
                </a:solidFill>
                <a:latin typeface="Consolas"/>
                <a:cs typeface="Calibri"/>
              </a:rPr>
              <a:t>const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16939152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String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990606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Number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5718958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297836" y="2998113"/>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Boolean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9708479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55" y="2998113"/>
            <a:ext cx="3228769" cy="1569660"/>
          </a:xfrm>
          <a:prstGeom prst="rect">
            <a:avLst/>
          </a:prstGeom>
        </p:spPr>
        <p:txBody>
          <a:bodyPr wrap="none">
            <a:spAutoFit/>
          </a:bodyPr>
          <a:lstStyle/>
          <a:p>
            <a:pPr algn="ctr">
              <a:defRPr/>
            </a:pPr>
            <a:r>
              <a:rPr lang="en-US" sz="4800" dirty="0" smtClean="0">
                <a:solidFill>
                  <a:srgbClr val="00D8FF"/>
                </a:solidFill>
                <a:latin typeface="Consolas"/>
                <a:cs typeface="Calibri"/>
              </a:rPr>
              <a:t>Class</a:t>
            </a:r>
            <a:endParaRPr lang="ru-RU" sz="4800" dirty="0" smtClean="0">
              <a:solidFill>
                <a:srgbClr val="00D8FF"/>
              </a:solidFill>
              <a:latin typeface="Consolas"/>
              <a:cs typeface="Calibri"/>
            </a:endParaRPr>
          </a:p>
          <a:p>
            <a:pPr algn="ctr">
              <a:defRPr/>
            </a:pPr>
            <a:r>
              <a:rPr lang="en-US" sz="4800" dirty="0" smtClean="0">
                <a:solidFill>
                  <a:srgbClr val="F59117"/>
                </a:solidFill>
                <a:latin typeface="Consolas"/>
                <a:cs typeface="Calibri"/>
              </a:rPr>
              <a:t>this, new</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31727675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73" y="2998113"/>
            <a:ext cx="4919937" cy="1569660"/>
          </a:xfrm>
          <a:prstGeom prst="rect">
            <a:avLst/>
          </a:prstGeom>
        </p:spPr>
        <p:txBody>
          <a:bodyPr wrap="none">
            <a:spAutoFit/>
          </a:bodyPr>
          <a:lstStyle/>
          <a:p>
            <a:pPr algn="ctr">
              <a:defRPr/>
            </a:pPr>
            <a:r>
              <a:rPr lang="en-US" sz="4800" dirty="0" smtClean="0">
                <a:solidFill>
                  <a:srgbClr val="00D8FF"/>
                </a:solidFill>
                <a:latin typeface="Consolas"/>
                <a:cs typeface="Calibri"/>
              </a:rPr>
              <a:t>Inheritance</a:t>
            </a:r>
          </a:p>
          <a:p>
            <a:pPr algn="ctr">
              <a:defRPr/>
            </a:pPr>
            <a:r>
              <a:rPr lang="en-US" sz="4800" dirty="0">
                <a:solidFill>
                  <a:srgbClr val="F59117"/>
                </a:solidFill>
                <a:latin typeface="Consolas"/>
                <a:cs typeface="Calibri"/>
              </a:rPr>
              <a:t>e</a:t>
            </a:r>
            <a:r>
              <a:rPr lang="en-US" sz="4800" dirty="0" smtClean="0">
                <a:solidFill>
                  <a:srgbClr val="F59117"/>
                </a:solidFill>
                <a:latin typeface="Consolas"/>
                <a:cs typeface="Calibri"/>
              </a:rPr>
              <a:t>xtends, super</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29633000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606674" y="2998113"/>
            <a:ext cx="8978741" cy="1569660"/>
          </a:xfrm>
          <a:prstGeom prst="rect">
            <a:avLst/>
          </a:prstGeom>
        </p:spPr>
        <p:txBody>
          <a:bodyPr wrap="none">
            <a:spAutoFit/>
          </a:bodyPr>
          <a:lstStyle/>
          <a:p>
            <a:pPr algn="ctr">
              <a:defRPr/>
            </a:pPr>
            <a:r>
              <a:rPr lang="en-US" sz="4800" dirty="0" smtClean="0">
                <a:solidFill>
                  <a:srgbClr val="00D8FF"/>
                </a:solidFill>
                <a:latin typeface="Consolas"/>
                <a:cs typeface="Calibri"/>
              </a:rPr>
              <a:t>Access modifiers</a:t>
            </a:r>
          </a:p>
          <a:p>
            <a:pPr algn="ctr">
              <a:defRPr/>
            </a:pPr>
            <a:r>
              <a:rPr lang="en-US" sz="4800" dirty="0" smtClean="0">
                <a:solidFill>
                  <a:srgbClr val="F59117"/>
                </a:solidFill>
                <a:latin typeface="Consolas"/>
                <a:cs typeface="Calibri"/>
              </a:rPr>
              <a:t>public, private, protected</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19149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88332" y="1857674"/>
            <a:ext cx="3910146" cy="3599848"/>
            <a:chOff x="4089836" y="3348091"/>
            <a:chExt cx="2439344" cy="2439344"/>
          </a:xfrm>
        </p:grpSpPr>
        <p:sp>
          <p:nvSpPr>
            <p:cNvPr id="5" name="Овал 4"/>
            <p:cNvSpPr/>
            <p:nvPr/>
          </p:nvSpPr>
          <p:spPr>
            <a:xfrm>
              <a:off x="4089836"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a:extLst>
                <a:ext uri="{FF2B5EF4-FFF2-40B4-BE49-F238E27FC236}">
                  <a16:creationId xmlns:a16="http://schemas.microsoft.com/office/drawing/2014/main" id="{AFAB66F8-ED4A-48EE-85D2-C79AC4668A7D}"/>
                </a:ext>
              </a:extLst>
            </p:cNvPr>
            <p:cNvSpPr txBox="1"/>
            <p:nvPr/>
          </p:nvSpPr>
          <p:spPr>
            <a:xfrm>
              <a:off x="4684889" y="3640213"/>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ClassA</a:t>
              </a:r>
              <a:endParaRPr lang="en-US" sz="4000" dirty="0">
                <a:solidFill>
                  <a:srgbClr val="00D8FF"/>
                </a:solidFill>
                <a:latin typeface="Consolas"/>
                <a:cs typeface="Calibri"/>
              </a:endParaRPr>
            </a:p>
          </p:txBody>
        </p:sp>
      </p:grpSp>
      <p:sp>
        <p:nvSpPr>
          <p:cNvPr id="7" name="TextBox 6">
            <a:extLst>
              <a:ext uri="{FF2B5EF4-FFF2-40B4-BE49-F238E27FC236}">
                <a16:creationId xmlns:a16="http://schemas.microsoft.com/office/drawing/2014/main" id="{AFAB66F8-ED4A-48EE-85D2-C79AC4668A7D}"/>
              </a:ext>
            </a:extLst>
          </p:cNvPr>
          <p:cNvSpPr txBox="1"/>
          <p:nvPr/>
        </p:nvSpPr>
        <p:spPr>
          <a:xfrm>
            <a:off x="1252680" y="3519204"/>
            <a:ext cx="31814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a:solidFill>
                  <a:srgbClr val="999999"/>
                </a:solidFill>
                <a:latin typeface="Consolas"/>
                <a:cs typeface="Calibri"/>
              </a:rPr>
              <a:t>p</a:t>
            </a:r>
            <a:r>
              <a:rPr lang="en-US" sz="3200" dirty="0" smtClean="0">
                <a:solidFill>
                  <a:srgbClr val="999999"/>
                </a:solidFill>
                <a:latin typeface="Consolas"/>
                <a:cs typeface="Calibri"/>
              </a:rPr>
              <a:t>rop: type</a:t>
            </a:r>
            <a:endParaRPr lang="en-US" sz="3200" dirty="0">
              <a:solidFill>
                <a:srgbClr val="999999"/>
              </a:solidFill>
              <a:latin typeface="Consolas"/>
              <a:cs typeface="Calibri"/>
            </a:endParaRPr>
          </a:p>
        </p:txBody>
      </p:sp>
      <p:grpSp>
        <p:nvGrpSpPr>
          <p:cNvPr id="8" name="Группа 7"/>
          <p:cNvGrpSpPr/>
          <p:nvPr/>
        </p:nvGrpSpPr>
        <p:grpSpPr>
          <a:xfrm>
            <a:off x="6868775" y="1857674"/>
            <a:ext cx="3910146" cy="3599848"/>
            <a:chOff x="4089836" y="3348091"/>
            <a:chExt cx="2439344" cy="2439344"/>
          </a:xfrm>
        </p:grpSpPr>
        <p:sp>
          <p:nvSpPr>
            <p:cNvPr id="9" name="Овал 8"/>
            <p:cNvSpPr/>
            <p:nvPr/>
          </p:nvSpPr>
          <p:spPr>
            <a:xfrm>
              <a:off x="4089836"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10" name="TextBox 9">
              <a:extLst>
                <a:ext uri="{FF2B5EF4-FFF2-40B4-BE49-F238E27FC236}">
                  <a16:creationId xmlns:a16="http://schemas.microsoft.com/office/drawing/2014/main" id="{AFAB66F8-ED4A-48EE-85D2-C79AC4668A7D}"/>
                </a:ext>
              </a:extLst>
            </p:cNvPr>
            <p:cNvSpPr txBox="1"/>
            <p:nvPr/>
          </p:nvSpPr>
          <p:spPr>
            <a:xfrm>
              <a:off x="4684889" y="3640213"/>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ClassB</a:t>
              </a:r>
              <a:endParaRPr lang="en-US" sz="4000" dirty="0">
                <a:solidFill>
                  <a:srgbClr val="00D8FF"/>
                </a:solidFill>
                <a:latin typeface="Consolas"/>
                <a:cs typeface="Calibri"/>
              </a:endParaRPr>
            </a:p>
          </p:txBody>
        </p:sp>
      </p:grpSp>
      <p:sp>
        <p:nvSpPr>
          <p:cNvPr id="11" name="TextBox 10">
            <a:extLst>
              <a:ext uri="{FF2B5EF4-FFF2-40B4-BE49-F238E27FC236}">
                <a16:creationId xmlns:a16="http://schemas.microsoft.com/office/drawing/2014/main" id="{AFAB66F8-ED4A-48EE-85D2-C79AC4668A7D}"/>
              </a:ext>
            </a:extLst>
          </p:cNvPr>
          <p:cNvSpPr txBox="1"/>
          <p:nvPr/>
        </p:nvSpPr>
        <p:spPr>
          <a:xfrm>
            <a:off x="7233123" y="3519204"/>
            <a:ext cx="31814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a:solidFill>
                  <a:srgbClr val="999999"/>
                </a:solidFill>
                <a:latin typeface="Consolas"/>
                <a:cs typeface="Calibri"/>
              </a:rPr>
              <a:t>p</a:t>
            </a:r>
            <a:r>
              <a:rPr lang="en-US" sz="3200" dirty="0" smtClean="0">
                <a:solidFill>
                  <a:srgbClr val="999999"/>
                </a:solidFill>
                <a:latin typeface="Consolas"/>
                <a:cs typeface="Calibri"/>
              </a:rPr>
              <a:t>rop: type</a:t>
            </a:r>
            <a:endParaRPr lang="en-US" sz="3200" dirty="0">
              <a:solidFill>
                <a:srgbClr val="999999"/>
              </a:solidFill>
              <a:latin typeface="Consolas"/>
              <a:cs typeface="Calibri"/>
            </a:endParaRPr>
          </a:p>
        </p:txBody>
      </p:sp>
      <p:sp>
        <p:nvSpPr>
          <p:cNvPr id="12" name="TextBox 11">
            <a:extLst>
              <a:ext uri="{FF2B5EF4-FFF2-40B4-BE49-F238E27FC236}">
                <a16:creationId xmlns:a16="http://schemas.microsoft.com/office/drawing/2014/main" id="{AFAB66F8-ED4A-48EE-85D2-C79AC4668A7D}"/>
              </a:ext>
            </a:extLst>
          </p:cNvPr>
          <p:cNvSpPr txBox="1"/>
          <p:nvPr/>
        </p:nvSpPr>
        <p:spPr>
          <a:xfrm>
            <a:off x="4866305" y="3303654"/>
            <a:ext cx="2002467" cy="707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BF4141"/>
                </a:solidFill>
                <a:latin typeface="Consolas"/>
                <a:cs typeface="Calibri"/>
              </a:rPr>
              <a:t>===</a:t>
            </a:r>
            <a:endParaRPr lang="en-US" sz="4000" dirty="0">
              <a:solidFill>
                <a:srgbClr val="BF4141"/>
              </a:solidFill>
              <a:latin typeface="Consolas"/>
              <a:cs typeface="Calibri"/>
            </a:endParaRPr>
          </a:p>
        </p:txBody>
      </p:sp>
      <p:sp>
        <p:nvSpPr>
          <p:cNvPr id="13" name="TextBox 12">
            <a:extLst>
              <a:ext uri="{FF2B5EF4-FFF2-40B4-BE49-F238E27FC236}">
                <a16:creationId xmlns:a16="http://schemas.microsoft.com/office/drawing/2014/main" id="{AFAB66F8-ED4A-48EE-85D2-C79AC4668A7D}"/>
              </a:ext>
            </a:extLst>
          </p:cNvPr>
          <p:cNvSpPr txBox="1"/>
          <p:nvPr/>
        </p:nvSpPr>
        <p:spPr>
          <a:xfrm>
            <a:off x="1268800" y="3303654"/>
            <a:ext cx="31814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smtClean="0">
                <a:solidFill>
                  <a:srgbClr val="BF4141"/>
                </a:solidFill>
                <a:latin typeface="Consolas"/>
                <a:cs typeface="Calibri"/>
              </a:rPr>
              <a:t>private</a:t>
            </a:r>
            <a:r>
              <a:rPr lang="en-US" sz="3200" dirty="0" smtClean="0">
                <a:solidFill>
                  <a:srgbClr val="999999"/>
                </a:solidFill>
                <a:latin typeface="Consolas"/>
                <a:cs typeface="Calibri"/>
              </a:rPr>
              <a:t> prop: type</a:t>
            </a:r>
            <a:endParaRPr lang="en-US" sz="3200" dirty="0">
              <a:solidFill>
                <a:srgbClr val="999999"/>
              </a:solidFill>
              <a:latin typeface="Consolas"/>
              <a:cs typeface="Calibri"/>
            </a:endParaRPr>
          </a:p>
        </p:txBody>
      </p:sp>
      <p:sp>
        <p:nvSpPr>
          <p:cNvPr id="14" name="TextBox 13">
            <a:extLst>
              <a:ext uri="{FF2B5EF4-FFF2-40B4-BE49-F238E27FC236}">
                <a16:creationId xmlns:a16="http://schemas.microsoft.com/office/drawing/2014/main" id="{AFAB66F8-ED4A-48EE-85D2-C79AC4668A7D}"/>
              </a:ext>
            </a:extLst>
          </p:cNvPr>
          <p:cNvSpPr txBox="1"/>
          <p:nvPr/>
        </p:nvSpPr>
        <p:spPr>
          <a:xfrm>
            <a:off x="7233123" y="3303654"/>
            <a:ext cx="31814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smtClean="0">
                <a:solidFill>
                  <a:srgbClr val="BF4141"/>
                </a:solidFill>
                <a:latin typeface="Consolas"/>
                <a:cs typeface="Calibri"/>
              </a:rPr>
              <a:t>private</a:t>
            </a:r>
            <a:r>
              <a:rPr lang="en-US" sz="3200" dirty="0" smtClean="0">
                <a:solidFill>
                  <a:srgbClr val="999999"/>
                </a:solidFill>
                <a:latin typeface="Consolas"/>
                <a:cs typeface="Calibri"/>
              </a:rPr>
              <a:t> prop: type</a:t>
            </a:r>
            <a:endParaRPr lang="en-US" sz="3200" dirty="0">
              <a:solidFill>
                <a:srgbClr val="999999"/>
              </a:solidFill>
              <a:latin typeface="Consolas"/>
              <a:cs typeface="Calibri"/>
            </a:endParaRPr>
          </a:p>
        </p:txBody>
      </p:sp>
      <p:sp>
        <p:nvSpPr>
          <p:cNvPr id="15" name="TextBox 14">
            <a:extLst>
              <a:ext uri="{FF2B5EF4-FFF2-40B4-BE49-F238E27FC236}">
                <a16:creationId xmlns:a16="http://schemas.microsoft.com/office/drawing/2014/main" id="{AFAB66F8-ED4A-48EE-85D2-C79AC4668A7D}"/>
              </a:ext>
            </a:extLst>
          </p:cNvPr>
          <p:cNvSpPr txBox="1"/>
          <p:nvPr/>
        </p:nvSpPr>
        <p:spPr>
          <a:xfrm>
            <a:off x="4684134" y="3303653"/>
            <a:ext cx="2002467" cy="707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BF4141"/>
                </a:solidFill>
                <a:latin typeface="Consolas"/>
                <a:cs typeface="Calibri"/>
              </a:rPr>
              <a:t>!==</a:t>
            </a:r>
            <a:endParaRPr lang="en-US" sz="4000" dirty="0">
              <a:solidFill>
                <a:srgbClr val="BF4141"/>
              </a:solidFill>
              <a:latin typeface="Consolas"/>
              <a:cs typeface="Calibri"/>
            </a:endParaRPr>
          </a:p>
        </p:txBody>
      </p:sp>
    </p:spTree>
    <p:extLst>
      <p:ext uri="{BB962C8B-B14F-4D97-AF65-F5344CB8AC3E}">
        <p14:creationId xmlns:p14="http://schemas.microsoft.com/office/powerpoint/2010/main" val="164218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4" grpId="0"/>
      <p:bldP spid="15" grpId="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74313" y="2998113"/>
            <a:ext cx="4243469" cy="830997"/>
          </a:xfrm>
          <a:prstGeom prst="rect">
            <a:avLst/>
          </a:prstGeom>
        </p:spPr>
        <p:txBody>
          <a:bodyPr wrap="none">
            <a:spAutoFit/>
          </a:bodyPr>
          <a:lstStyle/>
          <a:p>
            <a:pPr algn="ctr">
              <a:defRPr/>
            </a:pPr>
            <a:r>
              <a:rPr lang="en-US" sz="4800" dirty="0" smtClean="0">
                <a:solidFill>
                  <a:srgbClr val="00D8FF"/>
                </a:solidFill>
                <a:latin typeface="Consolas"/>
                <a:cs typeface="Calibri"/>
              </a:rPr>
              <a:t>private </a:t>
            </a:r>
            <a:r>
              <a:rPr lang="en-US" sz="4800" dirty="0" smtClean="0">
                <a:solidFill>
                  <a:srgbClr val="BF4141"/>
                </a:solidFill>
                <a:latin typeface="Consolas"/>
                <a:cs typeface="Calibri"/>
              </a:rPr>
              <a:t>vs</a:t>
            </a:r>
            <a:r>
              <a:rPr lang="en-US" sz="4800" dirty="0" smtClean="0">
                <a:solidFill>
                  <a:srgbClr val="00D8FF"/>
                </a:solidFill>
                <a:latin typeface="Consolas"/>
                <a:cs typeface="Calibri"/>
              </a:rPr>
              <a:t> #</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3662145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128732" y="2998113"/>
            <a:ext cx="5934638" cy="830997"/>
          </a:xfrm>
          <a:prstGeom prst="rect">
            <a:avLst/>
          </a:prstGeom>
        </p:spPr>
        <p:txBody>
          <a:bodyPr wrap="none">
            <a:spAutoFit/>
          </a:bodyPr>
          <a:lstStyle/>
          <a:p>
            <a:pPr algn="ctr">
              <a:defRPr/>
            </a:pPr>
            <a:r>
              <a:rPr lang="en-US" sz="4800" dirty="0" smtClean="0">
                <a:solidFill>
                  <a:srgbClr val="00D8FF"/>
                </a:solidFill>
                <a:latin typeface="Consolas"/>
                <a:cs typeface="Calibri"/>
              </a:rPr>
              <a:t>Readonly property</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209703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id="{0E8DF96B-8443-4131-BD5B-83E6EE370AF8}"/>
              </a:ext>
            </a:extLst>
          </p:cNvPr>
          <p:cNvPicPr>
            <a:picLocks noChangeAspect="1"/>
          </p:cNvPicPr>
          <p:nvPr/>
        </p:nvPicPr>
        <p:blipFill>
          <a:blip r:embed="rId2"/>
          <a:stretch>
            <a:fillRect/>
          </a:stretch>
        </p:blipFill>
        <p:spPr>
          <a:xfrm>
            <a:off x="4695645" y="2158042"/>
            <a:ext cx="2743200" cy="2743200"/>
          </a:xfrm>
          <a:prstGeom prst="rect">
            <a:avLst/>
          </a:prstGeom>
        </p:spPr>
      </p:pic>
    </p:spTree>
    <p:extLst>
      <p:ext uri="{BB962C8B-B14F-4D97-AF65-F5344CB8AC3E}">
        <p14:creationId xmlns:p14="http://schemas.microsoft.com/office/powerpoint/2010/main" val="12224891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930220" y="2998113"/>
            <a:ext cx="10331675" cy="830997"/>
          </a:xfrm>
          <a:prstGeom prst="rect">
            <a:avLst/>
          </a:prstGeom>
        </p:spPr>
        <p:txBody>
          <a:bodyPr wrap="none">
            <a:spAutoFit/>
          </a:bodyPr>
          <a:lstStyle/>
          <a:p>
            <a:pPr algn="ctr">
              <a:defRPr/>
            </a:pPr>
            <a:r>
              <a:rPr lang="en-US" sz="4800" dirty="0" smtClean="0">
                <a:solidFill>
                  <a:srgbClr val="00D8FF"/>
                </a:solidFill>
                <a:latin typeface="Consolas"/>
                <a:cs typeface="Calibri"/>
              </a:rPr>
              <a:t>constructor(public prop: type)</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303225820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819908" y="2998113"/>
            <a:ext cx="2552302" cy="830997"/>
          </a:xfrm>
          <a:prstGeom prst="rect">
            <a:avLst/>
          </a:prstGeom>
        </p:spPr>
        <p:txBody>
          <a:bodyPr wrap="none">
            <a:spAutoFit/>
          </a:bodyPr>
          <a:lstStyle/>
          <a:p>
            <a:pPr algn="ctr">
              <a:defRPr/>
            </a:pPr>
            <a:r>
              <a:rPr lang="en-US" sz="4800" dirty="0" smtClean="0">
                <a:solidFill>
                  <a:srgbClr val="00D8FF"/>
                </a:solidFill>
                <a:latin typeface="Consolas"/>
                <a:cs typeface="Calibri"/>
              </a:rPr>
              <a:t>get set</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29226828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989027" y="2998113"/>
            <a:ext cx="2214068" cy="830997"/>
          </a:xfrm>
          <a:prstGeom prst="rect">
            <a:avLst/>
          </a:prstGeom>
        </p:spPr>
        <p:txBody>
          <a:bodyPr wrap="none">
            <a:spAutoFit/>
          </a:bodyPr>
          <a:lstStyle/>
          <a:p>
            <a:pPr algn="ctr">
              <a:defRPr/>
            </a:pPr>
            <a:r>
              <a:rPr lang="en-US" sz="4800" dirty="0" smtClean="0">
                <a:solidFill>
                  <a:srgbClr val="00D8FF"/>
                </a:solidFill>
                <a:latin typeface="Consolas"/>
                <a:cs typeface="Calibri"/>
              </a:rPr>
              <a:t>Static</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2333010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297862" y="2998113"/>
            <a:ext cx="5596405" cy="830997"/>
          </a:xfrm>
          <a:prstGeom prst="rect">
            <a:avLst/>
          </a:prstGeom>
        </p:spPr>
        <p:txBody>
          <a:bodyPr wrap="none">
            <a:spAutoFit/>
          </a:bodyPr>
          <a:lstStyle/>
          <a:p>
            <a:pPr algn="ctr">
              <a:defRPr/>
            </a:pPr>
            <a:r>
              <a:rPr lang="en-US" sz="4800" dirty="0" smtClean="0">
                <a:solidFill>
                  <a:srgbClr val="00D8FF"/>
                </a:solidFill>
                <a:latin typeface="Consolas"/>
                <a:cs typeface="Calibri"/>
              </a:rPr>
              <a:t>Abstract classes</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6006196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TextBox 11">
              <a:extLst>
                <a:ext uri="{FF2B5EF4-FFF2-40B4-BE49-F238E27FC236}">
                  <a16:creationId xmlns:a16="http://schemas.microsoft.com/office/drawing/2014/main"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a:t>
              </a:r>
              <a:endParaRPr lang="en-US" sz="4000" dirty="0">
                <a:solidFill>
                  <a:srgbClr val="00D8FF"/>
                </a:solidFill>
                <a:latin typeface="Consolas"/>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F59117"/>
                  </a:solidFill>
                  <a:latin typeface="Consolas"/>
                  <a:cs typeface="Calibri"/>
                </a:rPr>
                <a:t>static</a:t>
              </a:r>
              <a:endParaRPr lang="en-US" sz="4000" dirty="0">
                <a:solidFill>
                  <a:srgbClr val="F59117"/>
                </a:solidFill>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F59117"/>
                  </a:solidFill>
                  <a:latin typeface="Consolas"/>
                  <a:cs typeface="Calibri"/>
                </a:rPr>
                <a:t>this</a:t>
              </a:r>
              <a:endParaRPr lang="en-US" sz="4000" dirty="0">
                <a:solidFill>
                  <a:srgbClr val="F59117"/>
                </a:solidFill>
                <a:latin typeface="Consolas"/>
                <a:cs typeface="Calibri"/>
              </a:endParaRPr>
            </a:p>
          </p:txBody>
        </p:sp>
      </p:grpSp>
    </p:spTree>
    <p:extLst>
      <p:ext uri="{BB962C8B-B14F-4D97-AF65-F5344CB8AC3E}">
        <p14:creationId xmlns:p14="http://schemas.microsoft.com/office/powerpoint/2010/main" val="14081702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3467197" y="971606"/>
            <a:ext cx="5224415" cy="4809820"/>
            <a:chOff x="3467197" y="971606"/>
            <a:chExt cx="5224415" cy="4809820"/>
          </a:xfrm>
        </p:grpSpPr>
        <p:sp>
          <p:nvSpPr>
            <p:cNvPr id="4" name="Прямоугольник 3"/>
            <p:cNvSpPr/>
            <p:nvPr/>
          </p:nvSpPr>
          <p:spPr>
            <a:xfrm>
              <a:off x="3957669" y="1979446"/>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Compile time</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5" name="Овал 4"/>
            <p:cNvSpPr/>
            <p:nvPr/>
          </p:nvSpPr>
          <p:spPr>
            <a:xfrm>
              <a:off x="3467197" y="971606"/>
              <a:ext cx="5224415" cy="4809820"/>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 name="Прямоугольник 6"/>
          <p:cNvSpPr/>
          <p:nvPr/>
        </p:nvSpPr>
        <p:spPr>
          <a:xfrm>
            <a:off x="5310604" y="2961017"/>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smtClean="0">
                <a:solidFill>
                  <a:srgbClr val="00D8FF"/>
                </a:solidFill>
                <a:latin typeface="Consolas"/>
                <a:cs typeface="Calibri"/>
              </a:rPr>
              <a:t>Enum</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grpSp>
        <p:nvGrpSpPr>
          <p:cNvPr id="2" name="Группа 1"/>
          <p:cNvGrpSpPr/>
          <p:nvPr/>
        </p:nvGrpSpPr>
        <p:grpSpPr>
          <a:xfrm>
            <a:off x="3467197" y="971605"/>
            <a:ext cx="5224415" cy="4809820"/>
            <a:chOff x="186962" y="721349"/>
            <a:chExt cx="5224415" cy="4809820"/>
          </a:xfrm>
        </p:grpSpPr>
        <p:sp>
          <p:nvSpPr>
            <p:cNvPr id="8" name="Прямоугольник 7"/>
            <p:cNvSpPr/>
            <p:nvPr/>
          </p:nvSpPr>
          <p:spPr>
            <a:xfrm>
              <a:off x="1353903" y="1729190"/>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Run time</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9" name="Овал 8"/>
            <p:cNvSpPr/>
            <p:nvPr/>
          </p:nvSpPr>
          <p:spPr>
            <a:xfrm>
              <a:off x="186962" y="721349"/>
              <a:ext cx="5224415" cy="480982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0601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xit" presetSubtype="0" fill="hold"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Овал 4"/>
          <p:cNvSpPr/>
          <p:nvPr/>
        </p:nvSpPr>
        <p:spPr>
          <a:xfrm>
            <a:off x="2993458" y="256013"/>
            <a:ext cx="6785810" cy="6247307"/>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Прямоугольник 6"/>
          <p:cNvSpPr/>
          <p:nvPr/>
        </p:nvSpPr>
        <p:spPr>
          <a:xfrm>
            <a:off x="5617563" y="1045590"/>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1" name="Прямоугольник 10"/>
          <p:cNvSpPr/>
          <p:nvPr/>
        </p:nvSpPr>
        <p:spPr>
          <a:xfrm>
            <a:off x="3129944" y="2964167"/>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Computed</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2" name="Прямоугольник 11"/>
          <p:cNvSpPr/>
          <p:nvPr/>
        </p:nvSpPr>
        <p:spPr>
          <a:xfrm>
            <a:off x="6728190" y="2943458"/>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Constant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2779476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Прямоугольник 11"/>
          <p:cNvSpPr/>
          <p:nvPr/>
        </p:nvSpPr>
        <p:spPr>
          <a:xfrm>
            <a:off x="1694179" y="2929280"/>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Constant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cxnSp>
        <p:nvCxnSpPr>
          <p:cNvPr id="3" name="Прямая соединительная линия 2"/>
          <p:cNvCxnSpPr/>
          <p:nvPr/>
        </p:nvCxnSpPr>
        <p:spPr>
          <a:xfrm>
            <a:off x="5582653" y="587141"/>
            <a:ext cx="0" cy="5515276"/>
          </a:xfrm>
          <a:prstGeom prst="line">
            <a:avLst/>
          </a:prstGeom>
          <a:ln>
            <a:solidFill>
              <a:srgbClr val="00D8FF"/>
            </a:solidFill>
          </a:ln>
        </p:spPr>
        <p:style>
          <a:lnRef idx="1">
            <a:schemeClr val="accent1"/>
          </a:lnRef>
          <a:fillRef idx="0">
            <a:schemeClr val="accent1"/>
          </a:fillRef>
          <a:effectRef idx="0">
            <a:schemeClr val="accent1"/>
          </a:effectRef>
          <a:fontRef idx="minor">
            <a:schemeClr val="tx1"/>
          </a:fontRef>
        </p:style>
      </p:cxnSp>
      <p:sp>
        <p:nvSpPr>
          <p:cNvPr id="8" name="Прямоугольник 7"/>
          <p:cNvSpPr/>
          <p:nvPr/>
        </p:nvSpPr>
        <p:spPr>
          <a:xfrm>
            <a:off x="6883382" y="1068404"/>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Literal </a:t>
            </a:r>
            <a:r>
              <a:rPr kumimoji="0" lang="en-US" sz="4800" b="0" i="0" u="none" strike="noStrike" kern="1200" cap="none" spc="0" normalizeH="0" baseline="0" noProof="0" dirty="0" err="1" smtClean="0">
                <a:ln>
                  <a:noFill/>
                </a:ln>
                <a:solidFill>
                  <a:srgbClr val="F59117"/>
                </a:solidFill>
                <a:effectLst/>
                <a:uLnTx/>
                <a:uFillTx/>
                <a:latin typeface="Consolas"/>
                <a:ea typeface="+mn-ea"/>
                <a:cs typeface="Calibri"/>
              </a:rPr>
              <a:t>exp</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9" name="Прямоугольник 8"/>
          <p:cNvSpPr/>
          <p:nvPr/>
        </p:nvSpPr>
        <p:spPr>
          <a:xfrm>
            <a:off x="6376032" y="2929280"/>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Ref to literal</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0" name="Прямоугольник 9"/>
          <p:cNvSpPr/>
          <p:nvPr/>
        </p:nvSpPr>
        <p:spPr>
          <a:xfrm>
            <a:off x="5699568" y="4790156"/>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 +, -, &lt;&lt;,</a:t>
            </a:r>
            <a:r>
              <a:rPr kumimoji="0" lang="en-US" sz="4800" b="0" i="0" u="none" strike="noStrike" kern="1200" cap="none" spc="0" normalizeH="0" noProof="0" dirty="0" smtClean="0">
                <a:ln>
                  <a:noFill/>
                </a:ln>
                <a:solidFill>
                  <a:srgbClr val="F59117"/>
                </a:solidFill>
                <a:effectLst/>
                <a:uLnTx/>
                <a:uFillTx/>
                <a:latin typeface="Consolas"/>
                <a:ea typeface="+mn-ea"/>
                <a:cs typeface="Calibri"/>
              </a:rPr>
              <a:t> |, &amp;</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266073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4999528" y="2877953"/>
            <a:ext cx="25523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63792230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1824633" y="3003082"/>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Enum.Literal</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6338537" y="3003081"/>
            <a:ext cx="119936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4" name="Прямоугольник 3"/>
          <p:cNvSpPr/>
          <p:nvPr/>
        </p:nvSpPr>
        <p:spPr>
          <a:xfrm>
            <a:off x="7808339" y="2993454"/>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808528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1832</Words>
  <Application>Microsoft Office PowerPoint</Application>
  <PresentationFormat>Широкоэкранный</PresentationFormat>
  <Paragraphs>655</Paragraphs>
  <Slides>147</Slides>
  <Notes>87</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147</vt:i4>
      </vt:variant>
    </vt:vector>
  </HeadingPairs>
  <TitlesOfParts>
    <vt:vector size="152" baseType="lpstr">
      <vt:lpstr>Arial</vt:lpstr>
      <vt:lpstr>Calibri</vt:lpstr>
      <vt:lpstr>Calibri Light</vt:lpstr>
      <vt:lpstr>Consolas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Khaimov Roman</cp:lastModifiedBy>
  <cp:revision>234</cp:revision>
  <dcterms:created xsi:type="dcterms:W3CDTF">2012-07-30T23:42:41Z</dcterms:created>
  <dcterms:modified xsi:type="dcterms:W3CDTF">2020-07-28T06:07:05Z</dcterms:modified>
</cp:coreProperties>
</file>