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55" r:id="rId85"/>
    <p:sldId id="356" r:id="rId86"/>
    <p:sldId id="357" r:id="rId87"/>
    <p:sldId id="358" r:id="rId88"/>
    <p:sldId id="359" r:id="rId89"/>
    <p:sldId id="360" r:id="rId90"/>
    <p:sldId id="361" r:id="rId91"/>
    <p:sldId id="362" r:id="rId92"/>
    <p:sldId id="363" r:id="rId93"/>
    <p:sldId id="364" r:id="rId94"/>
    <p:sldId id="365"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66" r:id="rId111"/>
    <p:sldId id="367" r:id="rId112"/>
    <p:sldId id="369" r:id="rId113"/>
    <p:sldId id="370" r:id="rId114"/>
    <p:sldId id="371" r:id="rId115"/>
    <p:sldId id="372" r:id="rId116"/>
    <p:sldId id="368"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141"/>
    <a:srgbClr val="00D8FF"/>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8450" autoAdjust="0"/>
  </p:normalViewPr>
  <p:slideViewPr>
    <p:cSldViewPr snapToGrid="0">
      <p:cViewPr varScale="1">
        <p:scale>
          <a:sx n="70" d="100"/>
          <a:sy n="70" d="100"/>
        </p:scale>
        <p:origin x="178" y="43"/>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149"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27.07.2020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a:t>
            </a:r>
            <a:r>
              <a:rPr lang="ru-RU" baseline="0" dirty="0" smtClean="0"/>
              <a:t> 10</a:t>
            </a:r>
            <a:endParaRPr lang="en-US" baseline="0" dirty="0" smtClean="0"/>
          </a:p>
          <a:p>
            <a:pPr marL="228600" indent="-228600">
              <a:buAutoNum type="arabicPeriod"/>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JavaScript классы и все что связано с ними реализовано несколько иным образом</a:t>
            </a:r>
          </a:p>
          <a:p>
            <a:pPr marL="228600" indent="-228600">
              <a:buAutoNum type="arabicPeriod"/>
            </a:pPr>
            <a:r>
              <a:rPr lang="ru-RU" sz="1200" b="0" i="0" kern="1200" dirty="0" smtClean="0">
                <a:solidFill>
                  <a:schemeClr val="tx1"/>
                </a:solidFill>
                <a:effectLst/>
                <a:latin typeface="+mn-lt"/>
                <a:ea typeface="+mn-ea"/>
                <a:cs typeface="+mn-cs"/>
              </a:rPr>
              <a:t>Тайпскрипт поддерживает и расширяет</a:t>
            </a:r>
            <a:r>
              <a:rPr lang="ru-RU" sz="1200" b="0" i="0" kern="1200" baseline="0" dirty="0" smtClean="0">
                <a:solidFill>
                  <a:schemeClr val="tx1"/>
                </a:solidFill>
                <a:effectLst/>
                <a:latin typeface="+mn-lt"/>
                <a:ea typeface="+mn-ea"/>
                <a:cs typeface="+mn-cs"/>
              </a:rPr>
              <a:t> возможности</a:t>
            </a:r>
          </a:p>
          <a:p>
            <a:pPr marL="228600" indent="-228600">
              <a:buAutoNum type="arabicPeriod"/>
            </a:pPr>
            <a:r>
              <a:rPr lang="ru-RU" sz="1200" b="0" i="0" kern="1200" baseline="0" dirty="0" smtClean="0">
                <a:solidFill>
                  <a:schemeClr val="tx1"/>
                </a:solidFill>
                <a:effectLst/>
                <a:latin typeface="+mn-lt"/>
                <a:ea typeface="+mn-ea"/>
                <a:cs typeface="+mn-cs"/>
              </a:rPr>
              <a:t>Рассмотрим базовый пример*</a:t>
            </a:r>
          </a:p>
          <a:p>
            <a:pPr marL="228600" indent="-228600">
              <a:buAutoNum type="arabicPeriod"/>
            </a:pPr>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сотрудника. Дать ему методы для смены имени и должности. </a:t>
            </a:r>
          </a:p>
          <a:p>
            <a:pPr rtl="0" fontAlgn="base"/>
            <a:r>
              <a:rPr lang="ru-RU" sz="1200" b="0" i="0" kern="1200" dirty="0" smtClean="0">
                <a:solidFill>
                  <a:schemeClr val="tx1"/>
                </a:solidFill>
                <a:effectLst/>
                <a:latin typeface="+mn-lt"/>
                <a:ea typeface="+mn-ea"/>
                <a:cs typeface="+mn-cs"/>
              </a:rPr>
              <a:t>Задание со звездочкой: создать класс односвязного списка. Элементами списка должны быть сотрудники. Написать функцию выводящую информацию по всем сотрудникам в списке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84</a:t>
            </a:fld>
            <a:endParaRPr lang="ru-RU">
              <a:solidFill>
                <a:prstClr val="black"/>
              </a:solidFill>
            </a:endParaRPr>
          </a:p>
        </p:txBody>
      </p:sp>
    </p:spTree>
    <p:extLst>
      <p:ext uri="{BB962C8B-B14F-4D97-AF65-F5344CB8AC3E}">
        <p14:creationId xmlns:p14="http://schemas.microsoft.com/office/powerpoint/2010/main" val="137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используются стандартные шаблоны объектно-ориентированного программирования</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Рассмотрим более комплексный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логируемого сотрудника, унаследовав основной класс сотрудника. </a:t>
            </a:r>
          </a:p>
          <a:p>
            <a:pPr rtl="0" fontAlgn="base"/>
            <a:r>
              <a:rPr lang="ru-RU" sz="1200" b="0" i="0" kern="1200" dirty="0" smtClean="0">
                <a:solidFill>
                  <a:schemeClr val="tx1"/>
                </a:solidFill>
                <a:effectLst/>
                <a:latin typeface="+mn-lt"/>
                <a:ea typeface="+mn-ea"/>
                <a:cs typeface="+mn-cs"/>
              </a:rPr>
              <a:t>Задание со звездочкой: создать двухсвязный список, унаследовав от односвязного.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базовый класс </a:t>
            </a:r>
            <a:r>
              <a:rPr lang="en-US" sz="1200" b="0" i="0" kern="1200" dirty="0" smtClean="0">
                <a:solidFill>
                  <a:schemeClr val="tx1"/>
                </a:solidFill>
                <a:effectLst/>
                <a:latin typeface="+mn-lt"/>
                <a:ea typeface="+mn-ea"/>
                <a:cs typeface="+mn-cs"/>
              </a:rPr>
              <a:t>Shape </a:t>
            </a:r>
            <a:r>
              <a:rPr lang="ru-RU" sz="1200" b="0" i="0" kern="1200" dirty="0" smtClean="0">
                <a:solidFill>
                  <a:schemeClr val="tx1"/>
                </a:solidFill>
                <a:effectLst/>
                <a:latin typeface="+mn-lt"/>
                <a:ea typeface="+mn-ea"/>
                <a:cs typeface="+mn-cs"/>
              </a:rPr>
              <a:t>и производные от него </a:t>
            </a:r>
            <a:r>
              <a:rPr lang="en-US" sz="1200" b="0" i="0" kern="1200" dirty="0" smtClean="0">
                <a:solidFill>
                  <a:schemeClr val="tx1"/>
                </a:solidFill>
                <a:effectLst/>
                <a:latin typeface="+mn-lt"/>
                <a:ea typeface="+mn-ea"/>
                <a:cs typeface="+mn-cs"/>
              </a:rPr>
              <a:t>Square, Rectangle. </a:t>
            </a:r>
            <a:r>
              <a:rPr lang="ru-RU" sz="1200" b="0" i="0" kern="1200" dirty="0" smtClean="0">
                <a:solidFill>
                  <a:schemeClr val="tx1"/>
                </a:solidFill>
                <a:effectLst/>
                <a:latin typeface="+mn-lt"/>
                <a:ea typeface="+mn-ea"/>
                <a:cs typeface="+mn-cs"/>
              </a:rPr>
              <a:t>Добавить функцию вычисления площади к каждому из них и методы изменения длины и ширины. </a:t>
            </a:r>
          </a:p>
          <a:p>
            <a:pPr rtl="0" fontAlgn="base"/>
            <a:r>
              <a:rPr lang="ru-RU" sz="1200" b="0" i="0" kern="1200" dirty="0" smtClean="0">
                <a:solidFill>
                  <a:schemeClr val="tx1"/>
                </a:solidFill>
                <a:effectLst/>
                <a:latin typeface="+mn-lt"/>
                <a:ea typeface="+mn-ea"/>
                <a:cs typeface="+mn-cs"/>
              </a:rPr>
              <a:t>Задание со звездочкой: ответить на вопрос, есть ли какая та проблема в получившейся иерархии? </a:t>
            </a:r>
          </a:p>
          <a:p>
            <a:pPr rtl="0" fontAlgn="base"/>
            <a:endParaRPr lang="ru-RU"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85</a:t>
            </a:fld>
            <a:endParaRPr lang="ru-RU">
              <a:solidFill>
                <a:prstClr val="black"/>
              </a:solidFill>
            </a:endParaRPr>
          </a:p>
        </p:txBody>
      </p:sp>
    </p:spTree>
    <p:extLst>
      <p:ext uri="{BB962C8B-B14F-4D97-AF65-F5344CB8AC3E}">
        <p14:creationId xmlns:p14="http://schemas.microsoft.com/office/powerpoint/2010/main" val="37028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каждый член класса является публичным по умолчанию</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Однако это не запрещает разработчику явно указывать нужный модификатор. Например, класс Animal мог бы быть записан так</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TypeScript также позволяет присваивать такой модификатор как private</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Следующий модификатор - protected ведет себя очень похожим на private образом, за одним исключением, он позволяет членам быть доступными в дочерних классах</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Конструктор также может быть обозначен как protected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86</a:t>
            </a:fld>
            <a:endParaRPr lang="ru-RU">
              <a:solidFill>
                <a:prstClr val="black"/>
              </a:solidFill>
            </a:endParaRPr>
          </a:p>
        </p:txBody>
      </p:sp>
    </p:spTree>
    <p:extLst>
      <p:ext uri="{BB962C8B-B14F-4D97-AF65-F5344CB8AC3E}">
        <p14:creationId xmlns:p14="http://schemas.microsoft.com/office/powerpoint/2010/main" val="226910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Рассмотрим</a:t>
            </a:r>
            <a:r>
              <a:rPr lang="ru-RU" baseline="0" dirty="0" smtClean="0"/>
              <a:t> это на примере*</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87</a:t>
            </a:fld>
            <a:endParaRPr lang="ru-RU">
              <a:solidFill>
                <a:prstClr val="black"/>
              </a:solidFill>
            </a:endParaRPr>
          </a:p>
        </p:txBody>
      </p:sp>
    </p:spTree>
    <p:extLst>
      <p:ext uri="{BB962C8B-B14F-4D97-AF65-F5344CB8AC3E}">
        <p14:creationId xmlns:p14="http://schemas.microsoft.com/office/powerpoint/2010/main" val="198010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 недавних пор, помимо обычного private, TypeScript также начал поддерживает новый JavaScript синтаксис для приватных полей</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Помимо запрета доступа, такой модификатор гарантирует уникальность на уровне окружения класса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сделать все возможные свойства Сотрудника приватными. Поддержать работу логгера (производного от сотрудника класса) </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88</a:t>
            </a:fld>
            <a:endParaRPr lang="ru-RU">
              <a:solidFill>
                <a:prstClr val="black"/>
              </a:solidFill>
            </a:endParaRPr>
          </a:p>
        </p:txBody>
      </p:sp>
    </p:spTree>
    <p:extLst>
      <p:ext uri="{BB962C8B-B14F-4D97-AF65-F5344CB8AC3E}">
        <p14:creationId xmlns:p14="http://schemas.microsoft.com/office/powerpoint/2010/main" val="182372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Свойства класса можно делать доступными только для чтения с помощью ключевого слова readonly</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89</a:t>
            </a:fld>
            <a:endParaRPr lang="ru-RU">
              <a:solidFill>
                <a:prstClr val="black"/>
              </a:solidFill>
            </a:endParaRPr>
          </a:p>
        </p:txBody>
      </p:sp>
    </p:spTree>
    <p:extLst>
      <p:ext uri="{BB962C8B-B14F-4D97-AF65-F5344CB8AC3E}">
        <p14:creationId xmlns:p14="http://schemas.microsoft.com/office/powerpoint/2010/main" val="331454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последних примерах мы объявляли свойства и их инициализацию в конструкторе – отдельно</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90</a:t>
            </a:fld>
            <a:endParaRPr lang="ru-RU">
              <a:solidFill>
                <a:prstClr val="black"/>
              </a:solidFill>
            </a:endParaRPr>
          </a:p>
        </p:txBody>
      </p:sp>
    </p:spTree>
    <p:extLst>
      <p:ext uri="{BB962C8B-B14F-4D97-AF65-F5344CB8AC3E}">
        <p14:creationId xmlns:p14="http://schemas.microsoft.com/office/powerpoint/2010/main" val="1233567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TypeScript поддерживает геттеры и сеттеры как способ реализации промежуточной обработки при чтении/записи определенного свойства в объект</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Аксессоры требуют того, чтобы целевая версия спецификации была не ниже </a:t>
            </a:r>
            <a:r>
              <a:rPr lang="en-US" sz="1200" b="0" i="0" kern="1200" dirty="0" smtClean="0">
                <a:solidFill>
                  <a:schemeClr val="tx1"/>
                </a:solidFill>
                <a:effectLst/>
                <a:latin typeface="+mn-lt"/>
                <a:ea typeface="+mn-ea"/>
                <a:cs typeface="+mn-cs"/>
              </a:rPr>
              <a:t>ECMAScript 5. ECMAScript 3 </a:t>
            </a:r>
            <a:r>
              <a:rPr lang="ru-RU" sz="1200" b="0" i="0" kern="1200" dirty="0" smtClean="0">
                <a:solidFill>
                  <a:schemeClr val="tx1"/>
                </a:solidFill>
                <a:effectLst/>
                <a:latin typeface="+mn-lt"/>
                <a:ea typeface="+mn-ea"/>
                <a:cs typeface="+mn-cs"/>
              </a:rPr>
              <a:t>не поддерживается. </a:t>
            </a:r>
          </a:p>
          <a:p>
            <a:pPr rtl="0" fontAlgn="base"/>
            <a:r>
              <a:rPr lang="ru-RU" sz="1200" b="0" i="0" kern="1200" dirty="0" smtClean="0">
                <a:solidFill>
                  <a:schemeClr val="tx1"/>
                </a:solidFill>
                <a:effectLst/>
                <a:latin typeface="+mn-lt"/>
                <a:ea typeface="+mn-ea"/>
                <a:cs typeface="+mn-cs"/>
              </a:rPr>
              <a:t>Механизм вывода типов, расценивает свойства геттерами (не без сеттеров) как </a:t>
            </a:r>
            <a:r>
              <a:rPr lang="en-US" sz="1200" b="0" i="0" kern="1200" dirty="0" smtClean="0">
                <a:solidFill>
                  <a:schemeClr val="tx1"/>
                </a:solidFill>
                <a:effectLst/>
                <a:latin typeface="+mn-lt"/>
                <a:ea typeface="+mn-ea"/>
                <a:cs typeface="+mn-cs"/>
              </a:rPr>
              <a:t>readonly. </a:t>
            </a:r>
            <a:r>
              <a:rPr lang="ru-RU" sz="1200" b="0" i="0" kern="1200" dirty="0" smtClean="0">
                <a:solidFill>
                  <a:schemeClr val="tx1"/>
                </a:solidFill>
                <a:effectLst/>
                <a:latin typeface="+mn-lt"/>
                <a:ea typeface="+mn-ea"/>
                <a:cs typeface="+mn-cs"/>
              </a:rPr>
              <a:t>Это исключительно полезно при генерации файлов деклараций типов (о которых позднее будет рассказано подробней). Таким образом, пользовательский код библиотеки будет знать, что такие свойства нельзя изменить. </a:t>
            </a:r>
          </a:p>
          <a:p>
            <a:pPr rtl="0" fontAlgn="base"/>
            <a:r>
              <a:rPr lang="ru-RU" sz="1200" b="0" i="0" kern="1200" dirty="0" smtClean="0">
                <a:solidFill>
                  <a:schemeClr val="tx1"/>
                </a:solidFill>
                <a:effectLst/>
                <a:latin typeface="+mn-lt"/>
                <a:ea typeface="+mn-ea"/>
                <a:cs typeface="+mn-cs"/>
              </a:rPr>
              <a:t>Свойства с аксессорами не являются перечисляемыми. Т. е. свойство </a:t>
            </a:r>
            <a:r>
              <a:rPr lang="en-US" sz="1200" b="0" i="0" kern="1200" dirty="0" smtClean="0">
                <a:solidFill>
                  <a:schemeClr val="tx1"/>
                </a:solidFill>
                <a:effectLst/>
                <a:latin typeface="+mn-lt"/>
                <a:ea typeface="+mn-ea"/>
                <a:cs typeface="+mn-cs"/>
              </a:rPr>
              <a:t>enumerable </a:t>
            </a:r>
            <a:r>
              <a:rPr lang="ru-RU" sz="1200" b="0" i="0" kern="1200" dirty="0" smtClean="0">
                <a:solidFill>
                  <a:schemeClr val="tx1"/>
                </a:solidFill>
                <a:effectLst/>
                <a:latin typeface="+mn-lt"/>
                <a:ea typeface="+mn-ea"/>
                <a:cs typeface="+mn-cs"/>
              </a:rPr>
              <a:t>в дескрипторе свойства равно </a:t>
            </a:r>
            <a:r>
              <a:rPr lang="en-US" sz="1200" b="0" i="0" kern="1200" dirty="0" smtClean="0">
                <a:solidFill>
                  <a:schemeClr val="tx1"/>
                </a:solidFill>
                <a:effectLst/>
                <a:latin typeface="+mn-lt"/>
                <a:ea typeface="+mn-ea"/>
                <a:cs typeface="+mn-cs"/>
              </a:rPr>
              <a:t>false</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91</a:t>
            </a:fld>
            <a:endParaRPr lang="ru-RU">
              <a:solidFill>
                <a:prstClr val="black"/>
              </a:solidFill>
            </a:endParaRPr>
          </a:p>
        </p:txBody>
      </p:sp>
    </p:spTree>
    <p:extLst>
      <p:ext uri="{BB962C8B-B14F-4D97-AF65-F5344CB8AC3E}">
        <p14:creationId xmlns:p14="http://schemas.microsoft.com/office/powerpoint/2010/main" val="182611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этого, мы можем создавать статичные свойства класса, те что доступны на уровне класса как статичной сущности, а не на самих объектах*</a:t>
            </a:r>
          </a:p>
          <a:p>
            <a:pPr marL="228600" indent="-228600">
              <a:buAutoNum type="arabicPeriod"/>
            </a:pPr>
            <a:r>
              <a:rPr lang="ru-RU" sz="1200" b="0" i="0" kern="1200" dirty="0" smtClean="0">
                <a:solidFill>
                  <a:schemeClr val="tx1"/>
                </a:solidFill>
                <a:effectLst/>
                <a:latin typeface="+mn-lt"/>
                <a:ea typeface="+mn-ea"/>
                <a:cs typeface="+mn-cs"/>
              </a:rPr>
              <a:t>Статичные члены в основном используются как некоторые константные значения, смысл которых не зависит от конкретного экземепляра*</a:t>
            </a:r>
          </a:p>
          <a:p>
            <a:pPr marL="228600" indent="-228600">
              <a:buAutoNum type="arabicPeriod"/>
            </a:pPr>
            <a:r>
              <a:rPr lang="ru-RU" sz="1200" b="0" i="0" kern="1200" dirty="0" smtClean="0">
                <a:solidFill>
                  <a:schemeClr val="tx1"/>
                </a:solidFill>
                <a:effectLst/>
                <a:latin typeface="+mn-lt"/>
                <a:ea typeface="+mn-ea"/>
                <a:cs typeface="+mn-cs"/>
              </a:rPr>
              <a:t>Вспоминая пример с private модификатором, стоит упомянуть что конструктор класса также может быть приватным*</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фабрики разных сотрудников в классе сотрудников. </a:t>
            </a:r>
          </a:p>
          <a:p>
            <a:pPr rtl="0" fontAlgn="base"/>
            <a:r>
              <a:rPr lang="ru-RU" sz="1200" b="0" i="0" kern="1200" dirty="0" smtClean="0">
                <a:solidFill>
                  <a:schemeClr val="tx1"/>
                </a:solidFill>
                <a:effectLst/>
                <a:latin typeface="+mn-lt"/>
                <a:ea typeface="+mn-ea"/>
                <a:cs typeface="+mn-cs"/>
              </a:rPr>
              <a:t>Задание со звездочкой: реализовать в связанных списках методы заполнения оных через статический метод. В метод должен передаваться класс с функцией создания (тоже статичной). Функция создания не должна принимать параметры и должна генерировать нового сотрудника с уникальными данными при каждом вызове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92</a:t>
            </a:fld>
            <a:endParaRPr lang="ru-RU">
              <a:solidFill>
                <a:prstClr val="black"/>
              </a:solidFill>
            </a:endParaRPr>
          </a:p>
        </p:txBody>
      </p:sp>
    </p:spTree>
    <p:extLst>
      <p:ext uri="{BB962C8B-B14F-4D97-AF65-F5344CB8AC3E}">
        <p14:creationId xmlns:p14="http://schemas.microsoft.com/office/powerpoint/2010/main" val="391773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Абстрактные классы являются родительскими классами, т. е. теми от которых могут быть унаследованы другие классы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Однако, абстрактные методы должны включать в себя ключевое слово abstract и также необязательно могут включать модификаторы доступа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базовый класс логирующий некоторую сущность. Объявить метод </a:t>
            </a:r>
            <a:r>
              <a:rPr lang="en-US" sz="1200" b="0" i="0" kern="1200" dirty="0" smtClean="0">
                <a:solidFill>
                  <a:schemeClr val="tx1"/>
                </a:solidFill>
                <a:effectLst/>
                <a:latin typeface="+mn-lt"/>
                <a:ea typeface="+mn-ea"/>
                <a:cs typeface="+mn-cs"/>
              </a:rPr>
              <a:t>log </a:t>
            </a:r>
            <a:r>
              <a:rPr lang="ru-RU" sz="1200" b="0" i="0" kern="1200" dirty="0" smtClean="0">
                <a:solidFill>
                  <a:schemeClr val="tx1"/>
                </a:solidFill>
                <a:effectLst/>
                <a:latin typeface="+mn-lt"/>
                <a:ea typeface="+mn-ea"/>
                <a:cs typeface="+mn-cs"/>
              </a:rPr>
              <a:t>и пару абстрактных методов для стилизации контента. Унаследуйте класс сотрудника от созданного класса, реализуйте методы и воспользуйтесь функционалом. </a:t>
            </a:r>
          </a:p>
          <a:p>
            <a:pPr rtl="0" fontAlgn="base"/>
            <a:r>
              <a:rPr lang="ru-RU" sz="1200" b="0" i="0" kern="1200" dirty="0" smtClean="0">
                <a:solidFill>
                  <a:schemeClr val="tx1"/>
                </a:solidFill>
                <a:effectLst/>
                <a:latin typeface="+mn-lt"/>
                <a:ea typeface="+mn-ea"/>
                <a:cs typeface="+mn-cs"/>
              </a:rPr>
              <a:t>Задание со зведочкой: реализовать класс </a:t>
            </a:r>
            <a:r>
              <a:rPr lang="en-US" sz="1200" b="0" i="0" kern="1200" dirty="0" smtClean="0">
                <a:solidFill>
                  <a:schemeClr val="tx1"/>
                </a:solidFill>
                <a:effectLst/>
                <a:latin typeface="+mn-lt"/>
                <a:ea typeface="+mn-ea"/>
                <a:cs typeface="+mn-cs"/>
              </a:rPr>
              <a:t>Sorter </a:t>
            </a:r>
            <a:r>
              <a:rPr lang="ru-RU" sz="1200" b="0" i="0" kern="1200" dirty="0" smtClean="0">
                <a:solidFill>
                  <a:schemeClr val="tx1"/>
                </a:solidFill>
                <a:effectLst/>
                <a:latin typeface="+mn-lt"/>
                <a:ea typeface="+mn-ea"/>
                <a:cs typeface="+mn-cs"/>
              </a:rPr>
              <a:t>который реализует метод сортировки и требует реализацию абстрактных методов для сравнения по индексу и свапинга.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93</a:t>
            </a:fld>
            <a:endParaRPr lang="ru-RU">
              <a:solidFill>
                <a:prstClr val="black"/>
              </a:solidFill>
            </a:endParaRPr>
          </a:p>
        </p:txBody>
      </p:sp>
    </p:spTree>
    <p:extLst>
      <p:ext uri="{BB962C8B-B14F-4D97-AF65-F5344CB8AC3E}">
        <p14:creationId xmlns:p14="http://schemas.microsoft.com/office/powerpoint/2010/main" val="155151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когда мы объявляем переменную типа Greeter мы используем имя класса как тип экземпляра класса Greeter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constructor function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Для того чтобы лучше понять сказанное, взглянем на сгенерированный из предыдущего примера JavaScript код</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Попробуем немного изменить пример для того, чтобы увидеть разницу</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Благодаря таким свойствам класса, их свободно можно использовать во всех тех местах, где обычно использовались бы интерфейсы</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Задание: написать функцию фабрику, которая принимает ссылку на класс и вызывает статичный метод создания его экземпляра. Необходимо описать интерфейс, дающий название таким методам. Нужно использовать класс сотрудника. </a:t>
            </a:r>
            <a:endParaRPr lang="en-US" dirty="0"/>
          </a:p>
        </p:txBody>
      </p:sp>
      <p:sp>
        <p:nvSpPr>
          <p:cNvPr id="4" name="Номер слайда 3"/>
          <p:cNvSpPr>
            <a:spLocks noGrp="1"/>
          </p:cNvSpPr>
          <p:nvPr>
            <p:ph type="sldNum" sz="quarter" idx="10"/>
          </p:nvPr>
        </p:nvSpPr>
        <p:spPr/>
        <p:txBody>
          <a:bodyPr/>
          <a:lstStyle/>
          <a:p>
            <a:fld id="{622F1C9E-D65E-417E-9FEF-9AD7ACC20294}" type="slidenum">
              <a:rPr lang="ru-RU" smtClean="0">
                <a:solidFill>
                  <a:prstClr val="black"/>
                </a:solidFill>
              </a:rPr>
              <a:pPr/>
              <a:t>94</a:t>
            </a:fld>
            <a:endParaRPr lang="ru-RU">
              <a:solidFill>
                <a:prstClr val="black"/>
              </a:solidFill>
            </a:endParaRPr>
          </a:p>
        </p:txBody>
      </p:sp>
    </p:spTree>
    <p:extLst>
      <p:ext uri="{BB962C8B-B14F-4D97-AF65-F5344CB8AC3E}">
        <p14:creationId xmlns:p14="http://schemas.microsoft.com/office/powerpoint/2010/main" val="2776727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12</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Union типы являются крайне полезной абстракцией для моделирования ситуаций, где значение может принимать некоторые из возможных форм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Достаточно популярным методом в JavaScript для отличия одного объекта от другого является проверка на существования некоторого свойства*</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110</a:t>
            </a:fld>
            <a:endParaRPr lang="ru-RU">
              <a:solidFill>
                <a:prstClr val="black"/>
              </a:solidFill>
            </a:endParaRPr>
          </a:p>
        </p:txBody>
      </p:sp>
    </p:spTree>
    <p:extLst>
      <p:ext uri="{BB962C8B-B14F-4D97-AF65-F5344CB8AC3E}">
        <p14:creationId xmlns:p14="http://schemas.microsoft.com/office/powerpoint/2010/main" val="2200789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Нужно обратить внимание что компилятор достаточно “умный” для того, чтобы использовать и </a:t>
            </a:r>
            <a:r>
              <a:rPr lang="en-US" sz="1200" b="0" i="0" kern="1200" dirty="0" smtClean="0">
                <a:solidFill>
                  <a:schemeClr val="tx1"/>
                </a:solidFill>
                <a:effectLst/>
                <a:latin typeface="+mn-lt"/>
                <a:ea typeface="+mn-ea"/>
                <a:cs typeface="+mn-cs"/>
              </a:rPr>
              <a:t>false </a:t>
            </a:r>
            <a:r>
              <a:rPr lang="ru-RU" sz="1200" b="0" i="0" kern="1200" dirty="0" smtClean="0">
                <a:solidFill>
                  <a:schemeClr val="tx1"/>
                </a:solidFill>
                <a:effectLst/>
                <a:latin typeface="+mn-lt"/>
                <a:ea typeface="+mn-ea"/>
                <a:cs typeface="+mn-cs"/>
              </a:rPr>
              <a:t>ветви управления. В примере выше, в блоке </a:t>
            </a:r>
            <a:r>
              <a:rPr lang="en-US" sz="1200" b="0" i="0" kern="1200" dirty="0" smtClean="0">
                <a:solidFill>
                  <a:schemeClr val="tx1"/>
                </a:solidFill>
                <a:effectLst/>
                <a:latin typeface="+mn-lt"/>
                <a:ea typeface="+mn-ea"/>
                <a:cs typeface="+mn-cs"/>
              </a:rPr>
              <a:t>else </a:t>
            </a:r>
            <a:r>
              <a:rPr lang="ru-RU" sz="1200" b="0" i="0" kern="1200" dirty="0" smtClean="0">
                <a:solidFill>
                  <a:schemeClr val="tx1"/>
                </a:solidFill>
                <a:effectLst/>
                <a:latin typeface="+mn-lt"/>
                <a:ea typeface="+mn-ea"/>
                <a:cs typeface="+mn-cs"/>
              </a:rPr>
              <a:t>переменная </a:t>
            </a:r>
            <a:r>
              <a:rPr lang="en-US" sz="1200" b="0" i="0" kern="1200" dirty="0" smtClean="0">
                <a:solidFill>
                  <a:schemeClr val="tx1"/>
                </a:solidFill>
                <a:effectLst/>
                <a:latin typeface="+mn-lt"/>
                <a:ea typeface="+mn-ea"/>
                <a:cs typeface="+mn-cs"/>
              </a:rPr>
              <a:t>pet </a:t>
            </a:r>
            <a:r>
              <a:rPr lang="ru-RU" sz="1200" b="0" i="0" kern="1200" dirty="0" smtClean="0">
                <a:solidFill>
                  <a:schemeClr val="tx1"/>
                </a:solidFill>
                <a:effectLst/>
                <a:latin typeface="+mn-lt"/>
                <a:ea typeface="+mn-ea"/>
                <a:cs typeface="+mn-cs"/>
              </a:rPr>
              <a:t>имеет тип </a:t>
            </a:r>
            <a:r>
              <a:rPr lang="en-US" sz="1200" b="0" i="0" kern="1200" dirty="0" smtClean="0">
                <a:solidFill>
                  <a:schemeClr val="tx1"/>
                </a:solidFill>
                <a:effectLst/>
                <a:latin typeface="+mn-lt"/>
                <a:ea typeface="+mn-ea"/>
                <a:cs typeface="+mn-cs"/>
              </a:rPr>
              <a:t>Bird.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111</a:t>
            </a:fld>
            <a:endParaRPr lang="ru-RU">
              <a:solidFill>
                <a:prstClr val="black"/>
              </a:solidFill>
            </a:endParaRPr>
          </a:p>
        </p:txBody>
      </p:sp>
    </p:spTree>
    <p:extLst>
      <p:ext uri="{BB962C8B-B14F-4D97-AF65-F5344CB8AC3E}">
        <p14:creationId xmlns:p14="http://schemas.microsoft.com/office/powerpoint/2010/main" val="160940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Другим способом построения type guard является использование оператора in</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где указанное свойство указано к обязательное или опциональное</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Где как false ветвь будет приравнивать к типу, где свойство опционально либо отсутствует вовсе.</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112</a:t>
            </a:fld>
            <a:endParaRPr lang="ru-RU">
              <a:solidFill>
                <a:prstClr val="black"/>
              </a:solidFill>
            </a:endParaRPr>
          </a:p>
        </p:txBody>
      </p:sp>
    </p:spTree>
    <p:extLst>
      <p:ext uri="{BB962C8B-B14F-4D97-AF65-F5344CB8AC3E}">
        <p14:creationId xmlns:p14="http://schemas.microsoft.com/office/powerpoint/2010/main" val="123080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Следующим способом объявления type guard является использование typeof</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113</a:t>
            </a:fld>
            <a:endParaRPr lang="ru-RU">
              <a:solidFill>
                <a:prstClr val="black"/>
              </a:solidFill>
            </a:endParaRPr>
          </a:p>
        </p:txBody>
      </p:sp>
    </p:spTree>
    <p:extLst>
      <p:ext uri="{BB962C8B-B14F-4D97-AF65-F5344CB8AC3E}">
        <p14:creationId xmlns:p14="http://schemas.microsoft.com/office/powerpoint/2010/main" val="808140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Instanceof type guard это способ сужения типов с помощью проверки на функцию конструктор</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114</a:t>
            </a:fld>
            <a:endParaRPr lang="ru-RU">
              <a:solidFill>
                <a:prstClr val="black"/>
              </a:solidFill>
            </a:endParaRPr>
          </a:p>
        </p:txBody>
      </p:sp>
    </p:spTree>
    <p:extLst>
      <p:ext uri="{BB962C8B-B14F-4D97-AF65-F5344CB8AC3E}">
        <p14:creationId xmlns:p14="http://schemas.microsoft.com/office/powerpoint/2010/main" val="3261322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Степень надежности предположения напрямую зависит от выбранного способа проверки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Возвращаясь к самому первому примеру, ничто не мешает написать следующим образом*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начальника и функцию, принимающую массив сотрудников и начальников. В функции необходимо собрать все приказы начальников и передать их каждому сотруднику. Приказы собираются из функции </a:t>
            </a:r>
            <a:r>
              <a:rPr lang="en-US" sz="1200" b="0" i="0" kern="1200" dirty="0" smtClean="0">
                <a:solidFill>
                  <a:schemeClr val="tx1"/>
                </a:solidFill>
                <a:effectLst/>
                <a:latin typeface="+mn-lt"/>
                <a:ea typeface="+mn-ea"/>
                <a:cs typeface="+mn-cs"/>
              </a:rPr>
              <a:t>getOrders </a:t>
            </a:r>
            <a:r>
              <a:rPr lang="ru-RU" sz="1200" b="0" i="0" kern="1200" dirty="0" smtClean="0">
                <a:solidFill>
                  <a:schemeClr val="tx1"/>
                </a:solidFill>
                <a:effectLst/>
                <a:latin typeface="+mn-lt"/>
                <a:ea typeface="+mn-ea"/>
                <a:cs typeface="+mn-cs"/>
              </a:rPr>
              <a:t>у начальника и отдаются с помощью </a:t>
            </a:r>
            <a:r>
              <a:rPr lang="en-US" sz="1200" b="0" i="0" kern="1200" dirty="0" smtClean="0">
                <a:solidFill>
                  <a:schemeClr val="tx1"/>
                </a:solidFill>
                <a:effectLst/>
                <a:latin typeface="+mn-lt"/>
                <a:ea typeface="+mn-ea"/>
                <a:cs typeface="+mn-cs"/>
              </a:rPr>
              <a:t>giveOrders </a:t>
            </a:r>
            <a:r>
              <a:rPr lang="ru-RU" sz="1200" b="0" i="0" kern="1200" dirty="0" smtClean="0">
                <a:solidFill>
                  <a:schemeClr val="tx1"/>
                </a:solidFill>
                <a:effectLst/>
                <a:latin typeface="+mn-lt"/>
                <a:ea typeface="+mn-ea"/>
                <a:cs typeface="+mn-cs"/>
              </a:rPr>
              <a:t>у сотрудника.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сделать так чтобы функция валидировала совпадения типов приказов у сотрудника и начальника (Добавить приказы разного вида и сотрудников</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способных</a:t>
            </a:r>
            <a:r>
              <a:rPr lang="ru-RU" sz="1200" b="0" i="0" kern="1200" baseline="0" dirty="0" smtClean="0">
                <a:solidFill>
                  <a:schemeClr val="tx1"/>
                </a:solidFill>
                <a:effectLst/>
                <a:latin typeface="+mn-lt"/>
                <a:ea typeface="+mn-ea"/>
                <a:cs typeface="+mn-cs"/>
              </a:rPr>
              <a:t> их выполнять</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делающую массив любой вложенности плоским.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115</a:t>
            </a:fld>
            <a:endParaRPr lang="ru-RU">
              <a:solidFill>
                <a:prstClr val="black"/>
              </a:solidFill>
            </a:endParaRPr>
          </a:p>
        </p:txBody>
      </p:sp>
    </p:spTree>
    <p:extLst>
      <p:ext uri="{BB962C8B-B14F-4D97-AF65-F5344CB8AC3E}">
        <p14:creationId xmlns:p14="http://schemas.microsoft.com/office/powerpoint/2010/main" val="48248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Все</a:t>
            </a:r>
            <a:r>
              <a:rPr lang="ru-RU" sz="1200" b="0" i="0" kern="1200" baseline="0" dirty="0" smtClean="0">
                <a:solidFill>
                  <a:schemeClr val="tx1"/>
                </a:solidFill>
                <a:effectLst/>
                <a:latin typeface="+mn-lt"/>
                <a:ea typeface="+mn-ea"/>
                <a:cs typeface="+mn-cs"/>
              </a:rPr>
              <a:t> что угодно приводимо к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но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не приводим ни к чему (кроме себя же и </a:t>
            </a:r>
            <a:r>
              <a:rPr lang="en-US" sz="1200" b="0" i="0" kern="1200" baseline="0" dirty="0" smtClean="0">
                <a:solidFill>
                  <a:schemeClr val="tx1"/>
                </a:solidFill>
                <a:effectLst/>
                <a:latin typeface="+mn-lt"/>
                <a:ea typeface="+mn-ea"/>
                <a:cs typeface="+mn-cs"/>
              </a:rPr>
              <a:t>any</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Показать что в пересечении unknown поглащается т. к. не имеет*</a:t>
            </a:r>
          </a:p>
          <a:p>
            <a:pPr rtl="0" fontAlgn="base"/>
            <a:r>
              <a:rPr lang="ru-RU" sz="1200" b="0" i="0" kern="1200" dirty="0" smtClean="0">
                <a:solidFill>
                  <a:schemeClr val="tx1"/>
                </a:solidFill>
                <a:effectLst/>
                <a:latin typeface="+mn-lt"/>
                <a:ea typeface="+mn-ea"/>
                <a:cs typeface="+mn-cs"/>
              </a:rPr>
              <a:t>В </a:t>
            </a:r>
            <a:r>
              <a:rPr lang="en-US" sz="1200" b="0" i="0" kern="1200" dirty="0" smtClean="0">
                <a:solidFill>
                  <a:schemeClr val="tx1"/>
                </a:solidFill>
                <a:effectLst/>
                <a:latin typeface="+mn-lt"/>
                <a:ea typeface="+mn-ea"/>
                <a:cs typeface="+mn-cs"/>
              </a:rPr>
              <a:t>union </a:t>
            </a:r>
            <a:r>
              <a:rPr lang="ru-RU" sz="1200" b="0" i="0" kern="1200" dirty="0" smtClean="0">
                <a:solidFill>
                  <a:schemeClr val="tx1"/>
                </a:solidFill>
                <a:effectLst/>
                <a:latin typeface="+mn-lt"/>
                <a:ea typeface="+mn-ea"/>
                <a:cs typeface="+mn-cs"/>
              </a:rPr>
              <a:t>он поглощает все т. к. является </a:t>
            </a:r>
            <a:r>
              <a:rPr lang="en-US" sz="1200" b="0" i="0" kern="1200" dirty="0" smtClean="0">
                <a:solidFill>
                  <a:schemeClr val="tx1"/>
                </a:solidFill>
                <a:effectLst/>
                <a:latin typeface="+mn-lt"/>
                <a:ea typeface="+mn-ea"/>
                <a:cs typeface="+mn-cs"/>
              </a:rPr>
              <a:t>most common type </a:t>
            </a:r>
            <a:r>
              <a:rPr lang="ru-RU"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Only equality operators are allowed with unknown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rtl="0" fontAlgn="base"/>
            <a:r>
              <a:rPr lang="en-US" sz="1200" b="0" i="0" kern="1200" smtClean="0">
                <a:solidFill>
                  <a:schemeClr val="tx1"/>
                </a:solidFill>
                <a:effectLst/>
                <a:latin typeface="+mn-lt"/>
                <a:ea typeface="+mn-ea"/>
                <a:cs typeface="+mn-cs"/>
              </a:rPr>
              <a:t>TypeGuards</a:t>
            </a:r>
            <a:r>
              <a:rPr lang="en-US" sz="1200" b="0" i="0" kern="1200" baseline="0" smtClean="0">
                <a:solidFill>
                  <a:schemeClr val="tx1"/>
                </a:solidFill>
                <a:effectLst/>
                <a:latin typeface="+mn-lt"/>
                <a:ea typeface="+mn-ea"/>
                <a:cs typeface="+mn-cs"/>
              </a:rPr>
              <a:t> with unknown*</a:t>
            </a:r>
            <a:endParaRPr lang="ru-RU"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116</a:t>
            </a:fld>
            <a:endParaRPr lang="ru-RU">
              <a:solidFill>
                <a:prstClr val="black"/>
              </a:solidFill>
            </a:endParaRPr>
          </a:p>
        </p:txBody>
      </p:sp>
    </p:spTree>
    <p:extLst>
      <p:ext uri="{BB962C8B-B14F-4D97-AF65-F5344CB8AC3E}">
        <p14:creationId xmlns:p14="http://schemas.microsoft.com/office/powerpoint/2010/main" val="3313843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TypeScript имеет два специальных типа: null и undefined, которые принимают значения null и undefined соответственно</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a:t>
            </a:r>
            <a:r>
              <a:rPr lang="ru-RU" sz="1200" b="0" i="0" kern="1200" baseline="0" dirty="0" smtClean="0">
                <a:solidFill>
                  <a:schemeClr val="tx1"/>
                </a:solidFill>
                <a:effectLst/>
                <a:latin typeface="+mn-lt"/>
                <a:ea typeface="+mn-ea"/>
                <a:cs typeface="+mn-cs"/>
              </a:rPr>
              <a:t> умолчанию они приводимы ко всем типам*</a:t>
            </a:r>
          </a:p>
          <a:p>
            <a:pPr rtl="0" fontAlgn="base"/>
            <a:r>
              <a:rPr lang="ru-RU" sz="1200" b="0" i="0" kern="1200" dirty="0" smtClean="0">
                <a:solidFill>
                  <a:schemeClr val="tx1"/>
                </a:solidFill>
                <a:effectLst/>
                <a:latin typeface="+mn-lt"/>
                <a:ea typeface="+mn-ea"/>
                <a:cs typeface="+mn-cs"/>
              </a:rPr>
              <a:t>Исправить данное недоразумение поможет флаг –strictNullChecks*</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117</a:t>
            </a:fld>
            <a:endParaRPr lang="ru-RU">
              <a:solidFill>
                <a:prstClr val="black"/>
              </a:solidFill>
            </a:endParaRPr>
          </a:p>
        </p:txBody>
      </p:sp>
    </p:spTree>
    <p:extLst>
      <p:ext uri="{BB962C8B-B14F-4D97-AF65-F5344CB8AC3E}">
        <p14:creationId xmlns:p14="http://schemas.microsoft.com/office/powerpoint/2010/main" val="241645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 вложенных опциональных свойствах объекта зачастую возникает следующая проблема</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Для помощи в данной ситуации приходит новый оператор optional property accesses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118</a:t>
            </a:fld>
            <a:endParaRPr lang="ru-RU">
              <a:solidFill>
                <a:prstClr val="black"/>
              </a:solidFill>
            </a:endParaRPr>
          </a:p>
        </p:txBody>
      </p:sp>
    </p:spTree>
    <p:extLst>
      <p:ext uri="{BB962C8B-B14F-4D97-AF65-F5344CB8AC3E}">
        <p14:creationId xmlns:p14="http://schemas.microsoft.com/office/powerpoint/2010/main" val="3614456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того что nullable типы реализованы через union, понадобится использовать type guard для того, чтобы избавится от пустых типов</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119</a:t>
            </a:fld>
            <a:endParaRPr lang="ru-RU">
              <a:solidFill>
                <a:prstClr val="black"/>
              </a:solidFill>
            </a:endParaRPr>
          </a:p>
        </p:txBody>
      </p:sp>
    </p:spTree>
    <p:extLst>
      <p:ext uri="{BB962C8B-B14F-4D97-AF65-F5344CB8AC3E}">
        <p14:creationId xmlns:p14="http://schemas.microsoft.com/office/powerpoint/2010/main" val="411514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реализовать класс односвязного списка с </a:t>
            </a:r>
            <a:r>
              <a:rPr lang="en-US" sz="1200" b="0" i="0" kern="1200" dirty="0" smtClean="0">
                <a:solidFill>
                  <a:schemeClr val="tx1"/>
                </a:solidFill>
                <a:effectLst/>
                <a:latin typeface="+mn-lt"/>
                <a:ea typeface="+mn-ea"/>
                <a:cs typeface="+mn-cs"/>
              </a:rPr>
              <a:t>next </a:t>
            </a:r>
            <a:r>
              <a:rPr lang="ru-RU" sz="1200" b="0" i="0" kern="1200" dirty="0" smtClean="0">
                <a:solidFill>
                  <a:schemeClr val="tx1"/>
                </a:solidFill>
                <a:effectLst/>
                <a:latin typeface="+mn-lt"/>
                <a:ea typeface="+mn-ea"/>
                <a:cs typeface="+mn-cs"/>
              </a:rPr>
              <a:t>возможным как </a:t>
            </a:r>
            <a:r>
              <a:rPr lang="en-US" sz="1200" b="0" i="0" kern="1200" dirty="0" smtClean="0">
                <a:solidFill>
                  <a:schemeClr val="tx1"/>
                </a:solidFill>
                <a:effectLst/>
                <a:latin typeface="+mn-lt"/>
                <a:ea typeface="+mn-ea"/>
                <a:cs typeface="+mn-cs"/>
              </a:rPr>
              <a:t>undefined. </a:t>
            </a:r>
            <a:r>
              <a:rPr lang="ru-RU" sz="1200" b="0" i="0" kern="1200" dirty="0" smtClean="0">
                <a:solidFill>
                  <a:schemeClr val="tx1"/>
                </a:solidFill>
                <a:effectLst/>
                <a:latin typeface="+mn-lt"/>
                <a:ea typeface="+mn-ea"/>
                <a:cs typeface="+mn-cs"/>
              </a:rPr>
              <a:t>Создать функцию логирующую все элементы списка.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a:t>
            </a:r>
            <a:r>
              <a:rPr lang="en-US" sz="1200" b="0" i="0" kern="1200" dirty="0" smtClean="0">
                <a:solidFill>
                  <a:schemeClr val="tx1"/>
                </a:solidFill>
                <a:effectLst/>
                <a:latin typeface="+mn-lt"/>
                <a:ea typeface="+mn-ea"/>
                <a:cs typeface="+mn-cs"/>
              </a:rPr>
              <a:t>keyBy. </a:t>
            </a:r>
            <a:r>
              <a:rPr lang="ru-RU" sz="1200" b="0" i="0" kern="1200" dirty="0" smtClean="0">
                <a:solidFill>
                  <a:schemeClr val="tx1"/>
                </a:solidFill>
                <a:effectLst/>
                <a:latin typeface="+mn-lt"/>
                <a:ea typeface="+mn-ea"/>
                <a:cs typeface="+mn-cs"/>
              </a:rPr>
              <a:t>Комплятор должен контролировать чтобы </a:t>
            </a:r>
            <a:r>
              <a:rPr lang="en-US" sz="1200" b="0" i="0" kern="1200" dirty="0" smtClean="0">
                <a:solidFill>
                  <a:schemeClr val="tx1"/>
                </a:solidFill>
                <a:effectLst/>
                <a:latin typeface="+mn-lt"/>
                <a:ea typeface="+mn-ea"/>
                <a:cs typeface="+mn-cs"/>
              </a:rPr>
              <a:t>callback </a:t>
            </a:r>
            <a:r>
              <a:rPr lang="ru-RU" sz="1200" b="0" i="0" kern="1200" dirty="0" smtClean="0">
                <a:solidFill>
                  <a:schemeClr val="tx1"/>
                </a:solidFill>
                <a:effectLst/>
                <a:latin typeface="+mn-lt"/>
                <a:ea typeface="+mn-ea"/>
                <a:cs typeface="+mn-cs"/>
              </a:rPr>
              <a:t>возвращает </a:t>
            </a:r>
            <a:r>
              <a:rPr lang="en-US" sz="1200" b="0" i="0" kern="1200" dirty="0" smtClean="0">
                <a:solidFill>
                  <a:schemeClr val="tx1"/>
                </a:solidFill>
                <a:effectLst/>
                <a:latin typeface="+mn-lt"/>
                <a:ea typeface="+mn-ea"/>
                <a:cs typeface="+mn-cs"/>
              </a:rPr>
              <a:t>non nullable </a:t>
            </a:r>
            <a:r>
              <a:rPr lang="ru-RU" sz="1200" b="0" i="0" kern="1200" dirty="0" smtClean="0">
                <a:solidFill>
                  <a:schemeClr val="tx1"/>
                </a:solidFill>
                <a:effectLst/>
                <a:latin typeface="+mn-lt"/>
                <a:ea typeface="+mn-ea"/>
                <a:cs typeface="+mn-cs"/>
              </a:rPr>
              <a:t>значение.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120</a:t>
            </a:fld>
            <a:endParaRPr lang="ru-RU">
              <a:solidFill>
                <a:prstClr val="black"/>
              </a:solidFill>
            </a:endParaRPr>
          </a:p>
        </p:txBody>
      </p:sp>
    </p:spTree>
    <p:extLst>
      <p:ext uri="{BB962C8B-B14F-4D97-AF65-F5344CB8AC3E}">
        <p14:creationId xmlns:p14="http://schemas.microsoft.com/office/powerpoint/2010/main" val="1665606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13</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Ровно как интерфейсы,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использовать </a:t>
            </a:r>
            <a:r>
              <a:rPr lang="ru-RU" sz="1200" b="0" i="0" kern="1200" dirty="0" err="1" smtClean="0">
                <a:solidFill>
                  <a:schemeClr val="tx1"/>
                </a:solidFill>
                <a:effectLst/>
                <a:latin typeface="+mn-lt"/>
                <a:ea typeface="+mn-ea"/>
                <a:cs typeface="+mn-cs"/>
              </a:rPr>
              <a:t>generic</a:t>
            </a:r>
            <a:r>
              <a:rPr lang="en-US" sz="1200" b="0" i="0" kern="1200" dirty="0" smtClean="0">
                <a:solidFill>
                  <a:schemeClr val="tx1"/>
                </a:solidFill>
                <a:effectLst/>
                <a:latin typeface="+mn-lt"/>
                <a:ea typeface="+mn-ea"/>
                <a:cs typeface="+mn-cs"/>
              </a:rPr>
              <a:t>*</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133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Как и говорилось ранее,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вести себя похожим на интерфейсы образом, однако, все же есть несколько важных отличий.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Первое отличие заключается в том, что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принимать значения примитивных типов и литералов, в частности.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Второе отличается в невозможности использования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intersection</a:t>
            </a:r>
            <a:r>
              <a:rPr lang="ru-RU" sz="1200" b="0" i="0" kern="1200" dirty="0" smtClean="0">
                <a:solidFill>
                  <a:schemeClr val="tx1"/>
                </a:solidFill>
                <a:effectLst/>
                <a:latin typeface="+mn-lt"/>
                <a:ea typeface="+mn-ea"/>
                <a:cs typeface="+mn-cs"/>
              </a:rPr>
              <a:t> агрегаций в интерфейсе.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Есть также и другое отличие, о котором речь пойдет позднее.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553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прошлых уроках мы также говорили о технике различения или сужения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типов с помощью так называемых дискриминантов - значений, пересечение которых дает </a:t>
            </a:r>
            <a:r>
              <a:rPr lang="ru-RU" sz="1200" b="0" i="0" kern="1200" dirty="0" err="1" smtClean="0">
                <a:solidFill>
                  <a:schemeClr val="tx1"/>
                </a:solidFill>
                <a:effectLst/>
                <a:latin typeface="+mn-lt"/>
                <a:ea typeface="+mn-ea"/>
                <a:cs typeface="+mn-cs"/>
              </a:rPr>
              <a:t>never</a:t>
            </a:r>
            <a:r>
              <a:rPr lang="ru-RU" sz="1200" b="0" i="0" kern="1200" dirty="0" smtClean="0">
                <a:solidFill>
                  <a:schemeClr val="tx1"/>
                </a:solidFill>
                <a:effectLst/>
                <a:latin typeface="+mn-lt"/>
                <a:ea typeface="+mn-ea"/>
                <a:cs typeface="+mn-cs"/>
              </a:rPr>
              <a:t> тип.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818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Ключевое слово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помимо репрезентации самого экземпляра, также представляет его тип, если используется в его контексте. Более того, тип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является полиморфным, т. е. не фиксированным и может быть переопределен в дочерних классах. Рассмотрим пример.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4747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Мы касались индекс типов в рамках предыдущих уроков. Сейчас же вспомним что оные помогают компилятору проверять код, который использует динамические обращения</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Например, достаточно популярной для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задачей является выборка подмножества значений из объекта.*</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261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Для любого типа T,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T является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группировкой известных, публичных свойств T</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0850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Следующий T[K] — это </a:t>
            </a:r>
            <a:r>
              <a:rPr lang="ru-RU" sz="1200" b="0" i="0" kern="1200" dirty="0" err="1" smtClean="0">
                <a:solidFill>
                  <a:schemeClr val="tx1"/>
                </a:solidFill>
                <a:effectLst/>
                <a:latin typeface="+mn-lt"/>
                <a:ea typeface="+mn-ea"/>
                <a:cs typeface="+mn-cs"/>
              </a:rPr>
              <a:t>indexed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access</a:t>
            </a:r>
            <a:r>
              <a:rPr lang="ru-RU" sz="1200" b="0" i="0" kern="1200" dirty="0" smtClean="0">
                <a:solidFill>
                  <a:schemeClr val="tx1"/>
                </a:solidFill>
                <a:effectLst/>
                <a:latin typeface="+mn-lt"/>
                <a:ea typeface="+mn-ea"/>
                <a:cs typeface="+mn-cs"/>
              </a:rPr>
              <a:t> оператор</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a:t>
            </a:r>
            <a:r>
              <a:rPr lang="ru-RU" sz="1200" b="0" i="0" kern="1200" dirty="0" err="1" smtClean="0">
                <a:solidFill>
                  <a:schemeClr val="tx1"/>
                </a:solidFill>
                <a:effectLst/>
                <a:latin typeface="+mn-lt"/>
                <a:ea typeface="+mn-ea"/>
                <a:cs typeface="+mn-cs"/>
              </a:rPr>
              <a:t>translate</a:t>
            </a:r>
            <a:r>
              <a:rPr lang="ru-RU" sz="1200" b="0" i="0" kern="1200" dirty="0" smtClean="0">
                <a:solidFill>
                  <a:schemeClr val="tx1"/>
                </a:solidFill>
                <a:effectLst/>
                <a:latin typeface="+mn-lt"/>
                <a:ea typeface="+mn-ea"/>
                <a:cs typeface="+mn-cs"/>
              </a:rPr>
              <a:t>. Функция принимает строковое значение и возвращает его перевод.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a:t>
            </a:r>
            <a:r>
              <a:rPr lang="ru-RU" sz="1200" b="0" i="0" kern="1200" dirty="0" err="1" smtClean="0">
                <a:solidFill>
                  <a:schemeClr val="tx1"/>
                </a:solidFill>
                <a:effectLst/>
                <a:latin typeface="+mn-lt"/>
                <a:ea typeface="+mn-ea"/>
                <a:cs typeface="+mn-cs"/>
              </a:rPr>
              <a:t>groupBy</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которая принимает объект и список свойств, названия свойств должны обязательно иметь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Функция должна переводить в верхний регистр такие строки.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807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особенностей языка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где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и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 одно и тоже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69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14</a:t>
            </a:r>
          </a:p>
          <a:p>
            <a:pPr rtl="0" fontAlgn="base"/>
            <a:endParaRPr lang="ru-RU" sz="1200" b="0" i="0" kern="1200" baseline="0" dirty="0" smtClean="0">
              <a:solidFill>
                <a:schemeClr val="tx1"/>
              </a:solidFill>
              <a:effectLst/>
              <a:latin typeface="+mn-lt"/>
              <a:ea typeface="+mn-ea"/>
              <a:cs typeface="+mn-cs"/>
            </a:endParaRPr>
          </a:p>
          <a:p>
            <a:pPr rtl="0" fontAlgn="base"/>
            <a:r>
              <a:rPr lang="en-US" sz="1200" b="0" i="0" kern="1200" baseline="0" dirty="0" smtClean="0">
                <a:solidFill>
                  <a:schemeClr val="tx1"/>
                </a:solidFill>
                <a:effectLst/>
                <a:latin typeface="+mn-lt"/>
                <a:ea typeface="+mn-ea"/>
                <a:cs typeface="+mn-cs"/>
              </a:rPr>
              <a:t>JS </a:t>
            </a:r>
            <a:r>
              <a:rPr lang="ru-RU" sz="1200" b="0" i="0" kern="1200" baseline="0" dirty="0" smtClean="0">
                <a:solidFill>
                  <a:schemeClr val="tx1"/>
                </a:solidFill>
                <a:effectLst/>
                <a:latin typeface="+mn-lt"/>
                <a:ea typeface="+mn-ea"/>
                <a:cs typeface="+mn-cs"/>
              </a:rPr>
              <a:t>достаточно гибкий язык в терминах типов (по </a:t>
            </a:r>
            <a:r>
              <a:rPr lang="ru-RU" sz="1200" b="0" i="0" kern="1200" baseline="0" dirty="0" err="1" smtClean="0">
                <a:solidFill>
                  <a:schemeClr val="tx1"/>
                </a:solidFill>
                <a:effectLst/>
                <a:latin typeface="+mn-lt"/>
                <a:ea typeface="+mn-ea"/>
                <a:cs typeface="+mn-cs"/>
              </a:rPr>
              <a:t>скольку</a:t>
            </a:r>
            <a:r>
              <a:rPr lang="ru-RU" sz="1200" b="0" i="0" kern="1200" baseline="0" dirty="0" smtClean="0">
                <a:solidFill>
                  <a:schemeClr val="tx1"/>
                </a:solidFill>
                <a:effectLst/>
                <a:latin typeface="+mn-lt"/>
                <a:ea typeface="+mn-ea"/>
                <a:cs typeface="+mn-cs"/>
              </a:rPr>
              <a:t> они отсутствуют) и позволяет превращать структуры в абсолютно разные вещи прямо на ходу</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56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baseline="0" dirty="0" smtClean="0">
                <a:solidFill>
                  <a:schemeClr val="tx1"/>
                </a:solidFill>
                <a:effectLst/>
                <a:latin typeface="+mn-lt"/>
                <a:ea typeface="+mn-ea"/>
                <a:cs typeface="+mn-cs"/>
              </a:rPr>
              <a:t>Но что насчет </a:t>
            </a:r>
            <a:r>
              <a:rPr lang="ru-RU" sz="1200" b="0" i="0" kern="1200" baseline="0" dirty="0" err="1" smtClean="0">
                <a:solidFill>
                  <a:schemeClr val="tx1"/>
                </a:solidFill>
                <a:effectLst/>
                <a:latin typeface="+mn-lt"/>
                <a:ea typeface="+mn-ea"/>
                <a:cs typeface="+mn-cs"/>
              </a:rPr>
              <a:t>тайпскрипт</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27363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Дублировать</a:t>
            </a:r>
            <a:r>
              <a:rPr lang="ru-RU" sz="1200" b="0" i="0" kern="1200" baseline="0" dirty="0" smtClean="0">
                <a:solidFill>
                  <a:schemeClr val="tx1"/>
                </a:solidFill>
                <a:effectLst/>
                <a:latin typeface="+mn-lt"/>
                <a:ea typeface="+mn-ea"/>
                <a:cs typeface="+mn-cs"/>
              </a:rPr>
              <a:t> тип или </a:t>
            </a:r>
            <a:r>
              <a:rPr lang="ru-RU" sz="1200" b="0" i="0" kern="1200" baseline="0" dirty="0" err="1" smtClean="0">
                <a:solidFill>
                  <a:schemeClr val="tx1"/>
                </a:solidFill>
                <a:effectLst/>
                <a:latin typeface="+mn-lt"/>
                <a:ea typeface="+mn-ea"/>
                <a:cs typeface="+mn-cs"/>
              </a:rPr>
              <a:t>маппед</a:t>
            </a:r>
            <a:r>
              <a:rPr lang="ru-RU" sz="1200" b="0" i="0" kern="1200" baseline="0" dirty="0" smtClean="0">
                <a:solidFill>
                  <a:schemeClr val="tx1"/>
                </a:solidFill>
                <a:effectLst/>
                <a:latin typeface="+mn-lt"/>
                <a:ea typeface="+mn-ea"/>
                <a:cs typeface="+mn-cs"/>
              </a:rPr>
              <a:t> тип</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2533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Нас наводит на мысль о некоторой возможности</a:t>
            </a:r>
            <a:r>
              <a:rPr lang="ru-RU" sz="1200" b="0" i="0" kern="1200" baseline="0" dirty="0" smtClean="0">
                <a:solidFill>
                  <a:schemeClr val="tx1"/>
                </a:solidFill>
                <a:effectLst/>
                <a:latin typeface="+mn-lt"/>
                <a:ea typeface="+mn-ea"/>
                <a:cs typeface="+mn-cs"/>
              </a:rPr>
              <a:t> (функции)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1234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133</a:t>
            </a:fld>
            <a:endParaRPr lang="ru-RU">
              <a:solidFill>
                <a:prstClr val="black"/>
              </a:solidFill>
            </a:endParaRPr>
          </a:p>
        </p:txBody>
      </p:sp>
    </p:spTree>
    <p:extLst>
      <p:ext uri="{BB962C8B-B14F-4D97-AF65-F5344CB8AC3E}">
        <p14:creationId xmlns:p14="http://schemas.microsoft.com/office/powerpoint/2010/main" val="3158578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134</a:t>
            </a:fld>
            <a:endParaRPr lang="ru-RU">
              <a:solidFill>
                <a:prstClr val="black"/>
              </a:solidFill>
            </a:endParaRPr>
          </a:p>
        </p:txBody>
      </p:sp>
    </p:spTree>
    <p:extLst>
      <p:ext uri="{BB962C8B-B14F-4D97-AF65-F5344CB8AC3E}">
        <p14:creationId xmlns:p14="http://schemas.microsoft.com/office/powerpoint/2010/main" val="22645162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135</a:t>
            </a:fld>
            <a:endParaRPr lang="ru-RU">
              <a:solidFill>
                <a:prstClr val="black"/>
              </a:solidFill>
            </a:endParaRPr>
          </a:p>
        </p:txBody>
      </p:sp>
    </p:spTree>
    <p:extLst>
      <p:ext uri="{BB962C8B-B14F-4D97-AF65-F5344CB8AC3E}">
        <p14:creationId xmlns:p14="http://schemas.microsoft.com/office/powerpoint/2010/main" val="1872530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рассмотрим примеры с </a:t>
            </a:r>
            <a:r>
              <a:rPr lang="en-US" sz="1200" b="0" i="0" kern="1200" baseline="0" dirty="0" smtClean="0">
                <a:solidFill>
                  <a:schemeClr val="tx1"/>
                </a:solidFill>
                <a:effectLst/>
                <a:latin typeface="+mn-lt"/>
                <a:ea typeface="+mn-ea"/>
                <a:cs typeface="+mn-cs"/>
              </a:rPr>
              <a:t>readonly*.</a:t>
            </a:r>
          </a:p>
          <a:p>
            <a:pPr rtl="0" fontAlgn="base"/>
            <a:r>
              <a:rPr lang="en-US" sz="1200" b="0" i="0" kern="1200" baseline="0" dirty="0" smtClean="0">
                <a:solidFill>
                  <a:schemeClr val="tx1"/>
                </a:solidFill>
                <a:effectLst/>
                <a:latin typeface="+mn-lt"/>
                <a:ea typeface="+mn-ea"/>
                <a:cs typeface="+mn-cs"/>
              </a:rPr>
              <a:t>Mapped types </a:t>
            </a:r>
            <a:r>
              <a:rPr lang="ru-RU" sz="1200" b="0" i="0" kern="1200" baseline="0" dirty="0" smtClean="0">
                <a:solidFill>
                  <a:schemeClr val="tx1"/>
                </a:solidFill>
                <a:effectLst/>
                <a:latin typeface="+mn-lt"/>
                <a:ea typeface="+mn-ea"/>
                <a:cs typeface="+mn-cs"/>
              </a:rPr>
              <a:t>не может добавлять 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136</a:t>
            </a:fld>
            <a:endParaRPr lang="ru-RU">
              <a:solidFill>
                <a:prstClr val="black"/>
              </a:solidFill>
            </a:endParaRPr>
          </a:p>
        </p:txBody>
      </p:sp>
    </p:spTree>
    <p:extLst>
      <p:ext uri="{BB962C8B-B14F-4D97-AF65-F5344CB8AC3E}">
        <p14:creationId xmlns:p14="http://schemas.microsoft.com/office/powerpoint/2010/main" val="37281062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Record</a:t>
            </a:r>
            <a:r>
              <a:rPr lang="ru-RU" sz="1200" b="0" i="0" kern="1200" baseline="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137</a:t>
            </a:fld>
            <a:endParaRPr lang="ru-RU">
              <a:solidFill>
                <a:prstClr val="black"/>
              </a:solidFill>
            </a:endParaRPr>
          </a:p>
        </p:txBody>
      </p:sp>
    </p:spTree>
    <p:extLst>
      <p:ext uri="{BB962C8B-B14F-4D97-AF65-F5344CB8AC3E}">
        <p14:creationId xmlns:p14="http://schemas.microsoft.com/office/powerpoint/2010/main" val="17767518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Proxy, Unproxy</a:t>
            </a:r>
            <a:r>
              <a:rPr lang="ru-RU"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rtl="0" fontAlgn="base"/>
            <a:endParaRPr lang="en-US"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Задания</a:t>
            </a:r>
            <a:r>
              <a:rPr lang="ru-RU" sz="1200" b="0" i="0" kern="1200" baseline="0" dirty="0" smtClean="0">
                <a:solidFill>
                  <a:schemeClr val="tx1"/>
                </a:solidFill>
                <a:effectLst/>
                <a:latin typeface="+mn-lt"/>
                <a:ea typeface="+mn-ea"/>
                <a:cs typeface="+mn-cs"/>
              </a:rPr>
              <a:t> – написать </a:t>
            </a:r>
            <a:r>
              <a:rPr lang="en-US" sz="1200" b="0" i="0" kern="1200" baseline="0" dirty="0" smtClean="0">
                <a:solidFill>
                  <a:schemeClr val="tx1"/>
                </a:solidFill>
                <a:effectLst/>
                <a:latin typeface="+mn-lt"/>
                <a:ea typeface="+mn-ea"/>
                <a:cs typeface="+mn-cs"/>
              </a:rPr>
              <a:t>built in </a:t>
            </a:r>
            <a:r>
              <a:rPr lang="ru-RU" sz="1200" b="0" i="0" kern="1200" baseline="0" dirty="0" smtClean="0">
                <a:solidFill>
                  <a:schemeClr val="tx1"/>
                </a:solidFill>
                <a:effectLst/>
                <a:latin typeface="+mn-lt"/>
                <a:ea typeface="+mn-ea"/>
                <a:cs typeface="+mn-cs"/>
              </a:rPr>
              <a:t>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138</a:t>
            </a:fld>
            <a:endParaRPr lang="ru-RU">
              <a:solidFill>
                <a:prstClr val="black"/>
              </a:solidFill>
            </a:endParaRPr>
          </a:p>
        </p:txBody>
      </p:sp>
    </p:spTree>
    <p:extLst>
      <p:ext uri="{BB962C8B-B14F-4D97-AF65-F5344CB8AC3E}">
        <p14:creationId xmlns:p14="http://schemas.microsoft.com/office/powerpoint/2010/main" val="27599812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Начиная с </a:t>
            </a:r>
            <a:r>
              <a:rPr lang="en-US" sz="1200" b="0" i="0" kern="1200" dirty="0" smtClean="0">
                <a:solidFill>
                  <a:schemeClr val="tx1"/>
                </a:solidFill>
                <a:effectLst/>
                <a:latin typeface="+mn-lt"/>
                <a:ea typeface="+mn-ea"/>
                <a:cs typeface="+mn-cs"/>
              </a:rPr>
              <a:t>TypeScript 2.8 </a:t>
            </a:r>
            <a:r>
              <a:rPr lang="ru-RU" sz="1200" b="0" i="0" kern="1200" dirty="0" smtClean="0">
                <a:solidFill>
                  <a:schemeClr val="tx1"/>
                </a:solidFill>
                <a:effectLst/>
                <a:latin typeface="+mn-lt"/>
                <a:ea typeface="+mn-ea"/>
                <a:cs typeface="+mn-cs"/>
              </a:rPr>
              <a:t>была добавлена возможность описания условных выражений в типах. Условием здесь является удовлетворение некоторому описанному контракту.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 качестве примера рассмотрим типы, которые выполняются сразу, без задержек</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рассмотрим пример с задержками*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139</a:t>
            </a:fld>
            <a:endParaRPr lang="ru-RU">
              <a:solidFill>
                <a:prstClr val="black"/>
              </a:solidFill>
            </a:endParaRPr>
          </a:p>
        </p:txBody>
      </p:sp>
    </p:spTree>
    <p:extLst>
      <p:ext uri="{BB962C8B-B14F-4D97-AF65-F5344CB8AC3E}">
        <p14:creationId xmlns:p14="http://schemas.microsoft.com/office/powerpoint/2010/main" val="51120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Условные типы особенно полезны при комбинации с mapped types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140</a:t>
            </a:fld>
            <a:endParaRPr lang="ru-RU">
              <a:solidFill>
                <a:prstClr val="black"/>
              </a:solidFill>
            </a:endParaRPr>
          </a:p>
        </p:txBody>
      </p:sp>
    </p:spTree>
    <p:extLst>
      <p:ext uri="{BB962C8B-B14F-4D97-AF65-F5344CB8AC3E}">
        <p14:creationId xmlns:p14="http://schemas.microsoft.com/office/powerpoint/2010/main" val="12946850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141</a:t>
            </a:fld>
            <a:endParaRPr lang="ru-RU">
              <a:solidFill>
                <a:prstClr val="black"/>
              </a:solidFill>
            </a:endParaRPr>
          </a:p>
        </p:txBody>
      </p:sp>
    </p:spTree>
    <p:extLst>
      <p:ext uri="{BB962C8B-B14F-4D97-AF65-F5344CB8AC3E}">
        <p14:creationId xmlns:p14="http://schemas.microsoft.com/office/powerpoint/2010/main" val="2333415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27.07.2020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27.07.2020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27.07.2020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27.07.2020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27.07.2020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27.07.2020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27.07.2020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xmlns=""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xmlns=""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xmlns=""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a16="http://schemas.microsoft.com/office/drawing/2014/main" xmlns=""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a16="http://schemas.microsoft.com/office/drawing/2014/main" xmlns=""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xmlns=""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xmlns=""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xmlns=""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0590" y="2839452"/>
            <a:ext cx="3905236" cy="830997"/>
          </a:xfrm>
          <a:prstGeom prst="rect">
            <a:avLst/>
          </a:prstGeom>
        </p:spPr>
        <p:txBody>
          <a:bodyPr wrap="none">
            <a:spAutoFit/>
          </a:bodyPr>
          <a:lstStyle/>
          <a:p>
            <a:pPr algn="ctr">
              <a:defRPr/>
            </a:pPr>
            <a:r>
              <a:rPr lang="en-US" sz="4800" dirty="0" smtClean="0">
                <a:solidFill>
                  <a:srgbClr val="00D8FF"/>
                </a:solidFill>
                <a:latin typeface="Consolas"/>
                <a:cs typeface="Calibri"/>
              </a:rPr>
              <a:t>Type guards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1086063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905361" y="2839452"/>
            <a:ext cx="10355719" cy="584775"/>
          </a:xfrm>
          <a:prstGeom prst="rect">
            <a:avLst/>
          </a:prstGeom>
        </p:spPr>
        <p:txBody>
          <a:bodyPr wrap="none">
            <a:spAutoFit/>
          </a:bodyPr>
          <a:lstStyle/>
          <a:p>
            <a:pPr algn="ctr">
              <a:defRPr/>
            </a:pPr>
            <a:r>
              <a:rPr lang="en-US" sz="3200" dirty="0" smtClean="0">
                <a:solidFill>
                  <a:srgbClr val="00D8FF"/>
                </a:solidFill>
                <a:latin typeface="Consolas"/>
                <a:cs typeface="Calibri"/>
              </a:rPr>
              <a:t>function predicate(var: unknown)</a:t>
            </a:r>
            <a:r>
              <a:rPr lang="en-US" sz="3200" dirty="0" smtClean="0">
                <a:solidFill>
                  <a:srgbClr val="BF4141"/>
                </a:solidFill>
                <a:latin typeface="Consolas"/>
                <a:cs typeface="Calibri"/>
              </a:rPr>
              <a:t>: var is type</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516262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956682" y="2839452"/>
            <a:ext cx="4253087" cy="584775"/>
          </a:xfrm>
          <a:prstGeom prst="rect">
            <a:avLst/>
          </a:prstGeom>
        </p:spPr>
        <p:txBody>
          <a:bodyPr wrap="none">
            <a:spAutoFit/>
          </a:bodyPr>
          <a:lstStyle/>
          <a:p>
            <a:pPr algn="ctr">
              <a:defRPr/>
            </a:pPr>
            <a:r>
              <a:rPr lang="en-US" sz="3200" dirty="0" smtClean="0">
                <a:solidFill>
                  <a:srgbClr val="00D8FF"/>
                </a:solidFill>
                <a:latin typeface="Consolas"/>
                <a:cs typeface="Calibri"/>
              </a:rPr>
              <a:t>Property </a:t>
            </a:r>
            <a:r>
              <a:rPr lang="en-US" sz="3200" dirty="0" smtClean="0">
                <a:solidFill>
                  <a:srgbClr val="BF4141"/>
                </a:solidFill>
                <a:latin typeface="Consolas"/>
                <a:cs typeface="Calibri"/>
              </a:rPr>
              <a:t>in</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944120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60778" y="2839452"/>
            <a:ext cx="2444900" cy="584775"/>
          </a:xfrm>
          <a:prstGeom prst="rect">
            <a:avLst/>
          </a:prstGeom>
        </p:spPr>
        <p:txBody>
          <a:bodyPr wrap="none">
            <a:spAutoFit/>
          </a:bodyPr>
          <a:lstStyle/>
          <a:p>
            <a:pPr algn="ctr">
              <a:defRPr/>
            </a:pPr>
            <a:r>
              <a:rPr lang="en-US" sz="3200" dirty="0" smtClean="0">
                <a:solidFill>
                  <a:srgbClr val="BF4141"/>
                </a:solidFill>
                <a:latin typeface="Consolas"/>
                <a:cs typeface="Calibri"/>
              </a:rPr>
              <a:t>typeof</a:t>
            </a:r>
            <a:r>
              <a:rPr lang="en-US" sz="3200" dirty="0" smtClean="0">
                <a:solidFill>
                  <a:srgbClr val="00D8FF"/>
                </a:solidFill>
                <a:latin typeface="Consolas"/>
                <a:cs typeface="Calibri"/>
              </a:rPr>
              <a:t> var</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40876705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69699" y="2839452"/>
            <a:ext cx="4027064" cy="584775"/>
          </a:xfrm>
          <a:prstGeom prst="rect">
            <a:avLst/>
          </a:prstGeom>
        </p:spPr>
        <p:txBody>
          <a:bodyPr wrap="none">
            <a:spAutoFit/>
          </a:bodyPr>
          <a:lstStyle/>
          <a:p>
            <a:pPr algn="ctr">
              <a:defRPr/>
            </a:pPr>
            <a:r>
              <a:rPr lang="en-US" sz="3200" dirty="0" smtClean="0">
                <a:solidFill>
                  <a:srgbClr val="BF4141"/>
                </a:solidFill>
                <a:latin typeface="Consolas"/>
                <a:cs typeface="Calibri"/>
              </a:rPr>
              <a:t>instanceof</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8477303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809474" y="2839452"/>
            <a:ext cx="8547533" cy="584775"/>
          </a:xfrm>
          <a:prstGeom prst="rect">
            <a:avLst/>
          </a:prstGeom>
        </p:spPr>
        <p:txBody>
          <a:bodyPr wrap="none">
            <a:spAutoFit/>
          </a:bodyPr>
          <a:lstStyle/>
          <a:p>
            <a:pPr algn="ctr">
              <a:defRPr/>
            </a:pPr>
            <a:r>
              <a:rPr lang="en-US" sz="3200" dirty="0" smtClean="0">
                <a:solidFill>
                  <a:srgbClr val="00D8FF"/>
                </a:solidFill>
                <a:latin typeface="Consolas"/>
                <a:cs typeface="Calibri"/>
              </a:rPr>
              <a:t>Type guards </a:t>
            </a:r>
            <a:r>
              <a:rPr lang="en-US" sz="3200" dirty="0" smtClean="0">
                <a:solidFill>
                  <a:srgbClr val="BF4141"/>
                </a:solidFill>
                <a:latin typeface="Consolas"/>
                <a:cs typeface="Calibri"/>
              </a:rPr>
              <a:t>do </a:t>
            </a:r>
            <a:r>
              <a:rPr lang="en-US" sz="3200" dirty="0">
                <a:solidFill>
                  <a:srgbClr val="BF4141"/>
                </a:solidFill>
                <a:latin typeface="Consolas"/>
                <a:cs typeface="Calibri"/>
              </a:rPr>
              <a:t>not</a:t>
            </a:r>
            <a:r>
              <a:rPr lang="en-US" sz="3200" dirty="0">
                <a:solidFill>
                  <a:srgbClr val="00D8FF"/>
                </a:solidFill>
                <a:latin typeface="Consolas"/>
                <a:cs typeface="Calibri"/>
              </a:rPr>
              <a:t> guarantee </a:t>
            </a:r>
            <a:r>
              <a:rPr lang="en-US" sz="3200" dirty="0" smtClean="0">
                <a:solidFill>
                  <a:srgbClr val="00D8FF"/>
                </a:solidFill>
                <a:latin typeface="Consolas"/>
                <a:cs typeface="Calibri"/>
              </a:rPr>
              <a:t>anything</a:t>
            </a:r>
            <a:endParaRPr lang="en-US" sz="3200" dirty="0">
              <a:solidFill>
                <a:srgbClr val="00D8FF"/>
              </a:solidFill>
              <a:latin typeface="Consolas"/>
              <a:cs typeface="Calibri"/>
            </a:endParaRPr>
          </a:p>
        </p:txBody>
      </p:sp>
    </p:spTree>
    <p:extLst>
      <p:ext uri="{BB962C8B-B14F-4D97-AF65-F5344CB8AC3E}">
        <p14:creationId xmlns:p14="http://schemas.microsoft.com/office/powerpoint/2010/main" val="13927451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5007" y="2839452"/>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Unknown top type</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41347497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99711" y="2839452"/>
            <a:ext cx="3567002" cy="830997"/>
          </a:xfrm>
          <a:prstGeom prst="rect">
            <a:avLst/>
          </a:prstGeom>
        </p:spPr>
        <p:txBody>
          <a:bodyPr wrap="none">
            <a:spAutoFit/>
          </a:bodyPr>
          <a:lstStyle/>
          <a:p>
            <a:pPr algn="ctr">
              <a:defRPr/>
            </a:pPr>
            <a:r>
              <a:rPr lang="en-US" sz="4800" dirty="0" smtClean="0">
                <a:solidFill>
                  <a:srgbClr val="00D8FF"/>
                </a:solidFill>
                <a:latin typeface="Consolas"/>
                <a:cs typeface="Calibri"/>
              </a:rPr>
              <a:t>Null types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15282129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2082"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object.optional.required</a:t>
            </a:r>
            <a:endParaRPr lang="en-US" sz="4800" dirty="0">
              <a:solidFill>
                <a:srgbClr val="00D8FF"/>
              </a:solidFill>
              <a:latin typeface="Consolas"/>
              <a:cs typeface="Calibri"/>
            </a:endParaRPr>
          </a:p>
        </p:txBody>
      </p:sp>
      <p:sp>
        <p:nvSpPr>
          <p:cNvPr id="3" name="Прямоугольник 2"/>
          <p:cNvSpPr/>
          <p:nvPr/>
        </p:nvSpPr>
        <p:spPr>
          <a:xfrm>
            <a:off x="714601" y="2931784"/>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object.optional </a:t>
            </a:r>
            <a:r>
              <a:rPr lang="en-US" sz="3600" dirty="0" smtClean="0">
                <a:solidFill>
                  <a:srgbClr val="BF4141"/>
                </a:solidFill>
                <a:latin typeface="Consolas"/>
                <a:cs typeface="Calibri"/>
              </a:rPr>
              <a:t>&amp;&amp;</a:t>
            </a:r>
            <a:r>
              <a:rPr lang="en-US" sz="3600" dirty="0" smtClean="0">
                <a:solidFill>
                  <a:srgbClr val="00D8FF"/>
                </a:solidFill>
                <a:latin typeface="Consolas"/>
                <a:cs typeface="Calibri"/>
              </a:rPr>
              <a:t> </a:t>
            </a:r>
            <a:r>
              <a:rPr lang="en-US" sz="3600" dirty="0">
                <a:solidFill>
                  <a:srgbClr val="00D8FF"/>
                </a:solidFill>
                <a:latin typeface="Consolas"/>
                <a:cs typeface="Calibri"/>
              </a:rPr>
              <a:t>object.optional</a:t>
            </a:r>
            <a:r>
              <a:rPr lang="en-US" sz="3600" dirty="0" smtClean="0">
                <a:solidFill>
                  <a:srgbClr val="00D8FF"/>
                </a:solidFill>
                <a:latin typeface="Consolas"/>
                <a:cs typeface="Calibri"/>
              </a:rPr>
              <a:t>.required</a:t>
            </a:r>
            <a:endParaRPr lang="en-US" sz="3600" dirty="0">
              <a:solidFill>
                <a:srgbClr val="00D8FF"/>
              </a:solidFill>
              <a:latin typeface="Consolas"/>
              <a:cs typeface="Calibri"/>
            </a:endParaRPr>
          </a:p>
        </p:txBody>
      </p:sp>
      <p:sp>
        <p:nvSpPr>
          <p:cNvPr id="4" name="Прямоугольник 3"/>
          <p:cNvSpPr/>
          <p:nvPr/>
        </p:nvSpPr>
        <p:spPr>
          <a:xfrm>
            <a:off x="1932081" y="2839452"/>
            <a:ext cx="8640507"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a:t>
            </a:r>
            <a:r>
              <a:rPr lang="en-US" sz="4800" dirty="0" smtClean="0">
                <a:solidFill>
                  <a:srgbClr val="BF4141"/>
                </a:solidFill>
                <a:latin typeface="Consolas"/>
                <a:cs typeface="Calibri"/>
              </a:rPr>
              <a:t>?</a:t>
            </a:r>
            <a:r>
              <a:rPr lang="en-US" sz="4800" dirty="0" smtClean="0">
                <a:solidFill>
                  <a:srgbClr val="00D8FF"/>
                </a:solidFill>
                <a:latin typeface="Consolas"/>
                <a:cs typeface="Calibri"/>
              </a:rPr>
              <a:t>.required</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97036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1932081"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Type assertion</a:t>
            </a:r>
            <a:r>
              <a:rPr lang="en-US" sz="4800" dirty="0" smtClean="0">
                <a:solidFill>
                  <a:srgbClr val="BF4141"/>
                </a:solidFill>
                <a:latin typeface="Consolas"/>
                <a:cs typeface="Calibri"/>
              </a:rPr>
              <a:t>!</a:t>
            </a:r>
            <a:r>
              <a:rPr lang="en-US" sz="4800" dirty="0" smtClean="0">
                <a:solidFill>
                  <a:srgbClr val="00D8FF"/>
                </a:solidFill>
                <a:latin typeface="Consolas"/>
                <a:cs typeface="Calibri"/>
              </a:rPr>
              <a:t> operator</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78992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xmlns=""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545492" y="2839452"/>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Type assertion operator</a:t>
            </a:r>
            <a:r>
              <a:rPr lang="en-US" sz="3600" dirty="0" smtClean="0">
                <a:solidFill>
                  <a:srgbClr val="BF4141"/>
                </a:solidFill>
                <a:latin typeface="Consolas"/>
                <a:cs typeface="Calibri"/>
              </a:rPr>
              <a:t> is (not always) </a:t>
            </a:r>
            <a:r>
              <a:rPr lang="en-US" sz="3600" dirty="0" smtClean="0">
                <a:solidFill>
                  <a:srgbClr val="00D8FF"/>
                </a:solidFill>
                <a:latin typeface="Consolas"/>
                <a:cs typeface="Calibri"/>
              </a:rPr>
              <a:t>bad</a:t>
            </a:r>
            <a:endParaRPr lang="en-US" sz="3600" dirty="0">
              <a:solidFill>
                <a:srgbClr val="00D8FF"/>
              </a:solidFill>
              <a:latin typeface="Consolas"/>
              <a:cs typeface="Calibri"/>
            </a:endParaRPr>
          </a:p>
        </p:txBody>
      </p:sp>
    </p:spTree>
    <p:extLst>
      <p:ext uri="{BB962C8B-B14F-4D97-AF65-F5344CB8AC3E}">
        <p14:creationId xmlns:p14="http://schemas.microsoft.com/office/powerpoint/2010/main" val="29889779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26"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Type aliases</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38050183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30" y="2839452"/>
            <a:ext cx="7520007"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 aliases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vs</a:t>
            </a: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 interfaces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6619940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35"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never</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checks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9234135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3028562" y="2839452"/>
            <a:ext cx="6109365"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Polymorphic </a:t>
            </a:r>
            <a:r>
              <a:rPr lang="en-US" sz="4000" dirty="0" smtClean="0">
                <a:solidFill>
                  <a:srgbClr val="BF4141"/>
                </a:solidFill>
                <a:latin typeface="Consolas"/>
                <a:cs typeface="Calibri"/>
              </a:rPr>
              <a:t>this</a:t>
            </a:r>
            <a:r>
              <a:rPr lang="en-US" sz="4000" dirty="0" smtClean="0">
                <a:solidFill>
                  <a:srgbClr val="00D8FF"/>
                </a:solidFill>
                <a:latin typeface="Consolas"/>
                <a:cs typeface="Calibri"/>
              </a:rPr>
              <a:t> type</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18641101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439206" y="2839452"/>
            <a:ext cx="328808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Index types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1952289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4"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BF4141"/>
                </a:solidFill>
                <a:effectLst/>
                <a:uLnTx/>
                <a:uFillTx/>
                <a:latin typeface="Consolas"/>
                <a:ea typeface="+mn-ea"/>
                <a:cs typeface="Calibri"/>
              </a:rPr>
              <a:t>keyof</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type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8005736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6"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TKey</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5355751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51" y="2839452"/>
            <a:ext cx="7520008" cy="707886"/>
          </a:xfrm>
          <a:prstGeom prst="rect">
            <a:avLst/>
          </a:prstGeom>
        </p:spPr>
        <p:txBody>
          <a:bodyPr wrap="none">
            <a:spAutoFit/>
          </a:bodyPr>
          <a:lstStyle/>
          <a:p>
            <a:pPr lvl="0" algn="ctr">
              <a:defRPr/>
            </a:pPr>
            <a:r>
              <a:rPr lang="en-US" sz="4000" dirty="0">
                <a:solidFill>
                  <a:srgbClr val="00D8FF"/>
                </a:solidFill>
                <a:latin typeface="Consolas"/>
                <a:cs typeface="Calibri"/>
              </a:rPr>
              <a:t>number key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 </a:t>
            </a:r>
            <a:r>
              <a:rPr lang="en-US" sz="4000" dirty="0">
                <a:solidFill>
                  <a:srgbClr val="00D8FF"/>
                </a:solidFill>
                <a:latin typeface="Consolas"/>
                <a:cs typeface="Calibri"/>
              </a:rPr>
              <a:t>string </a:t>
            </a:r>
            <a:r>
              <a:rPr lang="en-US" sz="4000" dirty="0" smtClean="0">
                <a:solidFill>
                  <a:srgbClr val="00D8FF"/>
                </a:solidFill>
                <a:latin typeface="Consolas"/>
                <a:cs typeface="Calibri"/>
              </a:rPr>
              <a:t>key</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800597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2" descr="Изображение выглядит как рисунок&#10;&#10;Автоматически созданное описание">
            <a:extLst>
              <a:ext uri="{FF2B5EF4-FFF2-40B4-BE49-F238E27FC236}">
                <a16:creationId xmlns:a16="http://schemas.microsoft.com/office/drawing/2014/main" xmlns="" id="{4EAD6ACE-3298-4D74-B944-64C6FF04E9A0}"/>
              </a:ext>
            </a:extLst>
          </p:cNvPr>
          <p:cNvPicPr>
            <a:picLocks noChangeAspect="1"/>
          </p:cNvPicPr>
          <p:nvPr/>
        </p:nvPicPr>
        <p:blipFill>
          <a:blip r:embed="rId3"/>
          <a:stretch>
            <a:fillRect/>
          </a:stretch>
        </p:blipFill>
        <p:spPr>
          <a:xfrm>
            <a:off x="2625629" y="2142972"/>
            <a:ext cx="2403570" cy="2403570"/>
          </a:xfrm>
          <a:prstGeom prst="rect">
            <a:avLst/>
          </a:prstGeom>
        </p:spPr>
      </p:pic>
      <p:sp>
        <p:nvSpPr>
          <p:cNvPr id="8" name="Прямоугольник 7"/>
          <p:cNvSpPr/>
          <p:nvPr/>
        </p:nvSpPr>
        <p:spPr>
          <a:xfrm>
            <a:off x="5725757" y="2990814"/>
            <a:ext cx="3288081" cy="707886"/>
          </a:xfrm>
          <a:prstGeom prst="rect">
            <a:avLst/>
          </a:prstGeom>
        </p:spPr>
        <p:txBody>
          <a:bodyPr wrap="none">
            <a:spAutoFit/>
          </a:bodyPr>
          <a:lstStyle/>
          <a:p>
            <a:pPr lvl="0" algn="ctr">
              <a:defRPr/>
            </a:pPr>
            <a:r>
              <a:rPr lang="en-US" sz="4000" dirty="0" smtClean="0">
                <a:solidFill>
                  <a:srgbClr val="BF4141"/>
                </a:solidFill>
                <a:latin typeface="Consolas"/>
                <a:cs typeface="Calibri"/>
              </a:rPr>
              <a:t>is</a:t>
            </a:r>
            <a:r>
              <a:rPr lang="en-US" sz="4000" dirty="0" smtClean="0">
                <a:solidFill>
                  <a:srgbClr val="00D8FF"/>
                </a:solidFill>
                <a:latin typeface="Consolas"/>
                <a:cs typeface="Calibri"/>
              </a:rPr>
              <a:t> flexible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4"/>
          <a:stretch>
            <a:fillRect/>
          </a:stretch>
        </p:blipFill>
        <p:spPr>
          <a:xfrm>
            <a:off x="4401266" y="2142972"/>
            <a:ext cx="2403570" cy="2403570"/>
          </a:xfrm>
          <a:prstGeom prst="rect">
            <a:avLst/>
          </a:prstGeom>
        </p:spPr>
      </p:pic>
    </p:spTree>
    <p:extLst>
      <p:ext uri="{BB962C8B-B14F-4D97-AF65-F5344CB8AC3E}">
        <p14:creationId xmlns:p14="http://schemas.microsoft.com/office/powerpoint/2010/main" val="2509957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xmlns=""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2918640" y="3084977"/>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What about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3"/>
          <a:stretch>
            <a:fillRect/>
          </a:stretch>
        </p:blipFill>
        <p:spPr>
          <a:xfrm>
            <a:off x="6190406" y="2038080"/>
            <a:ext cx="2519094" cy="2519094"/>
          </a:xfrm>
          <a:prstGeom prst="rect">
            <a:avLst/>
          </a:prstGeom>
        </p:spPr>
      </p:pic>
      <p:sp>
        <p:nvSpPr>
          <p:cNvPr id="5" name="Прямоугольник 4"/>
          <p:cNvSpPr/>
          <p:nvPr/>
        </p:nvSpPr>
        <p:spPr>
          <a:xfrm>
            <a:off x="8975315" y="3084977"/>
            <a:ext cx="466794"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2479320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040355" y="2958532"/>
            <a:ext cx="8331127" cy="630942"/>
          </a:xfrm>
          <a:prstGeom prst="rect">
            <a:avLst/>
          </a:prstGeom>
        </p:spPr>
        <p:txBody>
          <a:bodyPr wrap="none">
            <a:spAutoFit/>
          </a:bodyPr>
          <a:lstStyle/>
          <a:p>
            <a:r>
              <a:rPr lang="en-US" sz="3500" dirty="0" err="1" smtClean="0">
                <a:solidFill>
                  <a:srgbClr val="00D8FF"/>
                </a:solidFill>
                <a:latin typeface="Consolas"/>
                <a:cs typeface="Calibri"/>
              </a:rPr>
              <a:t>createAnimal</a:t>
            </a:r>
            <a:r>
              <a:rPr lang="en-US" sz="3500" dirty="0" smtClean="0">
                <a:solidFill>
                  <a:srgbClr val="00D8FF"/>
                </a:solidFill>
                <a:latin typeface="Consolas"/>
                <a:cs typeface="Calibri"/>
              </a:rPr>
              <a:t>(defaults</a:t>
            </a:r>
            <a:r>
              <a:rPr lang="en-US" sz="3500" dirty="0" smtClean="0">
                <a:solidFill>
                  <a:srgbClr val="BF4141"/>
                </a:solidFill>
                <a:latin typeface="Consolas"/>
                <a:cs typeface="Calibri"/>
              </a:rPr>
              <a:t>: ?</a:t>
            </a:r>
            <a:r>
              <a:rPr lang="en-US" sz="3500" dirty="0" smtClean="0">
                <a:solidFill>
                  <a:srgbClr val="00D8FF"/>
                </a:solidFill>
                <a:latin typeface="Consolas"/>
                <a:cs typeface="Calibri"/>
              </a:rPr>
              <a:t>): Animal</a:t>
            </a:r>
            <a:endParaRPr lang="en-US" sz="3500" dirty="0">
              <a:solidFill>
                <a:srgbClr val="00D8FF"/>
              </a:solidFill>
            </a:endParaRPr>
          </a:p>
        </p:txBody>
      </p:sp>
      <p:sp>
        <p:nvSpPr>
          <p:cNvPr id="10" name="Прямоугольник 9"/>
          <p:cNvSpPr/>
          <p:nvPr/>
        </p:nvSpPr>
        <p:spPr>
          <a:xfrm>
            <a:off x="4164144" y="2196785"/>
            <a:ext cx="3887603"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smtClean="0">
                <a:solidFill>
                  <a:srgbClr val="BF4141"/>
                </a:solidFill>
                <a:latin typeface="Consolas"/>
                <a:cs typeface="Calibri"/>
              </a:rPr>
              <a:t>Animal</a:t>
            </a:r>
            <a:r>
              <a:rPr lang="en-US" sz="3500" dirty="0" smtClean="0">
                <a:solidFill>
                  <a:srgbClr val="00D8FF"/>
                </a:solidFill>
                <a:latin typeface="Consolas"/>
                <a:cs typeface="Calibri"/>
              </a:rPr>
              <a:t> = {</a:t>
            </a:r>
          </a:p>
          <a:p>
            <a:r>
              <a:rPr lang="en-US" sz="3500" dirty="0">
                <a:solidFill>
                  <a:srgbClr val="00D8FF"/>
                </a:solidFill>
                <a:latin typeface="Consolas"/>
                <a:cs typeface="Calibri"/>
              </a:rPr>
              <a:t> </a:t>
            </a:r>
            <a:r>
              <a:rPr lang="en-US" sz="3500" dirty="0" smtClean="0">
                <a:solidFill>
                  <a:srgbClr val="00D8FF"/>
                </a:solidFill>
                <a:latin typeface="Consolas"/>
                <a:cs typeface="Calibri"/>
              </a:rPr>
              <a:t> name: string;</a:t>
            </a:r>
          </a:p>
          <a:p>
            <a:r>
              <a:rPr lang="en-US" sz="3500" dirty="0">
                <a:solidFill>
                  <a:srgbClr val="00D8FF"/>
                </a:solidFill>
                <a:latin typeface="Consolas"/>
                <a:cs typeface="Calibri"/>
              </a:rPr>
              <a:t> </a:t>
            </a:r>
            <a:r>
              <a:rPr lang="en-US" sz="3500" dirty="0" smtClean="0">
                <a:solidFill>
                  <a:srgbClr val="00D8FF"/>
                </a:solidFill>
                <a:latin typeface="Consolas"/>
                <a:cs typeface="Calibri"/>
              </a:rPr>
              <a:t> 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p>
          <a:p>
            <a:r>
              <a:rPr lang="en-US" sz="3500" dirty="0">
                <a:solidFill>
                  <a:srgbClr val="00D8FF"/>
                </a:solidFill>
                <a:latin typeface="Consolas"/>
                <a:cs typeface="Calibri"/>
              </a:rPr>
              <a:t> </a:t>
            </a:r>
            <a:r>
              <a:rPr lang="en-US" sz="3500" dirty="0" smtClean="0">
                <a:solidFill>
                  <a:srgbClr val="00D8FF"/>
                </a:solidFill>
                <a:latin typeface="Consolas"/>
                <a:cs typeface="Calibri"/>
              </a:rPr>
              <a:t> legs: 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
        <p:nvSpPr>
          <p:cNvPr id="11" name="Прямоугольник 10"/>
          <p:cNvSpPr/>
          <p:nvPr/>
        </p:nvSpPr>
        <p:spPr>
          <a:xfrm>
            <a:off x="3274667" y="2196785"/>
            <a:ext cx="5862502"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err="1" smtClean="0">
                <a:solidFill>
                  <a:srgbClr val="BF4141"/>
                </a:solidFill>
                <a:latin typeface="Consolas"/>
                <a:cs typeface="Calibri"/>
              </a:rPr>
              <a:t>OptionalAnimal</a:t>
            </a:r>
            <a:r>
              <a:rPr lang="en-US" sz="3500" dirty="0" smtClean="0">
                <a:solidFill>
                  <a:srgbClr val="00D8FF"/>
                </a:solidFill>
                <a:latin typeface="Consolas"/>
                <a:cs typeface="Calibri"/>
              </a:rPr>
              <a:t> = {</a:t>
            </a:r>
          </a:p>
          <a:p>
            <a:r>
              <a:rPr lang="en-US" sz="3500" dirty="0">
                <a:solidFill>
                  <a:srgbClr val="00D8FF"/>
                </a:solidFill>
                <a:latin typeface="Consolas"/>
                <a:cs typeface="Calibri"/>
              </a:rPr>
              <a:t> </a:t>
            </a:r>
            <a:r>
              <a:rPr lang="en-US" sz="3500" dirty="0" smtClean="0">
                <a:solidFill>
                  <a:srgbClr val="00D8FF"/>
                </a:solidFill>
                <a:latin typeface="Consolas"/>
                <a:cs typeface="Calibri"/>
              </a:rPr>
              <a:t> name?: string;</a:t>
            </a:r>
          </a:p>
          <a:p>
            <a:r>
              <a:rPr lang="en-US" sz="3500" dirty="0">
                <a:solidFill>
                  <a:srgbClr val="00D8FF"/>
                </a:solidFill>
                <a:latin typeface="Consolas"/>
                <a:cs typeface="Calibri"/>
              </a:rPr>
              <a:t> </a:t>
            </a:r>
            <a:r>
              <a:rPr lang="en-US" sz="3500" dirty="0" smtClean="0">
                <a:solidFill>
                  <a:srgbClr val="00D8FF"/>
                </a:solidFill>
                <a:latin typeface="Consolas"/>
                <a:cs typeface="Calibri"/>
              </a:rPr>
              <a:t> 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p>
          <a:p>
            <a:r>
              <a:rPr lang="en-US" sz="3500" dirty="0">
                <a:solidFill>
                  <a:srgbClr val="00D8FF"/>
                </a:solidFill>
                <a:latin typeface="Consolas"/>
                <a:cs typeface="Calibri"/>
              </a:rPr>
              <a:t> </a:t>
            </a:r>
            <a:r>
              <a:rPr lang="en-US" sz="3500" dirty="0" smtClean="0">
                <a:solidFill>
                  <a:srgbClr val="00D8FF"/>
                </a:solidFill>
                <a:latin typeface="Consolas"/>
                <a:cs typeface="Calibri"/>
              </a:rPr>
              <a:t> legs?: 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Tree>
    <p:extLst>
      <p:ext uri="{BB962C8B-B14F-4D97-AF65-F5344CB8AC3E}">
        <p14:creationId xmlns:p14="http://schemas.microsoft.com/office/powerpoint/2010/main" val="342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11" grpId="1"/>
    </p:bld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200779" y="3217510"/>
            <a:ext cx="8263416" cy="707886"/>
          </a:xfrm>
          <a:prstGeom prst="rect">
            <a:avLst/>
          </a:prstGeom>
        </p:spPr>
        <p:txBody>
          <a:bodyPr wrap="none">
            <a:spAutoFit/>
          </a:bodyPr>
          <a:lstStyle/>
          <a:p>
            <a:r>
              <a:rPr lang="en-US" sz="4000" dirty="0">
                <a:solidFill>
                  <a:srgbClr val="00D8FF"/>
                </a:solidFill>
              </a:rPr>
              <a:t>‘function</a:t>
            </a:r>
            <a:r>
              <a:rPr lang="en-US" sz="4000" dirty="0" smtClean="0">
                <a:solidFill>
                  <a:srgbClr val="00D8FF"/>
                </a:solidFill>
              </a:rPr>
              <a:t>’ y(x: </a:t>
            </a:r>
            <a:r>
              <a:rPr lang="en-US" sz="4000" dirty="0" smtClean="0">
                <a:solidFill>
                  <a:srgbClr val="BF4141"/>
                </a:solidFill>
              </a:rPr>
              <a:t>type</a:t>
            </a:r>
            <a:r>
              <a:rPr lang="en-US" sz="4000" dirty="0" smtClean="0">
                <a:solidFill>
                  <a:srgbClr val="00D8FF"/>
                </a:solidFill>
              </a:rPr>
              <a:t>): </a:t>
            </a:r>
            <a:r>
              <a:rPr lang="en-US" sz="4000" dirty="0" err="1" smtClean="0">
                <a:solidFill>
                  <a:srgbClr val="BF4141"/>
                </a:solidFill>
              </a:rPr>
              <a:t>transformed_type</a:t>
            </a:r>
            <a:endParaRPr lang="en-US" sz="4000" dirty="0">
              <a:solidFill>
                <a:srgbClr val="BF4141"/>
              </a:solidFill>
            </a:endParaRPr>
          </a:p>
        </p:txBody>
      </p:sp>
    </p:spTree>
    <p:extLst>
      <p:ext uri="{BB962C8B-B14F-4D97-AF65-F5344CB8AC3E}">
        <p14:creationId xmlns:p14="http://schemas.microsoft.com/office/powerpoint/2010/main" val="19811635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628293" y="3206624"/>
            <a:ext cx="3175869" cy="707886"/>
          </a:xfrm>
          <a:prstGeom prst="rect">
            <a:avLst/>
          </a:prstGeom>
        </p:spPr>
        <p:txBody>
          <a:bodyPr wrap="none">
            <a:spAutoFit/>
          </a:bodyPr>
          <a:lstStyle/>
          <a:p>
            <a:r>
              <a:rPr lang="en-US" sz="4000" dirty="0" smtClean="0">
                <a:solidFill>
                  <a:srgbClr val="00D8FF"/>
                </a:solidFill>
              </a:rPr>
              <a:t>Mapped types</a:t>
            </a:r>
            <a:endParaRPr lang="en-US" sz="4000" dirty="0">
              <a:solidFill>
                <a:srgbClr val="BF4141"/>
              </a:solidFill>
            </a:endParaRPr>
          </a:p>
        </p:txBody>
      </p:sp>
    </p:spTree>
    <p:extLst>
      <p:ext uri="{BB962C8B-B14F-4D97-AF65-F5344CB8AC3E}">
        <p14:creationId xmlns:p14="http://schemas.microsoft.com/office/powerpoint/2010/main" val="40389275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430864" y="2128939"/>
            <a:ext cx="4416594" cy="3170099"/>
          </a:xfrm>
          <a:prstGeom prst="rect">
            <a:avLst/>
          </a:prstGeom>
        </p:spPr>
        <p:txBody>
          <a:bodyPr wrap="none">
            <a:spAutoFit/>
          </a:bodyPr>
          <a:lstStyle/>
          <a:p>
            <a:r>
              <a:rPr lang="en-US" sz="4000" dirty="0">
                <a:solidFill>
                  <a:srgbClr val="00D8FF"/>
                </a:solidFill>
                <a:latin typeface="Consolas"/>
                <a:cs typeface="Calibri"/>
              </a:rPr>
              <a:t>type </a:t>
            </a:r>
            <a:r>
              <a:rPr lang="en-US" sz="4000" dirty="0" smtClean="0">
                <a:solidFill>
                  <a:srgbClr val="BF4141"/>
                </a:solidFill>
                <a:latin typeface="Consolas"/>
                <a:cs typeface="Calibri"/>
              </a:rPr>
              <a:t>Animal </a:t>
            </a:r>
            <a:r>
              <a:rPr lang="en-US" sz="4000" dirty="0" smtClean="0">
                <a:solidFill>
                  <a:srgbClr val="00D8FF"/>
                </a:solidFill>
                <a:latin typeface="Consolas"/>
                <a:cs typeface="Calibri"/>
              </a:rPr>
              <a:t>= </a:t>
            </a:r>
            <a:r>
              <a:rPr lang="en-US" sz="4000" dirty="0">
                <a:solidFill>
                  <a:srgbClr val="00D8FF"/>
                </a:solidFill>
                <a:latin typeface="Consolas"/>
                <a:cs typeface="Calibri"/>
              </a:rPr>
              <a:t>{</a:t>
            </a:r>
          </a:p>
          <a:p>
            <a:r>
              <a:rPr lang="en-US" sz="4000" dirty="0">
                <a:solidFill>
                  <a:srgbClr val="00D8FF"/>
                </a:solidFill>
                <a:latin typeface="Consolas"/>
                <a:cs typeface="Calibri"/>
              </a:rPr>
              <a:t>  </a:t>
            </a:r>
            <a:r>
              <a:rPr lang="en-US" sz="4000" dirty="0" smtClean="0">
                <a:solidFill>
                  <a:srgbClr val="00D8FF"/>
                </a:solidFill>
                <a:latin typeface="Consolas"/>
                <a:cs typeface="Calibri"/>
              </a:rPr>
              <a:t>name: </a:t>
            </a:r>
            <a:r>
              <a:rPr lang="en-US" sz="4000" dirty="0">
                <a:solidFill>
                  <a:srgbClr val="00D8FF"/>
                </a:solidFill>
                <a:latin typeface="Consolas"/>
                <a:cs typeface="Calibri"/>
              </a:rPr>
              <a:t>string;</a:t>
            </a:r>
          </a:p>
          <a:p>
            <a:r>
              <a:rPr lang="en-US" sz="4000" dirty="0">
                <a:solidFill>
                  <a:srgbClr val="00D8FF"/>
                </a:solidFill>
                <a:latin typeface="Consolas"/>
                <a:cs typeface="Calibri"/>
              </a:rPr>
              <a:t>  </a:t>
            </a:r>
            <a:r>
              <a:rPr lang="en-US" sz="4000" dirty="0" smtClean="0">
                <a:solidFill>
                  <a:srgbClr val="00D8FF"/>
                </a:solidFill>
                <a:latin typeface="Consolas"/>
                <a:cs typeface="Calibri"/>
              </a:rPr>
              <a:t>color: </a:t>
            </a:r>
            <a:r>
              <a:rPr lang="en-US" sz="4000" dirty="0">
                <a:solidFill>
                  <a:srgbClr val="00D8FF"/>
                </a:solidFill>
                <a:latin typeface="Consolas"/>
                <a:cs typeface="Calibri"/>
              </a:rPr>
              <a:t>enum;</a:t>
            </a:r>
          </a:p>
          <a:p>
            <a:r>
              <a:rPr lang="en-US" sz="4000" dirty="0">
                <a:solidFill>
                  <a:srgbClr val="00D8FF"/>
                </a:solidFill>
                <a:latin typeface="Consolas"/>
                <a:cs typeface="Calibri"/>
              </a:rPr>
              <a:t>  </a:t>
            </a:r>
            <a:r>
              <a:rPr lang="en-US" sz="4000" dirty="0" smtClean="0">
                <a:solidFill>
                  <a:srgbClr val="00D8FF"/>
                </a:solidFill>
                <a:latin typeface="Consolas"/>
                <a:cs typeface="Calibri"/>
              </a:rPr>
              <a:t>legs: </a:t>
            </a:r>
            <a:r>
              <a:rPr lang="en-US" sz="4000" dirty="0">
                <a:solidFill>
                  <a:srgbClr val="00D8FF"/>
                </a:solidFill>
                <a:latin typeface="Consolas"/>
                <a:cs typeface="Calibri"/>
              </a:rPr>
              <a:t>number;</a:t>
            </a:r>
          </a:p>
          <a:p>
            <a:r>
              <a:rPr lang="en-US" sz="4000" dirty="0">
                <a:solidFill>
                  <a:srgbClr val="00D8FF"/>
                </a:solidFill>
                <a:latin typeface="Consolas"/>
                <a:cs typeface="Calibri"/>
              </a:rPr>
              <a:t>}</a:t>
            </a:r>
            <a:endParaRPr lang="en-US" sz="4000" dirty="0">
              <a:solidFill>
                <a:srgbClr val="00D8FF"/>
              </a:solidFill>
            </a:endParaRPr>
          </a:p>
        </p:txBody>
      </p:sp>
    </p:spTree>
    <p:extLst>
      <p:ext uri="{BB962C8B-B14F-4D97-AF65-F5344CB8AC3E}">
        <p14:creationId xmlns:p14="http://schemas.microsoft.com/office/powerpoint/2010/main" val="32544380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937888" y="2014062"/>
            <a:ext cx="8930650" cy="3170099"/>
          </a:xfrm>
          <a:prstGeom prst="rect">
            <a:avLst/>
          </a:prstGeom>
        </p:spPr>
        <p:txBody>
          <a:bodyPr wrap="none">
            <a:spAutoFit/>
          </a:bodyPr>
          <a:lstStyle/>
          <a:p>
            <a:r>
              <a:rPr lang="en-US" sz="4000" dirty="0" smtClean="0">
                <a:solidFill>
                  <a:srgbClr val="00D8FF"/>
                </a:solidFill>
                <a:latin typeface="Consolas"/>
                <a:cs typeface="Calibri"/>
              </a:rPr>
              <a:t>type </a:t>
            </a:r>
            <a:r>
              <a:rPr lang="en-US" sz="4000" dirty="0" smtClean="0">
                <a:solidFill>
                  <a:srgbClr val="00D8FF"/>
                </a:solidFill>
                <a:latin typeface="Consolas"/>
                <a:cs typeface="Calibri"/>
              </a:rPr>
              <a:t>Partial&lt;T&gt; </a:t>
            </a:r>
            <a:r>
              <a:rPr lang="en-US" sz="4000" dirty="0" smtClean="0">
                <a:solidFill>
                  <a:srgbClr val="00D8FF"/>
                </a:solidFill>
                <a:latin typeface="Consolas"/>
                <a:cs typeface="Calibri"/>
              </a:rPr>
              <a:t>= {</a:t>
            </a:r>
          </a:p>
          <a:p>
            <a:r>
              <a:rPr lang="en-US" sz="4000" dirty="0" smtClean="0">
                <a:solidFill>
                  <a:srgbClr val="00D8FF"/>
                </a:solidFill>
                <a:latin typeface="Consolas"/>
                <a:cs typeface="Calibri"/>
              </a:rPr>
              <a:t>	[P </a:t>
            </a:r>
            <a:r>
              <a:rPr lang="en-US" sz="4000" dirty="0" smtClean="0">
                <a:solidFill>
                  <a:srgbClr val="BF4141"/>
                </a:solidFill>
                <a:latin typeface="Consolas"/>
                <a:cs typeface="Calibri"/>
              </a:rPr>
              <a:t>in</a:t>
            </a:r>
            <a:r>
              <a:rPr lang="en-US" sz="4000" dirty="0" smtClean="0">
                <a:solidFill>
                  <a:srgbClr val="00D8FF"/>
                </a:solidFill>
                <a:latin typeface="Consolas"/>
                <a:cs typeface="Calibri"/>
              </a:rPr>
              <a:t> keyof </a:t>
            </a:r>
            <a:r>
              <a:rPr lang="en-US" sz="4000" dirty="0" smtClean="0">
                <a:solidFill>
                  <a:srgbClr val="00D8FF"/>
                </a:solidFill>
                <a:latin typeface="Consolas"/>
                <a:cs typeface="Calibri"/>
              </a:rPr>
              <a:t>T]?: T[P]</a:t>
            </a:r>
            <a:endParaRPr lang="en-US" sz="4000" dirty="0">
              <a:solidFill>
                <a:srgbClr val="00D8FF"/>
              </a:solidFill>
              <a:latin typeface="Consolas"/>
              <a:cs typeface="Calibri"/>
            </a:endParaRPr>
          </a:p>
          <a:p>
            <a:r>
              <a:rPr lang="en-US" sz="4000" dirty="0" smtClean="0">
                <a:solidFill>
                  <a:srgbClr val="00D8FF"/>
                </a:solidFill>
                <a:latin typeface="Consolas"/>
                <a:cs typeface="Calibri"/>
              </a:rPr>
              <a:t>};</a:t>
            </a:r>
          </a:p>
          <a:p>
            <a:endParaRPr lang="en-US" sz="4000" dirty="0">
              <a:solidFill>
                <a:srgbClr val="00D8FF"/>
              </a:solidFill>
              <a:latin typeface="Consolas"/>
              <a:cs typeface="Calibri"/>
            </a:endParaRPr>
          </a:p>
          <a:p>
            <a:r>
              <a:rPr lang="en-US" sz="4000" dirty="0" smtClean="0">
                <a:solidFill>
                  <a:srgbClr val="00D8FF"/>
                </a:solidFill>
                <a:latin typeface="Consolas"/>
                <a:cs typeface="Calibri"/>
              </a:rPr>
              <a:t>type Optional = Partial&lt;Animal&gt;</a:t>
            </a:r>
            <a:endParaRPr lang="en-US" sz="4000" dirty="0">
              <a:solidFill>
                <a:srgbClr val="00D8FF"/>
              </a:solidFill>
            </a:endParaRPr>
          </a:p>
        </p:txBody>
      </p:sp>
    </p:spTree>
    <p:extLst>
      <p:ext uri="{BB962C8B-B14F-4D97-AF65-F5344CB8AC3E}">
        <p14:creationId xmlns:p14="http://schemas.microsoft.com/office/powerpoint/2010/main" val="298730018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40859" y="3157062"/>
            <a:ext cx="4416594" cy="707886"/>
          </a:xfrm>
          <a:prstGeom prst="rect">
            <a:avLst/>
          </a:prstGeom>
        </p:spPr>
        <p:txBody>
          <a:bodyPr wrap="none">
            <a:spAutoFit/>
          </a:bodyPr>
          <a:lstStyle/>
          <a:p>
            <a:r>
              <a:rPr lang="en-US" sz="4000" dirty="0" smtClean="0">
                <a:solidFill>
                  <a:srgbClr val="00D8FF"/>
                </a:solidFill>
                <a:latin typeface="Consolas"/>
                <a:cs typeface="Calibri"/>
              </a:rPr>
              <a:t>Partial&lt;Animal</a:t>
            </a:r>
            <a:r>
              <a:rPr lang="en-US" sz="4000" dirty="0" smtClean="0">
                <a:solidFill>
                  <a:srgbClr val="00D8FF"/>
                </a:solidFill>
                <a:latin typeface="Consolas"/>
                <a:cs typeface="Calibri"/>
              </a:rPr>
              <a:t>&gt;</a:t>
            </a:r>
            <a:endParaRPr lang="en-US" sz="4000" dirty="0">
              <a:solidFill>
                <a:srgbClr val="00D8FF"/>
              </a:solidFill>
            </a:endParaRPr>
          </a:p>
        </p:txBody>
      </p:sp>
      <p:sp>
        <p:nvSpPr>
          <p:cNvPr id="3" name="Прямоугольник 2"/>
          <p:cNvSpPr/>
          <p:nvPr/>
        </p:nvSpPr>
        <p:spPr>
          <a:xfrm>
            <a:off x="1585023" y="2541509"/>
            <a:ext cx="9853980" cy="1938992"/>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smtClean="0">
                <a:solidFill>
                  <a:srgbClr val="00D8FF"/>
                </a:solidFill>
                <a:latin typeface="Consolas"/>
                <a:cs typeface="Calibri"/>
              </a:rPr>
              <a:t>	[P in keyof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[P]</a:t>
            </a:r>
            <a:endParaRPr lang="en-US" sz="4000" dirty="0">
              <a:solidFill>
                <a:srgbClr val="00D8FF"/>
              </a:solidFill>
              <a:latin typeface="Consolas"/>
              <a:cs typeface="Calibri"/>
            </a:endParaRPr>
          </a:p>
          <a:p>
            <a:r>
              <a:rPr lang="en-US" sz="4000" dirty="0" smtClean="0">
                <a:solidFill>
                  <a:srgbClr val="00D8FF"/>
                </a:solidFill>
                <a:latin typeface="Consolas"/>
                <a:cs typeface="Calibri"/>
              </a:rPr>
              <a:t>}</a:t>
            </a:r>
            <a:endParaRPr lang="en-US" sz="4000" dirty="0">
              <a:solidFill>
                <a:srgbClr val="00D8FF"/>
              </a:solidFill>
            </a:endParaRPr>
          </a:p>
        </p:txBody>
      </p:sp>
      <p:sp>
        <p:nvSpPr>
          <p:cNvPr id="6" name="Прямоугольник 5"/>
          <p:cNvSpPr/>
          <p:nvPr/>
        </p:nvSpPr>
        <p:spPr>
          <a:xfrm>
            <a:off x="890849" y="2541509"/>
            <a:ext cx="10982494" cy="1938992"/>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smtClean="0">
                <a:solidFill>
                  <a:srgbClr val="00D8FF"/>
                </a:solidFill>
                <a:latin typeface="Consolas"/>
                <a:cs typeface="Calibri"/>
              </a:rPr>
              <a:t>	[P in </a:t>
            </a:r>
            <a:r>
              <a:rPr lang="en-US" sz="4000" dirty="0" smtClean="0">
                <a:solidFill>
                  <a:srgbClr val="BF4141"/>
                </a:solidFill>
                <a:latin typeface="Consolas"/>
                <a:cs typeface="Calibri"/>
              </a:rPr>
              <a:t>‘name’ | ‘color’</a:t>
            </a:r>
            <a:r>
              <a:rPr lang="en-US" sz="4000" dirty="0" smtClean="0">
                <a:solidFill>
                  <a:srgbClr val="00D8FF"/>
                </a:solidFill>
                <a:latin typeface="Consolas"/>
                <a:cs typeface="Calibri"/>
              </a:rPr>
              <a:t>]?: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[P]</a:t>
            </a:r>
          </a:p>
          <a:p>
            <a:r>
              <a:rPr lang="en-US" sz="4000" dirty="0" smtClean="0">
                <a:solidFill>
                  <a:srgbClr val="00D8FF"/>
                </a:solidFill>
                <a:latin typeface="Consolas"/>
                <a:cs typeface="Calibri"/>
              </a:rPr>
              <a:t>}</a:t>
            </a:r>
            <a:endParaRPr lang="en-US" sz="4000" dirty="0">
              <a:solidFill>
                <a:srgbClr val="00D8FF"/>
              </a:solidFill>
            </a:endParaRPr>
          </a:p>
        </p:txBody>
      </p:sp>
      <p:sp>
        <p:nvSpPr>
          <p:cNvPr id="7" name="Прямоугольник 6"/>
          <p:cNvSpPr/>
          <p:nvPr/>
        </p:nvSpPr>
        <p:spPr>
          <a:xfrm>
            <a:off x="2209616" y="2133750"/>
            <a:ext cx="7879080" cy="2554545"/>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a:solidFill>
                  <a:srgbClr val="00D8FF"/>
                </a:solidFill>
                <a:latin typeface="Consolas"/>
                <a:cs typeface="Calibri"/>
              </a:rPr>
              <a:t>	</a:t>
            </a:r>
            <a:r>
              <a:rPr lang="en-US" sz="4000" dirty="0" smtClean="0">
                <a:solidFill>
                  <a:srgbClr val="00D8FF"/>
                </a:solidFill>
                <a:latin typeface="Consolas"/>
                <a:cs typeface="Calibri"/>
              </a:rPr>
              <a:t>name?: Animal[‘name’];</a:t>
            </a:r>
          </a:p>
          <a:p>
            <a:r>
              <a:rPr lang="en-US" sz="4000" dirty="0">
                <a:solidFill>
                  <a:srgbClr val="00D8FF"/>
                </a:solidFill>
                <a:latin typeface="Consolas"/>
                <a:cs typeface="Calibri"/>
              </a:rPr>
              <a:t>	</a:t>
            </a:r>
            <a:r>
              <a:rPr lang="en-US" sz="4000" dirty="0" smtClean="0">
                <a:solidFill>
                  <a:srgbClr val="00D8FF"/>
                </a:solidFill>
                <a:latin typeface="Consolas"/>
                <a:cs typeface="Calibri"/>
              </a:rPr>
              <a:t>color?: Animal[‘color’];</a:t>
            </a:r>
            <a:endParaRPr lang="en-US" sz="4000" dirty="0" smtClean="0">
              <a:solidFill>
                <a:srgbClr val="00D8FF"/>
              </a:solidFill>
            </a:endParaRPr>
          </a:p>
          <a:p>
            <a:r>
              <a:rPr lang="en-US" sz="4000" dirty="0">
                <a:solidFill>
                  <a:srgbClr val="00D8FF"/>
                </a:solidFill>
                <a:latin typeface="Consolas"/>
                <a:cs typeface="Calibri"/>
              </a:rPr>
              <a:t>}</a:t>
            </a:r>
            <a:endParaRPr lang="en-US" sz="4000" dirty="0" smtClean="0">
              <a:solidFill>
                <a:srgbClr val="00D8FF"/>
              </a:solidFill>
              <a:latin typeface="Consolas"/>
              <a:cs typeface="Calibri"/>
            </a:endParaRPr>
          </a:p>
        </p:txBody>
      </p:sp>
    </p:spTree>
    <p:extLst>
      <p:ext uri="{BB962C8B-B14F-4D97-AF65-F5344CB8AC3E}">
        <p14:creationId xmlns:p14="http://schemas.microsoft.com/office/powerpoint/2010/main" val="200435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ntr" presetSubtype="0" fill="hold" grpId="1"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6" grpId="0"/>
      <p:bldP spid="6" grpId="1"/>
      <p:bldP spid="7" grpId="1"/>
    </p:bld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57978" y="3075997"/>
            <a:ext cx="7233070" cy="707886"/>
          </a:xfrm>
          <a:prstGeom prst="rect">
            <a:avLst/>
          </a:prstGeom>
        </p:spPr>
        <p:txBody>
          <a:bodyPr wrap="none">
            <a:spAutoFit/>
          </a:bodyPr>
          <a:lstStyle/>
          <a:p>
            <a:r>
              <a:rPr lang="en-US" sz="4000" dirty="0" smtClean="0">
                <a:solidFill>
                  <a:srgbClr val="00D8FF"/>
                </a:solidFill>
              </a:rPr>
              <a:t>Non homomorphic Mapped </a:t>
            </a:r>
            <a:r>
              <a:rPr lang="en-US" sz="4000" dirty="0" smtClean="0">
                <a:solidFill>
                  <a:srgbClr val="00D8FF"/>
                </a:solidFill>
              </a:rPr>
              <a:t>types</a:t>
            </a:r>
            <a:endParaRPr lang="en-US" sz="4000" dirty="0">
              <a:solidFill>
                <a:srgbClr val="BF4141"/>
              </a:solidFill>
            </a:endParaRPr>
          </a:p>
        </p:txBody>
      </p:sp>
    </p:spTree>
    <p:extLst>
      <p:ext uri="{BB962C8B-B14F-4D97-AF65-F5344CB8AC3E}">
        <p14:creationId xmlns:p14="http://schemas.microsoft.com/office/powerpoint/2010/main" val="163777727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703006" y="3130426"/>
            <a:ext cx="4965014" cy="707886"/>
          </a:xfrm>
          <a:prstGeom prst="rect">
            <a:avLst/>
          </a:prstGeom>
        </p:spPr>
        <p:txBody>
          <a:bodyPr wrap="none">
            <a:spAutoFit/>
          </a:bodyPr>
          <a:lstStyle/>
          <a:p>
            <a:r>
              <a:rPr lang="en-US" sz="4000" dirty="0" smtClean="0">
                <a:solidFill>
                  <a:srgbClr val="00D8FF"/>
                </a:solidFill>
              </a:rPr>
              <a:t>Packing and Unpacking</a:t>
            </a:r>
            <a:endParaRPr lang="en-US" sz="4000" dirty="0">
              <a:solidFill>
                <a:srgbClr val="BF4141"/>
              </a:solidFill>
            </a:endParaRPr>
          </a:p>
        </p:txBody>
      </p:sp>
    </p:spTree>
    <p:extLst>
      <p:ext uri="{BB962C8B-B14F-4D97-AF65-F5344CB8AC3E}">
        <p14:creationId xmlns:p14="http://schemas.microsoft.com/office/powerpoint/2010/main" val="37117329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03749" y="3032455"/>
            <a:ext cx="3978397" cy="707886"/>
          </a:xfrm>
          <a:prstGeom prst="rect">
            <a:avLst/>
          </a:prstGeom>
        </p:spPr>
        <p:txBody>
          <a:bodyPr wrap="none">
            <a:spAutoFit/>
          </a:bodyPr>
          <a:lstStyle/>
          <a:p>
            <a:r>
              <a:rPr lang="en-US" sz="4000" dirty="0" smtClean="0">
                <a:solidFill>
                  <a:srgbClr val="00D8FF"/>
                </a:solidFill>
              </a:rPr>
              <a:t>T </a:t>
            </a:r>
            <a:r>
              <a:rPr lang="en-US" sz="4000" dirty="0" smtClean="0">
                <a:solidFill>
                  <a:srgbClr val="BF4141"/>
                </a:solidFill>
              </a:rPr>
              <a:t>extends</a:t>
            </a:r>
            <a:r>
              <a:rPr lang="en-US" sz="4000" dirty="0" smtClean="0">
                <a:solidFill>
                  <a:srgbClr val="00D8FF"/>
                </a:solidFill>
              </a:rPr>
              <a:t> U ? X : Y</a:t>
            </a:r>
            <a:endParaRPr lang="en-US" sz="4000" dirty="0">
              <a:solidFill>
                <a:srgbClr val="00D8FF"/>
              </a:solidFill>
            </a:endParaRPr>
          </a:p>
        </p:txBody>
      </p:sp>
      <p:sp>
        <p:nvSpPr>
          <p:cNvPr id="3" name="Прямоугольник 2"/>
          <p:cNvSpPr/>
          <p:nvPr/>
        </p:nvSpPr>
        <p:spPr>
          <a:xfrm>
            <a:off x="4203749" y="3032455"/>
            <a:ext cx="4601965" cy="707886"/>
          </a:xfrm>
          <a:prstGeom prst="rect">
            <a:avLst/>
          </a:prstGeom>
        </p:spPr>
        <p:txBody>
          <a:bodyPr wrap="none">
            <a:spAutoFit/>
          </a:bodyPr>
          <a:lstStyle/>
          <a:p>
            <a:r>
              <a:rPr lang="en-US" sz="4000" dirty="0" smtClean="0">
                <a:solidFill>
                  <a:srgbClr val="00D8FF"/>
                </a:solidFill>
              </a:rPr>
              <a:t>T </a:t>
            </a:r>
            <a:r>
              <a:rPr lang="en-US" sz="4000" dirty="0" smtClean="0">
                <a:solidFill>
                  <a:srgbClr val="BF4141"/>
                </a:solidFill>
              </a:rPr>
              <a:t>extends</a:t>
            </a:r>
            <a:r>
              <a:rPr lang="en-US" sz="4000" dirty="0" smtClean="0">
                <a:solidFill>
                  <a:srgbClr val="00D8FF"/>
                </a:solidFill>
              </a:rPr>
              <a:t> U ? T(U) : Y</a:t>
            </a:r>
            <a:endParaRPr lang="en-US" sz="4000" dirty="0">
              <a:solidFill>
                <a:srgbClr val="00D8FF"/>
              </a:solidFill>
            </a:endParaRPr>
          </a:p>
        </p:txBody>
      </p:sp>
    </p:spTree>
    <p:extLst>
      <p:ext uri="{BB962C8B-B14F-4D97-AF65-F5344CB8AC3E}">
        <p14:creationId xmlns:p14="http://schemas.microsoft.com/office/powerpoint/2010/main" val="21947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xmlns=""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3017207" y="2890941"/>
            <a:ext cx="6720686" cy="707886"/>
          </a:xfrm>
          <a:prstGeom prst="rect">
            <a:avLst/>
          </a:prstGeom>
        </p:spPr>
        <p:txBody>
          <a:bodyPr wrap="none">
            <a:spAutoFit/>
          </a:bodyPr>
          <a:lstStyle/>
          <a:p>
            <a:r>
              <a:rPr lang="en-US" sz="4000" dirty="0" smtClean="0">
                <a:solidFill>
                  <a:srgbClr val="00D8FF"/>
                </a:solidFill>
              </a:rPr>
              <a:t>Mapped and conditional types</a:t>
            </a:r>
            <a:endParaRPr lang="en-US" sz="4000" dirty="0">
              <a:solidFill>
                <a:srgbClr val="00D8FF"/>
              </a:solidFill>
            </a:endParaRPr>
          </a:p>
        </p:txBody>
      </p:sp>
    </p:spTree>
    <p:extLst>
      <p:ext uri="{BB962C8B-B14F-4D97-AF65-F5344CB8AC3E}">
        <p14:creationId xmlns:p14="http://schemas.microsoft.com/office/powerpoint/2010/main" val="4959824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1798007" y="2847399"/>
            <a:ext cx="9028562" cy="707886"/>
          </a:xfrm>
          <a:prstGeom prst="rect">
            <a:avLst/>
          </a:prstGeom>
        </p:spPr>
        <p:txBody>
          <a:bodyPr wrap="none">
            <a:spAutoFit/>
          </a:bodyPr>
          <a:lstStyle/>
          <a:p>
            <a:r>
              <a:rPr lang="en-US" sz="4000" dirty="0">
                <a:solidFill>
                  <a:srgbClr val="00D8FF"/>
                </a:solidFill>
              </a:rPr>
              <a:t>Conditionals can not reference themselves</a:t>
            </a:r>
          </a:p>
        </p:txBody>
      </p:sp>
    </p:spTree>
    <p:extLst>
      <p:ext uri="{BB962C8B-B14F-4D97-AF65-F5344CB8AC3E}">
        <p14:creationId xmlns:p14="http://schemas.microsoft.com/office/powerpoint/2010/main" val="390554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xmlns=""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xmlns=""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xmlns=""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xmlns=""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xmlns=""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xmlns=""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xmlns=""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xmlns=""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xmlns=""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xmlns=""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xmlns=""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xmlns=""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xmlns=""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xmlns=""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xmlns=""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xmlns=""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xmlns=""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xmlns=""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xmlns=""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xmlns=""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xmlns=""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xmlns=""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xmlns=""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xmlns=""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xmlns=""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xmlns=""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xmlns=""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xmlns=""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xmlns=""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xmlns=""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xmlns=""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xmlns=""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xmlns=""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xmlns=""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xmlns=""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xmlns=""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xmlns=""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xmlns=""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xmlns=""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xmlns=""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xmlns=""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xmlns=""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xmlns=""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xmlns=""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xmlns=""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xmlns=""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xmlns=""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xmlns=""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xmlns=""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xmlns=""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xmlns=""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xmlns=""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55" y="2998113"/>
            <a:ext cx="3228769" cy="1569660"/>
          </a:xfrm>
          <a:prstGeom prst="rect">
            <a:avLst/>
          </a:prstGeom>
        </p:spPr>
        <p:txBody>
          <a:bodyPr wrap="none">
            <a:spAutoFit/>
          </a:bodyPr>
          <a:lstStyle/>
          <a:p>
            <a:pPr algn="ctr">
              <a:defRPr/>
            </a:pPr>
            <a:r>
              <a:rPr lang="en-US" sz="4800" dirty="0" smtClean="0">
                <a:solidFill>
                  <a:srgbClr val="00D8FF"/>
                </a:solidFill>
                <a:latin typeface="Consolas"/>
                <a:cs typeface="Calibri"/>
              </a:rPr>
              <a:t>Class</a:t>
            </a:r>
            <a:endParaRPr lang="ru-RU" sz="4800" dirty="0" smtClean="0">
              <a:solidFill>
                <a:srgbClr val="00D8FF"/>
              </a:solidFill>
              <a:latin typeface="Consolas"/>
              <a:cs typeface="Calibri"/>
            </a:endParaRPr>
          </a:p>
          <a:p>
            <a:pPr algn="ctr">
              <a:defRPr/>
            </a:pPr>
            <a:r>
              <a:rPr lang="en-US" sz="4800" dirty="0" smtClean="0">
                <a:solidFill>
                  <a:srgbClr val="F59117"/>
                </a:solidFill>
                <a:latin typeface="Consolas"/>
                <a:cs typeface="Calibri"/>
              </a:rPr>
              <a:t>this, new</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17276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73" y="2998113"/>
            <a:ext cx="4919937" cy="1569660"/>
          </a:xfrm>
          <a:prstGeom prst="rect">
            <a:avLst/>
          </a:prstGeom>
        </p:spPr>
        <p:txBody>
          <a:bodyPr wrap="none">
            <a:spAutoFit/>
          </a:bodyPr>
          <a:lstStyle/>
          <a:p>
            <a:pPr algn="ctr">
              <a:defRPr/>
            </a:pPr>
            <a:r>
              <a:rPr lang="en-US" sz="4800" dirty="0" smtClean="0">
                <a:solidFill>
                  <a:srgbClr val="00D8FF"/>
                </a:solidFill>
                <a:latin typeface="Consolas"/>
                <a:cs typeface="Calibri"/>
              </a:rPr>
              <a:t>Inheritance</a:t>
            </a:r>
          </a:p>
          <a:p>
            <a:pPr algn="ctr">
              <a:defRPr/>
            </a:pPr>
            <a:r>
              <a:rPr lang="en-US" sz="4800" dirty="0">
                <a:solidFill>
                  <a:srgbClr val="F59117"/>
                </a:solidFill>
                <a:latin typeface="Consolas"/>
                <a:cs typeface="Calibri"/>
              </a:rPr>
              <a:t>e</a:t>
            </a:r>
            <a:r>
              <a:rPr lang="en-US" sz="4800" dirty="0" smtClean="0">
                <a:solidFill>
                  <a:srgbClr val="F59117"/>
                </a:solidFill>
                <a:latin typeface="Consolas"/>
                <a:cs typeface="Calibri"/>
              </a:rPr>
              <a:t>xtends, super</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963300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606674" y="2998113"/>
            <a:ext cx="8978741" cy="1569660"/>
          </a:xfrm>
          <a:prstGeom prst="rect">
            <a:avLst/>
          </a:prstGeom>
        </p:spPr>
        <p:txBody>
          <a:bodyPr wrap="none">
            <a:spAutoFit/>
          </a:bodyPr>
          <a:lstStyle/>
          <a:p>
            <a:pPr algn="ctr">
              <a:defRPr/>
            </a:pPr>
            <a:r>
              <a:rPr lang="en-US" sz="4800" dirty="0" smtClean="0">
                <a:solidFill>
                  <a:srgbClr val="00D8FF"/>
                </a:solidFill>
                <a:latin typeface="Consolas"/>
                <a:cs typeface="Calibri"/>
              </a:rPr>
              <a:t>Access modifiers</a:t>
            </a:r>
          </a:p>
          <a:p>
            <a:pPr algn="ctr">
              <a:defRPr/>
            </a:pPr>
            <a:r>
              <a:rPr lang="en-US" sz="4800" dirty="0" smtClean="0">
                <a:solidFill>
                  <a:srgbClr val="F59117"/>
                </a:solidFill>
                <a:latin typeface="Consolas"/>
                <a:cs typeface="Calibri"/>
              </a:rPr>
              <a:t>public, private, protected</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19149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2" y="1857674"/>
            <a:ext cx="3910146" cy="3599848"/>
            <a:chOff x="4089836" y="3348091"/>
            <a:chExt cx="2439344" cy="2439344"/>
          </a:xfrm>
        </p:grpSpPr>
        <p:sp>
          <p:nvSpPr>
            <p:cNvPr id="5" name="Овал 4"/>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a:extLst>
                <a:ext uri="{FF2B5EF4-FFF2-40B4-BE49-F238E27FC236}">
                  <a16:creationId xmlns:a16="http://schemas.microsoft.com/office/drawing/2014/main" xmlns=""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a:t>
              </a:r>
              <a:endParaRPr lang="en-US" sz="4000" dirty="0">
                <a:solidFill>
                  <a:srgbClr val="00D8FF"/>
                </a:solidFill>
                <a:latin typeface="Consolas"/>
                <a:cs typeface="Calibri"/>
              </a:endParaRPr>
            </a:p>
          </p:txBody>
        </p:sp>
      </p:grpSp>
      <p:sp>
        <p:nvSpPr>
          <p:cNvPr id="7" name="TextBox 6">
            <a:extLst>
              <a:ext uri="{FF2B5EF4-FFF2-40B4-BE49-F238E27FC236}">
                <a16:creationId xmlns:a16="http://schemas.microsoft.com/office/drawing/2014/main" xmlns="" id="{AFAB66F8-ED4A-48EE-85D2-C79AC4668A7D}"/>
              </a:ext>
            </a:extLst>
          </p:cNvPr>
          <p:cNvSpPr txBox="1"/>
          <p:nvPr/>
        </p:nvSpPr>
        <p:spPr>
          <a:xfrm>
            <a:off x="1252680"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grpSp>
        <p:nvGrpSpPr>
          <p:cNvPr id="8" name="Группа 7"/>
          <p:cNvGrpSpPr/>
          <p:nvPr/>
        </p:nvGrpSpPr>
        <p:grpSpPr>
          <a:xfrm>
            <a:off x="6868775" y="1857674"/>
            <a:ext cx="3910146" cy="3599848"/>
            <a:chOff x="4089836" y="3348091"/>
            <a:chExt cx="2439344" cy="2439344"/>
          </a:xfrm>
        </p:grpSpPr>
        <p:sp>
          <p:nvSpPr>
            <p:cNvPr id="9" name="Овал 8"/>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10" name="TextBox 9">
              <a:extLst>
                <a:ext uri="{FF2B5EF4-FFF2-40B4-BE49-F238E27FC236}">
                  <a16:creationId xmlns:a16="http://schemas.microsoft.com/office/drawing/2014/main" xmlns=""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ClassB</a:t>
              </a:r>
              <a:endParaRPr lang="en-US" sz="4000" dirty="0">
                <a:solidFill>
                  <a:srgbClr val="00D8FF"/>
                </a:solidFill>
                <a:latin typeface="Consolas"/>
                <a:cs typeface="Calibri"/>
              </a:endParaRPr>
            </a:p>
          </p:txBody>
        </p:sp>
      </p:grpSp>
      <p:sp>
        <p:nvSpPr>
          <p:cNvPr id="11" name="TextBox 10">
            <a:extLst>
              <a:ext uri="{FF2B5EF4-FFF2-40B4-BE49-F238E27FC236}">
                <a16:creationId xmlns:a16="http://schemas.microsoft.com/office/drawing/2014/main" xmlns="" id="{AFAB66F8-ED4A-48EE-85D2-C79AC4668A7D}"/>
              </a:ext>
            </a:extLst>
          </p:cNvPr>
          <p:cNvSpPr txBox="1"/>
          <p:nvPr/>
        </p:nvSpPr>
        <p:spPr>
          <a:xfrm>
            <a:off x="7233123"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sp>
        <p:nvSpPr>
          <p:cNvPr id="12" name="TextBox 11">
            <a:extLst>
              <a:ext uri="{FF2B5EF4-FFF2-40B4-BE49-F238E27FC236}">
                <a16:creationId xmlns:a16="http://schemas.microsoft.com/office/drawing/2014/main" xmlns="" id="{AFAB66F8-ED4A-48EE-85D2-C79AC4668A7D}"/>
              </a:ext>
            </a:extLst>
          </p:cNvPr>
          <p:cNvSpPr txBox="1"/>
          <p:nvPr/>
        </p:nvSpPr>
        <p:spPr>
          <a:xfrm>
            <a:off x="4866305" y="3303654"/>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
        <p:nvSpPr>
          <p:cNvPr id="13" name="TextBox 12">
            <a:extLst>
              <a:ext uri="{FF2B5EF4-FFF2-40B4-BE49-F238E27FC236}">
                <a16:creationId xmlns:a16="http://schemas.microsoft.com/office/drawing/2014/main" xmlns="" id="{AFAB66F8-ED4A-48EE-85D2-C79AC4668A7D}"/>
              </a:ext>
            </a:extLst>
          </p:cNvPr>
          <p:cNvSpPr txBox="1"/>
          <p:nvPr/>
        </p:nvSpPr>
        <p:spPr>
          <a:xfrm>
            <a:off x="1268800"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4" name="TextBox 13">
            <a:extLst>
              <a:ext uri="{FF2B5EF4-FFF2-40B4-BE49-F238E27FC236}">
                <a16:creationId xmlns:a16="http://schemas.microsoft.com/office/drawing/2014/main" xmlns="" id="{AFAB66F8-ED4A-48EE-85D2-C79AC4668A7D}"/>
              </a:ext>
            </a:extLst>
          </p:cNvPr>
          <p:cNvSpPr txBox="1"/>
          <p:nvPr/>
        </p:nvSpPr>
        <p:spPr>
          <a:xfrm>
            <a:off x="7233123"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5" name="TextBox 14">
            <a:extLst>
              <a:ext uri="{FF2B5EF4-FFF2-40B4-BE49-F238E27FC236}">
                <a16:creationId xmlns:a16="http://schemas.microsoft.com/office/drawing/2014/main" xmlns="" id="{AFAB66F8-ED4A-48EE-85D2-C79AC4668A7D}"/>
              </a:ext>
            </a:extLst>
          </p:cNvPr>
          <p:cNvSpPr txBox="1"/>
          <p:nvPr/>
        </p:nvSpPr>
        <p:spPr>
          <a:xfrm>
            <a:off x="4684134" y="3303653"/>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Tree>
    <p:extLst>
      <p:ext uri="{BB962C8B-B14F-4D97-AF65-F5344CB8AC3E}">
        <p14:creationId xmlns:p14="http://schemas.microsoft.com/office/powerpoint/2010/main" val="16421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13" y="2998113"/>
            <a:ext cx="4243469" cy="830997"/>
          </a:xfrm>
          <a:prstGeom prst="rect">
            <a:avLst/>
          </a:prstGeom>
        </p:spPr>
        <p:txBody>
          <a:bodyPr wrap="none">
            <a:spAutoFit/>
          </a:bodyPr>
          <a:lstStyle/>
          <a:p>
            <a:pPr algn="ctr">
              <a:defRPr/>
            </a:pPr>
            <a:r>
              <a:rPr lang="en-US" sz="4800" dirty="0" smtClean="0">
                <a:solidFill>
                  <a:srgbClr val="00D8FF"/>
                </a:solidFill>
                <a:latin typeface="Consolas"/>
                <a:cs typeface="Calibri"/>
              </a:rPr>
              <a:t>private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3662145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32" y="2998113"/>
            <a:ext cx="5934638" cy="830997"/>
          </a:xfrm>
          <a:prstGeom prst="rect">
            <a:avLst/>
          </a:prstGeom>
        </p:spPr>
        <p:txBody>
          <a:bodyPr wrap="none">
            <a:spAutoFit/>
          </a:bodyPr>
          <a:lstStyle/>
          <a:p>
            <a:pPr algn="ctr">
              <a:defRPr/>
            </a:pPr>
            <a:r>
              <a:rPr lang="en-US" sz="4800" dirty="0" smtClean="0">
                <a:solidFill>
                  <a:srgbClr val="00D8FF"/>
                </a:solidFill>
                <a:latin typeface="Consolas"/>
                <a:cs typeface="Calibri"/>
              </a:rPr>
              <a:t>Readonly property</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0970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xmlns=""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930220" y="2998113"/>
            <a:ext cx="10331675" cy="830997"/>
          </a:xfrm>
          <a:prstGeom prst="rect">
            <a:avLst/>
          </a:prstGeom>
        </p:spPr>
        <p:txBody>
          <a:bodyPr wrap="none">
            <a:spAutoFit/>
          </a:bodyPr>
          <a:lstStyle/>
          <a:p>
            <a:pPr algn="ctr">
              <a:defRPr/>
            </a:pPr>
            <a:r>
              <a:rPr lang="en-US" sz="4800" dirty="0" smtClean="0">
                <a:solidFill>
                  <a:srgbClr val="00D8FF"/>
                </a:solidFill>
                <a:latin typeface="Consolas"/>
                <a:cs typeface="Calibri"/>
              </a:rPr>
              <a:t>constructor(public prop: type)</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03225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819908" y="2998113"/>
            <a:ext cx="2552302" cy="830997"/>
          </a:xfrm>
          <a:prstGeom prst="rect">
            <a:avLst/>
          </a:prstGeom>
        </p:spPr>
        <p:txBody>
          <a:bodyPr wrap="none">
            <a:spAutoFit/>
          </a:bodyPr>
          <a:lstStyle/>
          <a:p>
            <a:pPr algn="ctr">
              <a:defRPr/>
            </a:pPr>
            <a:r>
              <a:rPr lang="en-US" sz="4800" dirty="0" smtClean="0">
                <a:solidFill>
                  <a:srgbClr val="00D8FF"/>
                </a:solidFill>
                <a:latin typeface="Consolas"/>
                <a:cs typeface="Calibri"/>
              </a:rPr>
              <a:t>get set</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922682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989027" y="2998113"/>
            <a:ext cx="2214068" cy="830997"/>
          </a:xfrm>
          <a:prstGeom prst="rect">
            <a:avLst/>
          </a:prstGeom>
        </p:spPr>
        <p:txBody>
          <a:bodyPr wrap="none">
            <a:spAutoFit/>
          </a:bodyPr>
          <a:lstStyle/>
          <a:p>
            <a:pPr algn="ctr">
              <a:defRPr/>
            </a:pPr>
            <a:r>
              <a:rPr lang="en-US" sz="4800" dirty="0" smtClean="0">
                <a:solidFill>
                  <a:srgbClr val="00D8FF"/>
                </a:solidFill>
                <a:latin typeface="Consolas"/>
                <a:cs typeface="Calibri"/>
              </a:rPr>
              <a:t>Static</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33301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62" y="2998113"/>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Abstract classes</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600619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a:extLst>
                <a:ext uri="{FF2B5EF4-FFF2-40B4-BE49-F238E27FC236}">
                  <a16:creationId xmlns:a16="http://schemas.microsoft.com/office/drawing/2014/main" xmlns=""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t>
              </a:r>
              <a:endParaRPr lang="en-US" sz="4000" dirty="0">
                <a:solidFill>
                  <a:srgbClr val="00D8FF"/>
                </a:solidFill>
                <a:latin typeface="Consolas"/>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static</a:t>
              </a:r>
              <a:endParaRPr lang="en-US" sz="4000" dirty="0">
                <a:solidFill>
                  <a:srgbClr val="F59117"/>
                </a:solidFill>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this</a:t>
              </a:r>
              <a:endParaRPr lang="en-US" sz="4000" dirty="0">
                <a:solidFill>
                  <a:srgbClr val="F59117"/>
                </a:solidFill>
                <a:latin typeface="Consolas"/>
                <a:cs typeface="Calibri"/>
              </a:endParaRPr>
            </a:p>
          </p:txBody>
        </p:sp>
      </p:grpSp>
    </p:spTree>
    <p:extLst>
      <p:ext uri="{BB962C8B-B14F-4D97-AF65-F5344CB8AC3E}">
        <p14:creationId xmlns:p14="http://schemas.microsoft.com/office/powerpoint/2010/main" val="14081702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1747</Words>
  <Application>Microsoft Office PowerPoint</Application>
  <PresentationFormat>Широкоэкранный</PresentationFormat>
  <Paragraphs>629</Paragraphs>
  <Slides>141</Slides>
  <Notes>81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141</vt:i4>
      </vt:variant>
    </vt:vector>
  </HeadingPairs>
  <TitlesOfParts>
    <vt:vector size="146"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RKhaimov</cp:lastModifiedBy>
  <cp:revision>230</cp:revision>
  <dcterms:created xsi:type="dcterms:W3CDTF">2012-07-30T23:42:41Z</dcterms:created>
  <dcterms:modified xsi:type="dcterms:W3CDTF">2020-07-27T04:01:12Z</dcterms:modified>
</cp:coreProperties>
</file>