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82"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8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a Khalil" initials="RK"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1" autoAdjust="0"/>
    <p:restoredTop sz="83896"/>
  </p:normalViewPr>
  <p:slideViewPr>
    <p:cSldViewPr snapToGrid="0">
      <p:cViewPr>
        <p:scale>
          <a:sx n="80" d="100"/>
          <a:sy n="80" d="100"/>
        </p:scale>
        <p:origin x="124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commentAuthors" Target="commentAuthors.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0CA67-2F82-5E4A-A246-F85EF1F695FA}" type="datetimeFigureOut">
              <a:rPr lang="en-US" smtClean="0"/>
              <a:t>3/5/18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1FF60-BC6C-C647-8A54-BC461B5ED428}" type="slidenum">
              <a:rPr lang="en-US" smtClean="0"/>
              <a:t>‹#›</a:t>
            </a:fld>
            <a:endParaRPr lang="en-US"/>
          </a:p>
        </p:txBody>
      </p:sp>
    </p:spTree>
    <p:extLst>
      <p:ext uri="{BB962C8B-B14F-4D97-AF65-F5344CB8AC3E}">
        <p14:creationId xmlns:p14="http://schemas.microsoft.com/office/powerpoint/2010/main" val="79091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D1FF60-BC6C-C647-8A54-BC461B5ED428}" type="slidenum">
              <a:rPr lang="en-US" smtClean="0"/>
              <a:t>1</a:t>
            </a:fld>
            <a:endParaRPr lang="en-US"/>
          </a:p>
        </p:txBody>
      </p:sp>
    </p:spTree>
    <p:extLst>
      <p:ext uri="{BB962C8B-B14F-4D97-AF65-F5344CB8AC3E}">
        <p14:creationId xmlns:p14="http://schemas.microsoft.com/office/powerpoint/2010/main" val="1329940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29</a:t>
            </a:fld>
            <a:endParaRPr lang="en-US"/>
          </a:p>
        </p:txBody>
      </p:sp>
    </p:spTree>
    <p:extLst>
      <p:ext uri="{BB962C8B-B14F-4D97-AF65-F5344CB8AC3E}">
        <p14:creationId xmlns:p14="http://schemas.microsoft.com/office/powerpoint/2010/main" val="982386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30</a:t>
            </a:fld>
            <a:endParaRPr lang="en-US"/>
          </a:p>
        </p:txBody>
      </p:sp>
    </p:spTree>
    <p:extLst>
      <p:ext uri="{BB962C8B-B14F-4D97-AF65-F5344CB8AC3E}">
        <p14:creationId xmlns:p14="http://schemas.microsoft.com/office/powerpoint/2010/main" val="167875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31</a:t>
            </a:fld>
            <a:endParaRPr lang="en-US"/>
          </a:p>
        </p:txBody>
      </p:sp>
    </p:spTree>
    <p:extLst>
      <p:ext uri="{BB962C8B-B14F-4D97-AF65-F5344CB8AC3E}">
        <p14:creationId xmlns:p14="http://schemas.microsoft.com/office/powerpoint/2010/main" val="13246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32</a:t>
            </a:fld>
            <a:endParaRPr lang="en-US"/>
          </a:p>
        </p:txBody>
      </p:sp>
    </p:spTree>
    <p:extLst>
      <p:ext uri="{BB962C8B-B14F-4D97-AF65-F5344CB8AC3E}">
        <p14:creationId xmlns:p14="http://schemas.microsoft.com/office/powerpoint/2010/main" val="1739226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33</a:t>
            </a:fld>
            <a:endParaRPr lang="en-US"/>
          </a:p>
        </p:txBody>
      </p:sp>
    </p:spTree>
    <p:extLst>
      <p:ext uri="{BB962C8B-B14F-4D97-AF65-F5344CB8AC3E}">
        <p14:creationId xmlns:p14="http://schemas.microsoft.com/office/powerpoint/2010/main" val="1541466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34</a:t>
            </a:fld>
            <a:endParaRPr lang="en-US"/>
          </a:p>
        </p:txBody>
      </p:sp>
    </p:spTree>
    <p:extLst>
      <p:ext uri="{BB962C8B-B14F-4D97-AF65-F5344CB8AC3E}">
        <p14:creationId xmlns:p14="http://schemas.microsoft.com/office/powerpoint/2010/main" val="211850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35</a:t>
            </a:fld>
            <a:endParaRPr lang="en-US"/>
          </a:p>
        </p:txBody>
      </p:sp>
    </p:spTree>
    <p:extLst>
      <p:ext uri="{BB962C8B-B14F-4D97-AF65-F5344CB8AC3E}">
        <p14:creationId xmlns:p14="http://schemas.microsoft.com/office/powerpoint/2010/main" val="76974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36</a:t>
            </a:fld>
            <a:endParaRPr lang="en-US"/>
          </a:p>
        </p:txBody>
      </p:sp>
    </p:spTree>
    <p:extLst>
      <p:ext uri="{BB962C8B-B14F-4D97-AF65-F5344CB8AC3E}">
        <p14:creationId xmlns:p14="http://schemas.microsoft.com/office/powerpoint/2010/main" val="46665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37</a:t>
            </a:fld>
            <a:endParaRPr lang="en-US"/>
          </a:p>
        </p:txBody>
      </p:sp>
    </p:spTree>
    <p:extLst>
      <p:ext uri="{BB962C8B-B14F-4D97-AF65-F5344CB8AC3E}">
        <p14:creationId xmlns:p14="http://schemas.microsoft.com/office/powerpoint/2010/main" val="1470504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38</a:t>
            </a:fld>
            <a:endParaRPr lang="en-US"/>
          </a:p>
        </p:txBody>
      </p:sp>
    </p:spTree>
    <p:extLst>
      <p:ext uri="{BB962C8B-B14F-4D97-AF65-F5344CB8AC3E}">
        <p14:creationId xmlns:p14="http://schemas.microsoft.com/office/powerpoint/2010/main" val="119995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21</a:t>
            </a:fld>
            <a:endParaRPr lang="en-US"/>
          </a:p>
        </p:txBody>
      </p:sp>
    </p:spTree>
    <p:extLst>
      <p:ext uri="{BB962C8B-B14F-4D97-AF65-F5344CB8AC3E}">
        <p14:creationId xmlns:p14="http://schemas.microsoft.com/office/powerpoint/2010/main" val="722262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39</a:t>
            </a:fld>
            <a:endParaRPr lang="en-US"/>
          </a:p>
        </p:txBody>
      </p:sp>
    </p:spTree>
    <p:extLst>
      <p:ext uri="{BB962C8B-B14F-4D97-AF65-F5344CB8AC3E}">
        <p14:creationId xmlns:p14="http://schemas.microsoft.com/office/powerpoint/2010/main" val="1341090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40</a:t>
            </a:fld>
            <a:endParaRPr lang="en-US"/>
          </a:p>
        </p:txBody>
      </p:sp>
    </p:spTree>
    <p:extLst>
      <p:ext uri="{BB962C8B-B14F-4D97-AF65-F5344CB8AC3E}">
        <p14:creationId xmlns:p14="http://schemas.microsoft.com/office/powerpoint/2010/main" val="1518748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41</a:t>
            </a:fld>
            <a:endParaRPr lang="en-US"/>
          </a:p>
        </p:txBody>
      </p:sp>
    </p:spTree>
    <p:extLst>
      <p:ext uri="{BB962C8B-B14F-4D97-AF65-F5344CB8AC3E}">
        <p14:creationId xmlns:p14="http://schemas.microsoft.com/office/powerpoint/2010/main" val="914890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42</a:t>
            </a:fld>
            <a:endParaRPr lang="en-US"/>
          </a:p>
        </p:txBody>
      </p:sp>
    </p:spTree>
    <p:extLst>
      <p:ext uri="{BB962C8B-B14F-4D97-AF65-F5344CB8AC3E}">
        <p14:creationId xmlns:p14="http://schemas.microsoft.com/office/powerpoint/2010/main" val="1907541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43</a:t>
            </a:fld>
            <a:endParaRPr lang="en-US"/>
          </a:p>
        </p:txBody>
      </p:sp>
    </p:spTree>
    <p:extLst>
      <p:ext uri="{BB962C8B-B14F-4D97-AF65-F5344CB8AC3E}">
        <p14:creationId xmlns:p14="http://schemas.microsoft.com/office/powerpoint/2010/main" val="69192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44</a:t>
            </a:fld>
            <a:endParaRPr lang="en-US"/>
          </a:p>
        </p:txBody>
      </p:sp>
    </p:spTree>
    <p:extLst>
      <p:ext uri="{BB962C8B-B14F-4D97-AF65-F5344CB8AC3E}">
        <p14:creationId xmlns:p14="http://schemas.microsoft.com/office/powerpoint/2010/main" val="1697866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45</a:t>
            </a:fld>
            <a:endParaRPr lang="en-US"/>
          </a:p>
        </p:txBody>
      </p:sp>
    </p:spTree>
    <p:extLst>
      <p:ext uri="{BB962C8B-B14F-4D97-AF65-F5344CB8AC3E}">
        <p14:creationId xmlns:p14="http://schemas.microsoft.com/office/powerpoint/2010/main" val="29107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22</a:t>
            </a:fld>
            <a:endParaRPr lang="en-US"/>
          </a:p>
        </p:txBody>
      </p:sp>
    </p:spTree>
    <p:extLst>
      <p:ext uri="{BB962C8B-B14F-4D97-AF65-F5344CB8AC3E}">
        <p14:creationId xmlns:p14="http://schemas.microsoft.com/office/powerpoint/2010/main" val="121205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23</a:t>
            </a:fld>
            <a:endParaRPr lang="en-US"/>
          </a:p>
        </p:txBody>
      </p:sp>
    </p:spTree>
    <p:extLst>
      <p:ext uri="{BB962C8B-B14F-4D97-AF65-F5344CB8AC3E}">
        <p14:creationId xmlns:p14="http://schemas.microsoft.com/office/powerpoint/2010/main" val="18299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24</a:t>
            </a:fld>
            <a:endParaRPr lang="en-US"/>
          </a:p>
        </p:txBody>
      </p:sp>
    </p:spTree>
    <p:extLst>
      <p:ext uri="{BB962C8B-B14F-4D97-AF65-F5344CB8AC3E}">
        <p14:creationId xmlns:p14="http://schemas.microsoft.com/office/powerpoint/2010/main" val="146897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25</a:t>
            </a:fld>
            <a:endParaRPr lang="en-US"/>
          </a:p>
        </p:txBody>
      </p:sp>
    </p:spTree>
    <p:extLst>
      <p:ext uri="{BB962C8B-B14F-4D97-AF65-F5344CB8AC3E}">
        <p14:creationId xmlns:p14="http://schemas.microsoft.com/office/powerpoint/2010/main" val="955568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26</a:t>
            </a:fld>
            <a:endParaRPr lang="en-US"/>
          </a:p>
        </p:txBody>
      </p:sp>
    </p:spTree>
    <p:extLst>
      <p:ext uri="{BB962C8B-B14F-4D97-AF65-F5344CB8AC3E}">
        <p14:creationId xmlns:p14="http://schemas.microsoft.com/office/powerpoint/2010/main" val="76834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27</a:t>
            </a:fld>
            <a:endParaRPr lang="en-US"/>
          </a:p>
        </p:txBody>
      </p:sp>
    </p:spTree>
    <p:extLst>
      <p:ext uri="{BB962C8B-B14F-4D97-AF65-F5344CB8AC3E}">
        <p14:creationId xmlns:p14="http://schemas.microsoft.com/office/powerpoint/2010/main" val="3695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28</a:t>
            </a:fld>
            <a:endParaRPr lang="en-US"/>
          </a:p>
        </p:txBody>
      </p:sp>
    </p:spTree>
    <p:extLst>
      <p:ext uri="{BB962C8B-B14F-4D97-AF65-F5344CB8AC3E}">
        <p14:creationId xmlns:p14="http://schemas.microsoft.com/office/powerpoint/2010/main" val="161500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68E931-4C4C-45F2-B902-485EDE593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24E634C-E28C-4DF8-9955-90EA6469A529}"/>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33305D1-D310-44D7-88C6-AF17827999B6}"/>
              </a:ext>
            </a:extLst>
          </p:cNvPr>
          <p:cNvSpPr>
            <a:spLocks noGrp="1"/>
          </p:cNvSpPr>
          <p:nvPr>
            <p:ph type="dt" sz="half" idx="10"/>
          </p:nvPr>
        </p:nvSpPr>
        <p:spPr/>
        <p:txBody>
          <a:bodyPr/>
          <a:lstStyle/>
          <a:p>
            <a:fld id="{4DF3F145-A32B-2146-856B-8E39E13EE997}" type="datetime1">
              <a:rPr lang="en-US" smtClean="0"/>
              <a:t>3/5/18</a:t>
            </a:fld>
            <a:endParaRPr lang="en-US"/>
          </a:p>
        </p:txBody>
      </p:sp>
      <p:sp>
        <p:nvSpPr>
          <p:cNvPr id="5" name="Footer Placeholder 4">
            <a:extLst>
              <a:ext uri="{FF2B5EF4-FFF2-40B4-BE49-F238E27FC236}">
                <a16:creationId xmlns="" xmlns:a16="http://schemas.microsoft.com/office/drawing/2014/main" id="{747B0BC0-8EEB-4FF6-A118-446B8235A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71858B-0609-45AE-BB34-38249B307D3A}"/>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36251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C17E7F-54C8-42AF-BBE7-CA233FA31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776B97B-3221-43CD-861B-F88C189761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04EAC7-5519-44E9-9C42-2CEBF6CB3711}"/>
              </a:ext>
            </a:extLst>
          </p:cNvPr>
          <p:cNvSpPr>
            <a:spLocks noGrp="1"/>
          </p:cNvSpPr>
          <p:nvPr>
            <p:ph type="dt" sz="half" idx="10"/>
          </p:nvPr>
        </p:nvSpPr>
        <p:spPr/>
        <p:txBody>
          <a:bodyPr/>
          <a:lstStyle/>
          <a:p>
            <a:fld id="{91033279-D5FC-CB4D-85D1-1631A3363257}" type="datetime1">
              <a:rPr lang="en-US" smtClean="0"/>
              <a:t>3/5/18</a:t>
            </a:fld>
            <a:endParaRPr lang="en-US"/>
          </a:p>
        </p:txBody>
      </p:sp>
      <p:sp>
        <p:nvSpPr>
          <p:cNvPr id="5" name="Footer Placeholder 4">
            <a:extLst>
              <a:ext uri="{FF2B5EF4-FFF2-40B4-BE49-F238E27FC236}">
                <a16:creationId xmlns="" xmlns:a16="http://schemas.microsoft.com/office/drawing/2014/main" id="{819A8FAA-E7F0-4121-820E-75C55DA5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0FF9A8C-4DBA-408C-AC87-D2CF584E26E6}"/>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525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DB46A20-4826-400F-B81E-0AF981D38B85}"/>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2B8CB7D-CA3E-476E-84AD-881F7F70DBD2}"/>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38D9E4A-E85B-4CF7-9C71-A1F319B735B7}"/>
              </a:ext>
            </a:extLst>
          </p:cNvPr>
          <p:cNvSpPr>
            <a:spLocks noGrp="1"/>
          </p:cNvSpPr>
          <p:nvPr>
            <p:ph type="dt" sz="half" idx="10"/>
          </p:nvPr>
        </p:nvSpPr>
        <p:spPr/>
        <p:txBody>
          <a:bodyPr/>
          <a:lstStyle/>
          <a:p>
            <a:fld id="{19371D8C-CEEA-3E41-A088-83D39A5A0084}" type="datetime1">
              <a:rPr lang="en-US" smtClean="0"/>
              <a:t>3/5/18</a:t>
            </a:fld>
            <a:endParaRPr lang="en-US"/>
          </a:p>
        </p:txBody>
      </p:sp>
      <p:sp>
        <p:nvSpPr>
          <p:cNvPr id="5" name="Footer Placeholder 4">
            <a:extLst>
              <a:ext uri="{FF2B5EF4-FFF2-40B4-BE49-F238E27FC236}">
                <a16:creationId xmlns="" xmlns:a16="http://schemas.microsoft.com/office/drawing/2014/main" id="{A175C727-7494-42CD-A128-1C4012FA9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5126F2-E862-42F8-9CAE-5586AC74E900}"/>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5681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0DC5E-1061-4B70-BABC-687E4FA7E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CA2EBD5-76D9-4C20-BDEA-5908F42FB7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AFDAD72-9703-409C-8A68-7D37060FB82B}"/>
              </a:ext>
            </a:extLst>
          </p:cNvPr>
          <p:cNvSpPr>
            <a:spLocks noGrp="1"/>
          </p:cNvSpPr>
          <p:nvPr>
            <p:ph type="dt" sz="half" idx="10"/>
          </p:nvPr>
        </p:nvSpPr>
        <p:spPr/>
        <p:txBody>
          <a:bodyPr/>
          <a:lstStyle/>
          <a:p>
            <a:fld id="{B9A787E0-D402-8C40-9B5B-D6C8DD47AF86}" type="datetime1">
              <a:rPr lang="en-US" smtClean="0"/>
              <a:t>3/5/18</a:t>
            </a:fld>
            <a:endParaRPr lang="en-US"/>
          </a:p>
        </p:txBody>
      </p:sp>
      <p:sp>
        <p:nvSpPr>
          <p:cNvPr id="5" name="Footer Placeholder 4">
            <a:extLst>
              <a:ext uri="{FF2B5EF4-FFF2-40B4-BE49-F238E27FC236}">
                <a16:creationId xmlns="" xmlns:a16="http://schemas.microsoft.com/office/drawing/2014/main" id="{2270392E-6D3B-4BD2-BCC0-A902DFDB7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AA9E3E-1445-4E28-A12E-2AED263B400F}"/>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40971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0D514-361D-459F-A408-94919B2D955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85CA5E1-B6EA-4422-AF94-08C4D3E6BDF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0B668AD-9DAA-4214-89AF-F73DCC32A778}"/>
              </a:ext>
            </a:extLst>
          </p:cNvPr>
          <p:cNvSpPr>
            <a:spLocks noGrp="1"/>
          </p:cNvSpPr>
          <p:nvPr>
            <p:ph type="dt" sz="half" idx="10"/>
          </p:nvPr>
        </p:nvSpPr>
        <p:spPr/>
        <p:txBody>
          <a:bodyPr/>
          <a:lstStyle/>
          <a:p>
            <a:fld id="{817531A7-95D9-1546-B7E9-6660E261C8B7}" type="datetime1">
              <a:rPr lang="en-US" smtClean="0"/>
              <a:t>3/5/18</a:t>
            </a:fld>
            <a:endParaRPr lang="en-US"/>
          </a:p>
        </p:txBody>
      </p:sp>
      <p:sp>
        <p:nvSpPr>
          <p:cNvPr id="5" name="Footer Placeholder 4">
            <a:extLst>
              <a:ext uri="{FF2B5EF4-FFF2-40B4-BE49-F238E27FC236}">
                <a16:creationId xmlns="" xmlns:a16="http://schemas.microsoft.com/office/drawing/2014/main" id="{2E6A2B39-C38F-4957-BFA6-40C5E676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1C6005-81A6-4F53-8154-7A5F5534DD65}"/>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241061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636D2-3BF8-4C49-A475-6A404C396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E156000-D373-4E23-A657-D713ACAF2A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1A1A699-FD84-497E-8E46-F5BA06DA8F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42D5312-B628-44BD-985E-B3C93417028A}"/>
              </a:ext>
            </a:extLst>
          </p:cNvPr>
          <p:cNvSpPr>
            <a:spLocks noGrp="1"/>
          </p:cNvSpPr>
          <p:nvPr>
            <p:ph type="dt" sz="half" idx="10"/>
          </p:nvPr>
        </p:nvSpPr>
        <p:spPr/>
        <p:txBody>
          <a:bodyPr/>
          <a:lstStyle/>
          <a:p>
            <a:fld id="{8BFCBFB6-5C55-994E-AE80-EDCEEC79E564}" type="datetime1">
              <a:rPr lang="en-US" smtClean="0"/>
              <a:t>3/5/18</a:t>
            </a:fld>
            <a:endParaRPr lang="en-US"/>
          </a:p>
        </p:txBody>
      </p:sp>
      <p:sp>
        <p:nvSpPr>
          <p:cNvPr id="6" name="Footer Placeholder 5">
            <a:extLst>
              <a:ext uri="{FF2B5EF4-FFF2-40B4-BE49-F238E27FC236}">
                <a16:creationId xmlns="" xmlns:a16="http://schemas.microsoft.com/office/drawing/2014/main" id="{88797FEE-825D-4C11-B219-83422CE21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DC7B0D1-E98F-4BBF-9B97-3D21728EEC61}"/>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223885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2EC34-20DB-4A21-9E62-3816FAE05A9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88E5067-BA4A-4D1B-98C2-0E19F3F4F21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A3F9F16-3C12-4A17-84BD-C3C01E0CDB2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F6FD4B9-90F2-4BA5-A0A0-CCA58BF64DE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BF88548-04AF-4E4A-8884-7BF50BAD194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F7FE308-1F3F-42DA-B4BB-CE1BF0D77231}"/>
              </a:ext>
            </a:extLst>
          </p:cNvPr>
          <p:cNvSpPr>
            <a:spLocks noGrp="1"/>
          </p:cNvSpPr>
          <p:nvPr>
            <p:ph type="dt" sz="half" idx="10"/>
          </p:nvPr>
        </p:nvSpPr>
        <p:spPr/>
        <p:txBody>
          <a:bodyPr/>
          <a:lstStyle/>
          <a:p>
            <a:fld id="{CA74873A-6043-584C-88F1-F539BDBBDAD8}" type="datetime1">
              <a:rPr lang="en-US" smtClean="0"/>
              <a:t>3/5/18</a:t>
            </a:fld>
            <a:endParaRPr lang="en-US"/>
          </a:p>
        </p:txBody>
      </p:sp>
      <p:sp>
        <p:nvSpPr>
          <p:cNvPr id="8" name="Footer Placeholder 7">
            <a:extLst>
              <a:ext uri="{FF2B5EF4-FFF2-40B4-BE49-F238E27FC236}">
                <a16:creationId xmlns="" xmlns:a16="http://schemas.microsoft.com/office/drawing/2014/main" id="{6DF4647C-2959-4928-9B1F-12DDB9887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B297785-6079-4514-AC96-CA3BA853B5F9}"/>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22486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4A13ED-1BA0-411B-994F-F58A346F95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39377D9-FA44-430F-A15B-090262CBFD26}"/>
              </a:ext>
            </a:extLst>
          </p:cNvPr>
          <p:cNvSpPr>
            <a:spLocks noGrp="1"/>
          </p:cNvSpPr>
          <p:nvPr>
            <p:ph type="dt" sz="half" idx="10"/>
          </p:nvPr>
        </p:nvSpPr>
        <p:spPr/>
        <p:txBody>
          <a:bodyPr/>
          <a:lstStyle/>
          <a:p>
            <a:fld id="{0FAC2721-848C-1648-BAB3-6CD899948ACA}" type="datetime1">
              <a:rPr lang="en-US" smtClean="0"/>
              <a:t>3/5/18</a:t>
            </a:fld>
            <a:endParaRPr lang="en-US"/>
          </a:p>
        </p:txBody>
      </p:sp>
      <p:sp>
        <p:nvSpPr>
          <p:cNvPr id="4" name="Footer Placeholder 3">
            <a:extLst>
              <a:ext uri="{FF2B5EF4-FFF2-40B4-BE49-F238E27FC236}">
                <a16:creationId xmlns="" xmlns:a16="http://schemas.microsoft.com/office/drawing/2014/main" id="{782555CC-5EC6-40F6-B9BE-51F2D4DB8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6E49A02-086B-4BE0-9A8F-FE8E062E6154}"/>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5696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68C5EAE-92CE-47DD-A859-6C49D2992F26}"/>
              </a:ext>
            </a:extLst>
          </p:cNvPr>
          <p:cNvSpPr>
            <a:spLocks noGrp="1"/>
          </p:cNvSpPr>
          <p:nvPr>
            <p:ph type="dt" sz="half" idx="10"/>
          </p:nvPr>
        </p:nvSpPr>
        <p:spPr/>
        <p:txBody>
          <a:bodyPr/>
          <a:lstStyle/>
          <a:p>
            <a:fld id="{F68F6F65-32B1-204E-8916-A6292D0DDFEC}" type="datetime1">
              <a:rPr lang="en-US" smtClean="0"/>
              <a:t>3/5/18</a:t>
            </a:fld>
            <a:endParaRPr lang="en-US"/>
          </a:p>
        </p:txBody>
      </p:sp>
      <p:sp>
        <p:nvSpPr>
          <p:cNvPr id="3" name="Footer Placeholder 2">
            <a:extLst>
              <a:ext uri="{FF2B5EF4-FFF2-40B4-BE49-F238E27FC236}">
                <a16:creationId xmlns="" xmlns:a16="http://schemas.microsoft.com/office/drawing/2014/main" id="{EA74818C-565C-4B80-B89C-0A17788DFC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B8F46F1-2341-46B9-9AC4-B49C46DC355A}"/>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78626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079B8A-DE8B-45EA-AD27-4BC74B04B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A498CC9-72B6-459F-8AF3-6E9235A45564}"/>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621544-1E7B-4680-B2D6-522535108EF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37BE50B-018F-4EC9-9ED3-9D36C2BBEB9A}"/>
              </a:ext>
            </a:extLst>
          </p:cNvPr>
          <p:cNvSpPr>
            <a:spLocks noGrp="1"/>
          </p:cNvSpPr>
          <p:nvPr>
            <p:ph type="dt" sz="half" idx="10"/>
          </p:nvPr>
        </p:nvSpPr>
        <p:spPr/>
        <p:txBody>
          <a:bodyPr/>
          <a:lstStyle/>
          <a:p>
            <a:fld id="{35396E18-D8CA-1246-A52E-E3F97E0C3A1E}" type="datetime1">
              <a:rPr lang="en-US" smtClean="0"/>
              <a:t>3/5/18</a:t>
            </a:fld>
            <a:endParaRPr lang="en-US"/>
          </a:p>
        </p:txBody>
      </p:sp>
      <p:sp>
        <p:nvSpPr>
          <p:cNvPr id="6" name="Footer Placeholder 5">
            <a:extLst>
              <a:ext uri="{FF2B5EF4-FFF2-40B4-BE49-F238E27FC236}">
                <a16:creationId xmlns="" xmlns:a16="http://schemas.microsoft.com/office/drawing/2014/main" id="{3EAFC42A-564B-4A6C-BFDA-C8EB70277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82EECCF-C1CA-4161-BBF2-42ABE77D7B96}"/>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91706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BF324-4357-43E9-B118-C2F4AD283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3C3D9DE-1277-408C-9407-D2C7705F03E8}"/>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 xmlns:a16="http://schemas.microsoft.com/office/drawing/2014/main" id="{6E0C119A-BA1E-4378-AA4A-0C9DAF885FF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F9E3493-3287-4530-A267-685830739ECD}"/>
              </a:ext>
            </a:extLst>
          </p:cNvPr>
          <p:cNvSpPr>
            <a:spLocks noGrp="1"/>
          </p:cNvSpPr>
          <p:nvPr>
            <p:ph type="dt" sz="half" idx="10"/>
          </p:nvPr>
        </p:nvSpPr>
        <p:spPr/>
        <p:txBody>
          <a:bodyPr/>
          <a:lstStyle/>
          <a:p>
            <a:fld id="{A79BE6F5-B807-4749-B643-2B827153A1EA}" type="datetime1">
              <a:rPr lang="en-US" smtClean="0"/>
              <a:t>3/5/18</a:t>
            </a:fld>
            <a:endParaRPr lang="en-US"/>
          </a:p>
        </p:txBody>
      </p:sp>
      <p:sp>
        <p:nvSpPr>
          <p:cNvPr id="6" name="Footer Placeholder 5">
            <a:extLst>
              <a:ext uri="{FF2B5EF4-FFF2-40B4-BE49-F238E27FC236}">
                <a16:creationId xmlns="" xmlns:a16="http://schemas.microsoft.com/office/drawing/2014/main" id="{B14FE2B9-2CD7-48AC-8AA6-4318B2D9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627A976-EB96-4466-8AFC-7A1EF8AF47C9}"/>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69999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1A61D15-F808-473D-B195-9060ACBBECE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91A5183-F566-4710-9F5E-AFCD74EC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56AE191-92A8-4994-8D65-BBF7BD6B048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6084F-D089-D148-AABC-9CB6D14CE25D}" type="datetime1">
              <a:rPr lang="en-US" smtClean="0"/>
              <a:t>3/5/18</a:t>
            </a:fld>
            <a:endParaRPr lang="en-US"/>
          </a:p>
        </p:txBody>
      </p:sp>
      <p:sp>
        <p:nvSpPr>
          <p:cNvPr id="5" name="Footer Placeholder 4">
            <a:extLst>
              <a:ext uri="{FF2B5EF4-FFF2-40B4-BE49-F238E27FC236}">
                <a16:creationId xmlns="" xmlns:a16="http://schemas.microsoft.com/office/drawing/2014/main" id="{B6F8D576-E6F4-4F3F-851F-CF0EC2D48F4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BF01A54-6E3B-42B8-A234-2C635314F89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E69E7-68FD-446D-A42F-C29CF669F1B3}" type="slidenum">
              <a:rPr lang="en-US" smtClean="0"/>
              <a:t>‹#›</a:t>
            </a:fld>
            <a:endParaRPr lang="en-US"/>
          </a:p>
        </p:txBody>
      </p:sp>
    </p:spTree>
    <p:extLst>
      <p:ext uri="{BB962C8B-B14F-4D97-AF65-F5344CB8AC3E}">
        <p14:creationId xmlns:p14="http://schemas.microsoft.com/office/powerpoint/2010/main" val="410995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F22218D7-95A3-4472-A9E8-DB8B623E709A}"/>
              </a:ext>
            </a:extLst>
          </p:cNvPr>
          <p:cNvSpPr>
            <a:spLocks noGrp="1"/>
          </p:cNvSpPr>
          <p:nvPr>
            <p:ph type="ctrTitle"/>
          </p:nvPr>
        </p:nvSpPr>
        <p:spPr>
          <a:xfrm>
            <a:off x="2504902" y="1305243"/>
            <a:ext cx="9144000" cy="2387600"/>
          </a:xfrm>
        </p:spPr>
        <p:txBody>
          <a:bodyPr>
            <a:normAutofit/>
          </a:bodyPr>
          <a:lstStyle/>
          <a:p>
            <a:pPr algn="r"/>
            <a:r>
              <a:rPr lang="en-US" sz="4800" b="1" dirty="0" smtClean="0">
                <a:latin typeface="Arial" charset="0"/>
                <a:ea typeface="Arial" charset="0"/>
                <a:cs typeface="Arial" charset="0"/>
              </a:rPr>
              <a:t>CSI2132</a:t>
            </a:r>
            <a:r>
              <a:rPr lang="en-US" sz="4400" b="1" dirty="0" smtClean="0">
                <a:latin typeface="Arial" charset="0"/>
                <a:ea typeface="Arial" charset="0"/>
                <a:cs typeface="Arial" charset="0"/>
              </a:rPr>
              <a:t> Tutorial </a:t>
            </a:r>
            <a:r>
              <a:rPr lang="en-US" sz="4400" b="1" dirty="0">
                <a:latin typeface="Arial" charset="0"/>
                <a:ea typeface="Arial" charset="0"/>
                <a:cs typeface="Arial" charset="0"/>
              </a:rPr>
              <a:t>6</a:t>
            </a:r>
          </a:p>
        </p:txBody>
      </p:sp>
      <p:sp>
        <p:nvSpPr>
          <p:cNvPr id="7" name="Subtitle 2">
            <a:extLst>
              <a:ext uri="{FF2B5EF4-FFF2-40B4-BE49-F238E27FC236}">
                <a16:creationId xmlns="" xmlns:a16="http://schemas.microsoft.com/office/drawing/2014/main" id="{7ADFA0AD-12D8-4D5B-8255-96BA0E08AEA6}"/>
              </a:ext>
            </a:extLst>
          </p:cNvPr>
          <p:cNvSpPr>
            <a:spLocks noGrp="1"/>
          </p:cNvSpPr>
          <p:nvPr>
            <p:ph type="subTitle" idx="1"/>
          </p:nvPr>
        </p:nvSpPr>
        <p:spPr>
          <a:xfrm>
            <a:off x="2504902" y="3784918"/>
            <a:ext cx="9144000" cy="837440"/>
          </a:xfrm>
        </p:spPr>
        <p:txBody>
          <a:bodyPr>
            <a:normAutofit lnSpcReduction="10000"/>
          </a:bodyPr>
          <a:lstStyle/>
          <a:p>
            <a:pPr algn="r"/>
            <a:r>
              <a:rPr lang="en-US" b="1" dirty="0"/>
              <a:t>Relational Algebra</a:t>
            </a:r>
            <a:r>
              <a:rPr lang="en-US" dirty="0"/>
              <a:t> </a:t>
            </a:r>
            <a:endParaRPr lang="en-US" dirty="0" smtClean="0"/>
          </a:p>
          <a:p>
            <a:pPr algn="r"/>
            <a:r>
              <a:rPr lang="en-US" i="1" dirty="0" smtClean="0">
                <a:effectLst/>
              </a:rPr>
              <a:t>Presented By: Rana Khalil</a:t>
            </a:r>
            <a:endParaRPr lang="en-US" i="1" dirty="0">
              <a:effectLst/>
            </a:endParaRPr>
          </a:p>
        </p:txBody>
      </p:sp>
      <p:sp>
        <p:nvSpPr>
          <p:cNvPr id="2" name="Slide Number Placeholder 1"/>
          <p:cNvSpPr>
            <a:spLocks noGrp="1"/>
          </p:cNvSpPr>
          <p:nvPr>
            <p:ph type="sldNum" sz="quarter" idx="12"/>
          </p:nvPr>
        </p:nvSpPr>
        <p:spPr/>
        <p:txBody>
          <a:bodyPr/>
          <a:lstStyle/>
          <a:p>
            <a:fld id="{1A3E69E7-68FD-446D-A42F-C29CF669F1B3}" type="slidenum">
              <a:rPr lang="en-US" smtClean="0"/>
              <a:t>1</a:t>
            </a:fld>
            <a:endParaRPr lang="en-US"/>
          </a:p>
        </p:txBody>
      </p:sp>
    </p:spTree>
    <p:extLst>
      <p:ext uri="{BB962C8B-B14F-4D97-AF65-F5344CB8AC3E}">
        <p14:creationId xmlns:p14="http://schemas.microsoft.com/office/powerpoint/2010/main" val="476213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10</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47531" b="35185"/>
          <a:stretch/>
        </p:blipFill>
        <p:spPr bwMode="auto">
          <a:xfrm>
            <a:off x="2686874" y="2747962"/>
            <a:ext cx="4385439" cy="400050"/>
          </a:xfrm>
          <a:prstGeom prst="rect">
            <a:avLst/>
          </a:prstGeom>
          <a:noFill/>
          <a:ln>
            <a:noFill/>
          </a:ln>
        </p:spPr>
      </p:pic>
    </p:spTree>
    <p:extLst>
      <p:ext uri="{BB962C8B-B14F-4D97-AF65-F5344CB8AC3E}">
        <p14:creationId xmlns:p14="http://schemas.microsoft.com/office/powerpoint/2010/main" val="1234866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11</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47531" b="35185"/>
          <a:stretch/>
        </p:blipFill>
        <p:spPr bwMode="auto">
          <a:xfrm>
            <a:off x="2686874" y="2747962"/>
            <a:ext cx="4385439" cy="400050"/>
          </a:xfrm>
          <a:prstGeom prst="rect">
            <a:avLst/>
          </a:prstGeom>
          <a:noFill/>
          <a:ln>
            <a:noFill/>
          </a:ln>
        </p:spPr>
      </p:pic>
      <p:sp>
        <p:nvSpPr>
          <p:cNvPr id="8" name="TextBox 7"/>
          <p:cNvSpPr txBox="1"/>
          <p:nvPr/>
        </p:nvSpPr>
        <p:spPr>
          <a:xfrm>
            <a:off x="2686874" y="3455835"/>
            <a:ext cx="1970851" cy="677108"/>
          </a:xfrm>
          <a:prstGeom prst="rect">
            <a:avLst/>
          </a:prstGeom>
          <a:noFill/>
        </p:spPr>
        <p:txBody>
          <a:bodyPr wrap="square" rtlCol="0">
            <a:spAutoFit/>
          </a:bodyPr>
          <a:lstStyle/>
          <a:p>
            <a:r>
              <a:rPr lang="en-US" sz="2000" u="sng" dirty="0" smtClean="0"/>
              <a:t>Result</a:t>
            </a:r>
            <a:r>
              <a:rPr lang="en-US" sz="2000" dirty="0" smtClean="0"/>
              <a: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532731536"/>
              </p:ext>
            </p:extLst>
          </p:nvPr>
        </p:nvGraphicFramePr>
        <p:xfrm>
          <a:off x="2686874" y="4129087"/>
          <a:ext cx="3154362" cy="1939576"/>
        </p:xfrm>
        <a:graphic>
          <a:graphicData uri="http://schemas.openxmlformats.org/drawingml/2006/table">
            <a:tbl>
              <a:tblPr firstRow="1" bandRow="1">
                <a:tableStyleId>{616DA210-FB5B-4158-B5E0-FEB733F419BA}</a:tableStyleId>
              </a:tblPr>
              <a:tblGrid>
                <a:gridCol w="525727"/>
                <a:gridCol w="525727"/>
                <a:gridCol w="525727"/>
                <a:gridCol w="525727"/>
                <a:gridCol w="525727"/>
                <a:gridCol w="525727"/>
              </a:tblGrid>
              <a:tr h="484894">
                <a:tc>
                  <a:txBody>
                    <a:bodyPr/>
                    <a:lstStyle/>
                    <a:p>
                      <a:pPr algn="ctr"/>
                      <a:r>
                        <a:rPr lang="en-US" dirty="0" smtClean="0">
                          <a:solidFill>
                            <a:schemeClr val="tx1"/>
                          </a:solidFill>
                          <a:latin typeface="+mj-lt"/>
                        </a:rPr>
                        <a:t>P</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Q</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R</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84894">
                <a:tc>
                  <a:txBody>
                    <a:bodyPr/>
                    <a:lstStyle/>
                    <a:p>
                      <a:pPr algn="ctr"/>
                      <a:r>
                        <a:rPr lang="en-US" dirty="0" smtClean="0">
                          <a:latin typeface="+mj-lt"/>
                        </a:rPr>
                        <a:t>15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8</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6</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84894">
                <a:tc>
                  <a:txBody>
                    <a:bodyPr/>
                    <a:lstStyle/>
                    <a:p>
                      <a:pPr algn="ctr"/>
                      <a:r>
                        <a:rPr lang="en-US" dirty="0" smtClean="0">
                          <a:latin typeface="+mj-lt"/>
                        </a:rPr>
                        <a:t>null</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null</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null</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25</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c</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3</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4894">
                <a:tc>
                  <a:txBody>
                    <a:bodyPr/>
                    <a:lstStyle/>
                    <a:p>
                      <a:pPr algn="ctr"/>
                      <a:r>
                        <a:rPr lang="en-US" dirty="0" smtClean="0">
                          <a:latin typeface="+mj-lt"/>
                        </a:rPr>
                        <a:t>15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8</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5</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14645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12</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63580" b="19753"/>
          <a:stretch/>
        </p:blipFill>
        <p:spPr bwMode="auto">
          <a:xfrm>
            <a:off x="2686874" y="2757517"/>
            <a:ext cx="4385439" cy="385762"/>
          </a:xfrm>
          <a:prstGeom prst="rect">
            <a:avLst/>
          </a:prstGeom>
          <a:noFill/>
          <a:ln>
            <a:noFill/>
          </a:ln>
        </p:spPr>
      </p:pic>
    </p:spTree>
    <p:extLst>
      <p:ext uri="{BB962C8B-B14F-4D97-AF65-F5344CB8AC3E}">
        <p14:creationId xmlns:p14="http://schemas.microsoft.com/office/powerpoint/2010/main" val="759601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13</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63580" b="19753"/>
          <a:stretch/>
        </p:blipFill>
        <p:spPr bwMode="auto">
          <a:xfrm>
            <a:off x="2686874" y="2757517"/>
            <a:ext cx="4385439" cy="385762"/>
          </a:xfrm>
          <a:prstGeom prst="rect">
            <a:avLst/>
          </a:prstGeom>
          <a:noFill/>
          <a:ln>
            <a:noFill/>
          </a:ln>
        </p:spPr>
      </p:pic>
      <p:sp>
        <p:nvSpPr>
          <p:cNvPr id="8" name="TextBox 7"/>
          <p:cNvSpPr txBox="1"/>
          <p:nvPr/>
        </p:nvSpPr>
        <p:spPr>
          <a:xfrm>
            <a:off x="2686874" y="3143279"/>
            <a:ext cx="1970851" cy="677108"/>
          </a:xfrm>
          <a:prstGeom prst="rect">
            <a:avLst/>
          </a:prstGeom>
          <a:noFill/>
        </p:spPr>
        <p:txBody>
          <a:bodyPr wrap="square" rtlCol="0">
            <a:spAutoFit/>
          </a:bodyPr>
          <a:lstStyle/>
          <a:p>
            <a:r>
              <a:rPr lang="en-US" sz="2000" u="sng" dirty="0" smtClean="0"/>
              <a:t>Result</a:t>
            </a:r>
            <a:r>
              <a:rPr lang="en-US" sz="2000" dirty="0" smtClean="0"/>
              <a:t>:</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995421854"/>
              </p:ext>
            </p:extLst>
          </p:nvPr>
        </p:nvGraphicFramePr>
        <p:xfrm>
          <a:off x="4170146" y="3327219"/>
          <a:ext cx="1577181" cy="3394258"/>
        </p:xfrm>
        <a:graphic>
          <a:graphicData uri="http://schemas.openxmlformats.org/drawingml/2006/table">
            <a:tbl>
              <a:tblPr firstRow="1" bandRow="1">
                <a:tableStyleId>{616DA210-FB5B-4158-B5E0-FEB733F419BA}</a:tableStyleId>
              </a:tblPr>
              <a:tblGrid>
                <a:gridCol w="525727"/>
                <a:gridCol w="525727"/>
                <a:gridCol w="525727"/>
              </a:tblGrid>
              <a:tr h="484894">
                <a:tc>
                  <a:txBody>
                    <a:bodyPr/>
                    <a:lstStyle/>
                    <a:p>
                      <a:pPr algn="ctr"/>
                      <a:r>
                        <a:rPr lang="en-US" dirty="0" smtClean="0">
                          <a:solidFill>
                            <a:schemeClr val="tx1"/>
                          </a:solidFill>
                          <a:latin typeface="+mj-lt"/>
                        </a:rPr>
                        <a:t>P</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Q</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R</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5</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84894">
                <a:tc>
                  <a:txBody>
                    <a:bodyPr/>
                    <a:lstStyle/>
                    <a:p>
                      <a:pPr algn="ctr"/>
                      <a:r>
                        <a:rPr lang="en-US" dirty="0" smtClean="0">
                          <a:latin typeface="+mj-lt"/>
                        </a:rPr>
                        <a:t>15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8</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4894">
                <a:tc>
                  <a:txBody>
                    <a:bodyPr/>
                    <a:lstStyle/>
                    <a:p>
                      <a:pPr algn="ctr"/>
                      <a:r>
                        <a:rPr lang="en-US" dirty="0" smtClean="0">
                          <a:latin typeface="+mj-lt"/>
                        </a:rPr>
                        <a:t>25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6</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6</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4894">
                <a:tc>
                  <a:txBody>
                    <a:bodyPr/>
                    <a:lstStyle/>
                    <a:p>
                      <a:pPr algn="ctr"/>
                      <a:r>
                        <a:rPr lang="en-US" dirty="0" smtClean="0">
                          <a:latin typeface="+mj-lt"/>
                        </a:rPr>
                        <a:t>25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c</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3</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5</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974721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14</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80864"/>
          <a:stretch/>
        </p:blipFill>
        <p:spPr bwMode="auto">
          <a:xfrm>
            <a:off x="2540091" y="2921823"/>
            <a:ext cx="4385439" cy="442911"/>
          </a:xfrm>
          <a:prstGeom prst="rect">
            <a:avLst/>
          </a:prstGeom>
          <a:noFill/>
          <a:ln>
            <a:noFill/>
          </a:ln>
        </p:spPr>
      </p:pic>
    </p:spTree>
    <p:extLst>
      <p:ext uri="{BB962C8B-B14F-4D97-AF65-F5344CB8AC3E}">
        <p14:creationId xmlns:p14="http://schemas.microsoft.com/office/powerpoint/2010/main" val="1950468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15</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80864"/>
          <a:stretch/>
        </p:blipFill>
        <p:spPr bwMode="auto">
          <a:xfrm>
            <a:off x="2540091" y="2921823"/>
            <a:ext cx="4385439" cy="442911"/>
          </a:xfrm>
          <a:prstGeom prst="rect">
            <a:avLst/>
          </a:prstGeom>
          <a:noFill/>
          <a:ln>
            <a:noFill/>
          </a:ln>
        </p:spPr>
      </p:pic>
      <p:sp>
        <p:nvSpPr>
          <p:cNvPr id="8" name="TextBox 7"/>
          <p:cNvSpPr txBox="1"/>
          <p:nvPr/>
        </p:nvSpPr>
        <p:spPr>
          <a:xfrm>
            <a:off x="2686874" y="3455835"/>
            <a:ext cx="1970851" cy="677108"/>
          </a:xfrm>
          <a:prstGeom prst="rect">
            <a:avLst/>
          </a:prstGeom>
          <a:noFill/>
        </p:spPr>
        <p:txBody>
          <a:bodyPr wrap="square" rtlCol="0">
            <a:spAutoFit/>
          </a:bodyPr>
          <a:lstStyle/>
          <a:p>
            <a:r>
              <a:rPr lang="en-US" sz="2000" u="sng" dirty="0" smtClean="0"/>
              <a:t>Result</a:t>
            </a:r>
            <a:r>
              <a:rPr lang="en-US" sz="2000" dirty="0" smtClean="0"/>
              <a: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97168029"/>
              </p:ext>
            </p:extLst>
          </p:nvPr>
        </p:nvGraphicFramePr>
        <p:xfrm>
          <a:off x="2686874" y="4129087"/>
          <a:ext cx="3154362" cy="969788"/>
        </p:xfrm>
        <a:graphic>
          <a:graphicData uri="http://schemas.openxmlformats.org/drawingml/2006/table">
            <a:tbl>
              <a:tblPr firstRow="1" bandRow="1">
                <a:tableStyleId>{616DA210-FB5B-4158-B5E0-FEB733F419BA}</a:tableStyleId>
              </a:tblPr>
              <a:tblGrid>
                <a:gridCol w="525727"/>
                <a:gridCol w="525727"/>
                <a:gridCol w="525727"/>
                <a:gridCol w="525727"/>
                <a:gridCol w="525727"/>
                <a:gridCol w="525727"/>
              </a:tblGrid>
              <a:tr h="484894">
                <a:tc>
                  <a:txBody>
                    <a:bodyPr/>
                    <a:lstStyle/>
                    <a:p>
                      <a:pPr algn="ctr"/>
                      <a:r>
                        <a:rPr lang="en-US" dirty="0" smtClean="0">
                          <a:solidFill>
                            <a:schemeClr val="tx1"/>
                          </a:solidFill>
                          <a:latin typeface="+mj-lt"/>
                        </a:rPr>
                        <a:t>P</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Q</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R</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5</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5</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8325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Review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16</a:t>
            </a:fld>
            <a:endParaRPr lang="en-US"/>
          </a:p>
        </p:txBody>
      </p:sp>
      <p:pic>
        <p:nvPicPr>
          <p:cNvPr id="11" name="Picture 2" descr="tab08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6874" y="1512220"/>
            <a:ext cx="868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a:off x="2686874" y="2358189"/>
            <a:ext cx="762179"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1" name="Straight Connector 20"/>
          <p:cNvCxnSpPr/>
          <p:nvPr/>
        </p:nvCxnSpPr>
        <p:spPr>
          <a:xfrm>
            <a:off x="2686874" y="2839453"/>
            <a:ext cx="762179"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2" name="Straight Connector 21"/>
          <p:cNvCxnSpPr/>
          <p:nvPr/>
        </p:nvCxnSpPr>
        <p:spPr>
          <a:xfrm>
            <a:off x="2686874" y="4563979"/>
            <a:ext cx="1215458" cy="8021"/>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8868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Review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17</a:t>
            </a:fld>
            <a:endParaRPr lang="en-US"/>
          </a:p>
        </p:txBody>
      </p:sp>
      <p:pic>
        <p:nvPicPr>
          <p:cNvPr id="8" name="Picture 2" descr="tab08_01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2622" y="1487530"/>
            <a:ext cx="8686800"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a:off x="2686874" y="3834063"/>
            <a:ext cx="1066979"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0474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18</a:t>
            </a:fld>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095682" y="522399"/>
            <a:ext cx="5067300" cy="5227320"/>
          </a:xfrm>
          <a:prstGeom prst="rect">
            <a:avLst/>
          </a:prstGeom>
          <a:noFill/>
          <a:ln>
            <a:noFill/>
          </a:ln>
        </p:spPr>
      </p:pic>
      <p:sp>
        <p:nvSpPr>
          <p:cNvPr id="2" name="Rectangle 1"/>
          <p:cNvSpPr/>
          <p:nvPr/>
        </p:nvSpPr>
        <p:spPr>
          <a:xfrm>
            <a:off x="2686873" y="1261063"/>
            <a:ext cx="4256851" cy="3600986"/>
          </a:xfrm>
          <a:prstGeom prst="rect">
            <a:avLst/>
          </a:prstGeom>
        </p:spPr>
        <p:txBody>
          <a:bodyPr wrap="square">
            <a:spAutoFit/>
          </a:bodyPr>
          <a:lstStyle/>
          <a:p>
            <a:pPr>
              <a:spcAft>
                <a:spcPts val="0"/>
              </a:spcAft>
            </a:pPr>
            <a:r>
              <a:rPr lang="en-US" dirty="0" smtClean="0">
                <a:latin typeface="Arial" charset="0"/>
                <a:ea typeface="Times New Roman" charset="0"/>
              </a:rPr>
              <a:t>Consider </a:t>
            </a:r>
            <a:r>
              <a:rPr lang="en-US" dirty="0">
                <a:latin typeface="Arial" charset="0"/>
                <a:ea typeface="Times New Roman" charset="0"/>
              </a:rPr>
              <a:t>the LIBRARY relational schema shown in the Figure, which is used to keep track of books, borrowers, and book loans. Write down relational expressions for the following queries on the LIBRARY </a:t>
            </a:r>
            <a:r>
              <a:rPr lang="en-US" dirty="0" smtClean="0">
                <a:latin typeface="Arial" charset="0"/>
                <a:ea typeface="Times New Roman" charset="0"/>
              </a:rPr>
              <a:t>database.</a:t>
            </a:r>
          </a:p>
          <a:p>
            <a:pPr>
              <a:spcAft>
                <a:spcPts val="0"/>
              </a:spcAft>
            </a:pPr>
            <a:endParaRPr lang="en-US" sz="2400" dirty="0">
              <a:effectLst/>
              <a:latin typeface="Arial" charset="0"/>
              <a:ea typeface="Times New Roman" charset="0"/>
            </a:endParaRPr>
          </a:p>
          <a:p>
            <a:r>
              <a:rPr lang="en-US" b="1" dirty="0" smtClean="0"/>
              <a:t>Note</a:t>
            </a:r>
            <a:r>
              <a:rPr lang="en-US" dirty="0"/>
              <a:t>: We will use S for SELECT, P for PROJECT, </a:t>
            </a:r>
            <a:r>
              <a:rPr lang="en-US" dirty="0" smtClean="0"/>
              <a:t> * </a:t>
            </a:r>
            <a:r>
              <a:rPr lang="en-US" dirty="0"/>
              <a:t>for NATURAL JOIN, - for</a:t>
            </a:r>
          </a:p>
          <a:p>
            <a:r>
              <a:rPr lang="en-US" dirty="0"/>
              <a:t>SET DIFFERENCE, F for AGGREGATE </a:t>
            </a:r>
            <a:r>
              <a:rPr lang="en-US" dirty="0" smtClean="0"/>
              <a:t>FUNCTION</a:t>
            </a:r>
            <a:endParaRPr lang="en-US" dirty="0"/>
          </a:p>
          <a:p>
            <a:pPr>
              <a:spcAft>
                <a:spcPts val="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672245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19</a:t>
            </a:fld>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095682" y="522399"/>
            <a:ext cx="5067300" cy="5227320"/>
          </a:xfrm>
          <a:prstGeom prst="rect">
            <a:avLst/>
          </a:prstGeom>
          <a:noFill/>
          <a:ln>
            <a:noFill/>
          </a:ln>
        </p:spPr>
      </p:pic>
      <p:sp>
        <p:nvSpPr>
          <p:cNvPr id="2" name="Rectangle 1"/>
          <p:cNvSpPr/>
          <p:nvPr/>
        </p:nvSpPr>
        <p:spPr>
          <a:xfrm>
            <a:off x="2686873" y="1261063"/>
            <a:ext cx="4256851" cy="923330"/>
          </a:xfrm>
          <a:prstGeom prst="rect">
            <a:avLst/>
          </a:prstGeom>
        </p:spPr>
        <p:txBody>
          <a:bodyPr wrap="square">
            <a:spAutoFit/>
          </a:bodyPr>
          <a:lstStyle/>
          <a:p>
            <a:r>
              <a:rPr lang="en-US" dirty="0"/>
              <a:t>(a) How many copies of the book titled The Lost Tribe are owned by the library branch whose name is "</a:t>
            </a:r>
            <a:r>
              <a:rPr lang="en-US" dirty="0" err="1"/>
              <a:t>Sharpstown</a:t>
            </a:r>
            <a:r>
              <a:rPr lang="en-US" dirty="0"/>
              <a:t>"?</a:t>
            </a:r>
          </a:p>
        </p:txBody>
      </p:sp>
    </p:spTree>
    <p:extLst>
      <p:ext uri="{BB962C8B-B14F-4D97-AF65-F5344CB8AC3E}">
        <p14:creationId xmlns:p14="http://schemas.microsoft.com/office/powerpoint/2010/main" val="516112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Review #1</a:t>
            </a:r>
            <a:endParaRPr lang="en-US" sz="4200" b="1" dirty="0">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438804943"/>
              </p:ext>
            </p:extLst>
          </p:nvPr>
        </p:nvGraphicFramePr>
        <p:xfrm>
          <a:off x="2687027" y="1261063"/>
          <a:ext cx="8966256" cy="5483944"/>
        </p:xfrm>
        <a:graphic>
          <a:graphicData uri="http://schemas.openxmlformats.org/drawingml/2006/table">
            <a:tbl>
              <a:tblPr firstRow="1" bandRow="1">
                <a:tableStyleId>{F5AB1C69-6EDB-4FF4-983F-18BD219EF322}</a:tableStyleId>
              </a:tblPr>
              <a:tblGrid>
                <a:gridCol w="1842443"/>
                <a:gridCol w="3751642"/>
                <a:gridCol w="3372171"/>
              </a:tblGrid>
              <a:tr h="454744">
                <a:tc>
                  <a:txBody>
                    <a:bodyPr/>
                    <a:lstStyle/>
                    <a:p>
                      <a:r>
                        <a:rPr lang="en-US" dirty="0" smtClean="0">
                          <a:solidFill>
                            <a:schemeClr val="tx1"/>
                          </a:solidFill>
                        </a:rPr>
                        <a:t>OPERATION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PURPOSE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NOTATION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793">
                <a:tc>
                  <a:txBody>
                    <a:bodyPr/>
                    <a:lstStyle/>
                    <a:p>
                      <a:r>
                        <a:rPr lang="en-US" dirty="0" smtClean="0"/>
                        <a:t>THETA</a:t>
                      </a:r>
                      <a:r>
                        <a:rPr lang="en-US" baseline="0" dirty="0" smtClean="0"/>
                        <a:t> JOIN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Produces all combinations of tuples from R1 and R2 that satisfy a join condition.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793">
                <a:tc>
                  <a:txBody>
                    <a:bodyPr/>
                    <a:lstStyle/>
                    <a:p>
                      <a:r>
                        <a:rPr lang="en-US" dirty="0" smtClean="0"/>
                        <a:t>LEFT</a:t>
                      </a:r>
                      <a:r>
                        <a:rPr lang="en-US" baseline="0" dirty="0" smtClean="0"/>
                        <a:t> OUTER JOIN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Keeps</a:t>
                      </a:r>
                      <a:r>
                        <a:rPr lang="en-US" baseline="0" dirty="0" smtClean="0"/>
                        <a:t> every tuple in the first, or left relation R1. If no matching tuple is found in R2, then the attributes of R2 in the join result are filled or padded with null values.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793">
                <a:tc>
                  <a:txBody>
                    <a:bodyPr/>
                    <a:lstStyle/>
                    <a:p>
                      <a:r>
                        <a:rPr lang="en-US" dirty="0" smtClean="0"/>
                        <a:t>RIGHT</a:t>
                      </a:r>
                      <a:r>
                        <a:rPr lang="en-US" baseline="0" dirty="0" smtClean="0"/>
                        <a:t> OUTER JOIN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Keeps</a:t>
                      </a:r>
                      <a:r>
                        <a:rPr lang="en-US" baseline="0" dirty="0" smtClean="0"/>
                        <a:t> every tuple in the second, or right, relation R2. If no matching tuple is found in R1, then the attributes of R2 in the join result are filled or padded with null values.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793">
                <a:tc>
                  <a:txBody>
                    <a:bodyPr/>
                    <a:lstStyle/>
                    <a:p>
                      <a:r>
                        <a:rPr lang="en-US" dirty="0" smtClean="0"/>
                        <a:t>UNION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Produces</a:t>
                      </a:r>
                      <a:r>
                        <a:rPr lang="en-US" baseline="0" dirty="0" smtClean="0"/>
                        <a:t> a relation that includes all the tuples in R1 or R2 or both R1 and R2; R1 and R2 must be union compatible.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stretch>
            <a:fillRect/>
          </a:stretch>
        </p:blipFill>
        <p:spPr>
          <a:xfrm>
            <a:off x="8440152" y="1966318"/>
            <a:ext cx="2374876" cy="417208"/>
          </a:xfrm>
          <a:prstGeom prst="rect">
            <a:avLst/>
          </a:prstGeom>
        </p:spPr>
      </p:pic>
      <p:grpSp>
        <p:nvGrpSpPr>
          <p:cNvPr id="27" name="Group 26"/>
          <p:cNvGrpSpPr/>
          <p:nvPr/>
        </p:nvGrpSpPr>
        <p:grpSpPr>
          <a:xfrm>
            <a:off x="8440152" y="3146579"/>
            <a:ext cx="2374876" cy="417208"/>
            <a:chOff x="8440152" y="3482183"/>
            <a:chExt cx="2374876" cy="417208"/>
          </a:xfrm>
        </p:grpSpPr>
        <p:pic>
          <p:nvPicPr>
            <p:cNvPr id="13" name="Picture 12"/>
            <p:cNvPicPr>
              <a:picLocks noChangeAspect="1"/>
            </p:cNvPicPr>
            <p:nvPr/>
          </p:nvPicPr>
          <p:blipFill>
            <a:blip r:embed="rId2"/>
            <a:stretch>
              <a:fillRect/>
            </a:stretch>
          </p:blipFill>
          <p:spPr>
            <a:xfrm>
              <a:off x="8440152" y="3482183"/>
              <a:ext cx="2374876" cy="417208"/>
            </a:xfrm>
            <a:prstGeom prst="rect">
              <a:avLst/>
            </a:prstGeom>
          </p:spPr>
        </p:pic>
        <p:cxnSp>
          <p:nvCxnSpPr>
            <p:cNvPr id="15" name="Straight Connector 14"/>
            <p:cNvCxnSpPr/>
            <p:nvPr/>
          </p:nvCxnSpPr>
          <p:spPr>
            <a:xfrm flipH="1">
              <a:off x="8786734" y="3582649"/>
              <a:ext cx="57465" cy="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786734" y="3690787"/>
              <a:ext cx="599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8440152" y="4692243"/>
            <a:ext cx="2374876" cy="417208"/>
            <a:chOff x="8440152" y="5415256"/>
            <a:chExt cx="2374876" cy="417208"/>
          </a:xfrm>
        </p:grpSpPr>
        <p:pic>
          <p:nvPicPr>
            <p:cNvPr id="23" name="Picture 22"/>
            <p:cNvPicPr>
              <a:picLocks noChangeAspect="1"/>
            </p:cNvPicPr>
            <p:nvPr/>
          </p:nvPicPr>
          <p:blipFill>
            <a:blip r:embed="rId2"/>
            <a:stretch>
              <a:fillRect/>
            </a:stretch>
          </p:blipFill>
          <p:spPr>
            <a:xfrm>
              <a:off x="8440152" y="5415256"/>
              <a:ext cx="2374876" cy="417208"/>
            </a:xfrm>
            <a:prstGeom prst="rect">
              <a:avLst/>
            </a:prstGeom>
          </p:spPr>
        </p:pic>
        <p:cxnSp>
          <p:nvCxnSpPr>
            <p:cNvPr id="24" name="Straight Connector 23"/>
            <p:cNvCxnSpPr/>
            <p:nvPr/>
          </p:nvCxnSpPr>
          <p:spPr>
            <a:xfrm flipH="1">
              <a:off x="8981468" y="5524189"/>
              <a:ext cx="57465" cy="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981468" y="5625853"/>
              <a:ext cx="599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8" name="Picture 27"/>
          <p:cNvPicPr>
            <a:picLocks noChangeAspect="1"/>
          </p:cNvPicPr>
          <p:nvPr/>
        </p:nvPicPr>
        <p:blipFill>
          <a:blip r:embed="rId3"/>
          <a:stretch>
            <a:fillRect/>
          </a:stretch>
        </p:blipFill>
        <p:spPr>
          <a:xfrm>
            <a:off x="8440152" y="5848115"/>
            <a:ext cx="1113691" cy="389792"/>
          </a:xfrm>
          <a:prstGeom prst="rect">
            <a:avLst/>
          </a:prstGeom>
        </p:spPr>
      </p:pic>
    </p:spTree>
    <p:extLst>
      <p:ext uri="{BB962C8B-B14F-4D97-AF65-F5344CB8AC3E}">
        <p14:creationId xmlns:p14="http://schemas.microsoft.com/office/powerpoint/2010/main" val="897172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20</a:t>
            </a:fld>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686873" y="1261063"/>
            <a:ext cx="4599752" cy="2862322"/>
          </a:xfrm>
          <a:prstGeom prst="rect">
            <a:avLst/>
          </a:prstGeom>
        </p:spPr>
        <p:txBody>
          <a:bodyPr wrap="square">
            <a:spAutoFit/>
          </a:bodyPr>
          <a:lstStyle/>
          <a:p>
            <a:pPr marL="342900" indent="-342900">
              <a:buAutoNum type="alphaLcParenBoth"/>
            </a:pPr>
            <a:r>
              <a:rPr lang="en-US" dirty="0" smtClean="0"/>
              <a:t>How </a:t>
            </a:r>
            <a:r>
              <a:rPr lang="en-US" dirty="0"/>
              <a:t>many copies of the book titled The Lost Tribe are owned by the library branch whose name is "</a:t>
            </a:r>
            <a:r>
              <a:rPr lang="en-US" dirty="0" err="1"/>
              <a:t>Sharpstown</a:t>
            </a:r>
            <a:r>
              <a:rPr lang="en-US" dirty="0" smtClean="0"/>
              <a:t>"?</a:t>
            </a:r>
          </a:p>
          <a:p>
            <a:pPr marL="342900" indent="-342900">
              <a:buAutoNum type="alphaLcParenBoth"/>
            </a:pPr>
            <a:endParaRPr lang="en-US" dirty="0"/>
          </a:p>
          <a:p>
            <a:endParaRPr lang="en-US" dirty="0"/>
          </a:p>
          <a:p>
            <a:r>
              <a:rPr lang="en-US" dirty="0"/>
              <a:t>A &lt;-- BOOKCOPIES * LIBRARY-BRANCH * BOOK</a:t>
            </a:r>
          </a:p>
          <a:p>
            <a:endParaRPr lang="en-US" dirty="0"/>
          </a:p>
          <a:p>
            <a:r>
              <a:rPr lang="en-US" dirty="0" smtClean="0"/>
              <a:t>RESULT </a:t>
            </a:r>
            <a:r>
              <a:rPr lang="en-US" dirty="0"/>
              <a:t>&lt;-- P </a:t>
            </a:r>
            <a:r>
              <a:rPr lang="en-US" dirty="0" err="1"/>
              <a:t>No_Of_Copies</a:t>
            </a:r>
            <a:r>
              <a:rPr lang="en-US" dirty="0"/>
              <a:t> ( S </a:t>
            </a:r>
            <a:r>
              <a:rPr lang="en-US" dirty="0" err="1"/>
              <a:t>BranchName</a:t>
            </a:r>
            <a:r>
              <a:rPr lang="en-US" dirty="0" smtClean="0"/>
              <a:t>= '</a:t>
            </a:r>
            <a:r>
              <a:rPr lang="en-US" dirty="0" err="1" smtClean="0"/>
              <a:t>Sharpstown</a:t>
            </a:r>
            <a:r>
              <a:rPr lang="en-US" dirty="0"/>
              <a:t>' and Title='The </a:t>
            </a:r>
            <a:r>
              <a:rPr lang="en-US" dirty="0" smtClean="0"/>
              <a:t>Lost Tribe</a:t>
            </a:r>
            <a:r>
              <a:rPr lang="en-US" dirty="0"/>
              <a:t>'</a:t>
            </a:r>
          </a:p>
          <a:p>
            <a:endParaRPr lang="en-US" dirty="0" smtClean="0"/>
          </a:p>
        </p:txBody>
      </p:sp>
      <p:sp>
        <p:nvSpPr>
          <p:cNvPr id="7" name="Left Brace 6"/>
          <p:cNvSpPr/>
          <p:nvPr/>
        </p:nvSpPr>
        <p:spPr>
          <a:xfrm>
            <a:off x="2587921" y="2657475"/>
            <a:ext cx="144672" cy="4000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Elbow Connector 18"/>
          <p:cNvCxnSpPr>
            <a:stCxn id="7" idx="1"/>
          </p:cNvCxnSpPr>
          <p:nvPr/>
        </p:nvCxnSpPr>
        <p:spPr>
          <a:xfrm rot="10800000" flipH="1" flipV="1">
            <a:off x="2587921" y="2857499"/>
            <a:ext cx="144672" cy="1265885"/>
          </a:xfrm>
          <a:prstGeom prst="bentConnector4">
            <a:avLst>
              <a:gd name="adj1" fmla="val -158013"/>
              <a:gd name="adj2" fmla="val 10079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31545" y="3938719"/>
            <a:ext cx="4112180" cy="646331"/>
          </a:xfrm>
          <a:prstGeom prst="rect">
            <a:avLst/>
          </a:prstGeom>
          <a:noFill/>
        </p:spPr>
        <p:txBody>
          <a:bodyPr wrap="square" rtlCol="0">
            <a:spAutoFit/>
          </a:bodyPr>
          <a:lstStyle/>
          <a:p>
            <a:r>
              <a:rPr lang="en-US" dirty="0" smtClean="0"/>
              <a:t>Joins the three tables on their common attributes and saves </a:t>
            </a:r>
            <a:r>
              <a:rPr lang="en-US" smtClean="0"/>
              <a:t>the output in table A.</a:t>
            </a:r>
            <a:endParaRPr lang="en-US"/>
          </a:p>
        </p:txBody>
      </p:sp>
      <p:sp>
        <p:nvSpPr>
          <p:cNvPr id="26" name="Rectangle 25"/>
          <p:cNvSpPr/>
          <p:nvPr/>
        </p:nvSpPr>
        <p:spPr>
          <a:xfrm>
            <a:off x="2741058" y="2657475"/>
            <a:ext cx="4429361" cy="1281244"/>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920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21</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686873" y="1261063"/>
            <a:ext cx="4599752" cy="2862322"/>
          </a:xfrm>
          <a:prstGeom prst="rect">
            <a:avLst/>
          </a:prstGeom>
        </p:spPr>
        <p:txBody>
          <a:bodyPr wrap="square">
            <a:spAutoFit/>
          </a:bodyPr>
          <a:lstStyle/>
          <a:p>
            <a:pPr marL="342900" indent="-342900">
              <a:buAutoNum type="alphaLcParenBoth"/>
            </a:pPr>
            <a:r>
              <a:rPr lang="en-US" dirty="0" smtClean="0"/>
              <a:t>How </a:t>
            </a:r>
            <a:r>
              <a:rPr lang="en-US" dirty="0"/>
              <a:t>many copies of the book titled The Lost Tribe are owned by the library branch whose name is "</a:t>
            </a:r>
            <a:r>
              <a:rPr lang="en-US" dirty="0" err="1"/>
              <a:t>Sharpstown</a:t>
            </a:r>
            <a:r>
              <a:rPr lang="en-US" dirty="0" smtClean="0"/>
              <a:t>"?</a:t>
            </a:r>
          </a:p>
          <a:p>
            <a:pPr marL="342900" indent="-342900">
              <a:buAutoNum type="alphaLcParenBoth"/>
            </a:pPr>
            <a:endParaRPr lang="en-US" dirty="0"/>
          </a:p>
          <a:p>
            <a:pPr marL="342900" indent="-342900">
              <a:buAutoNum type="alphaLcParenBoth"/>
            </a:pPr>
            <a:endParaRPr lang="en-US" dirty="0"/>
          </a:p>
          <a:p>
            <a:r>
              <a:rPr lang="en-US" dirty="0"/>
              <a:t>A &lt;-- BOOKCOPIES * LIBRARY-BRANCH * BOOK</a:t>
            </a:r>
          </a:p>
          <a:p>
            <a:endParaRPr lang="en-US" dirty="0"/>
          </a:p>
          <a:p>
            <a:r>
              <a:rPr lang="en-US" dirty="0" smtClean="0"/>
              <a:t>RESULT </a:t>
            </a:r>
            <a:r>
              <a:rPr lang="en-US" dirty="0"/>
              <a:t>&lt;-- P </a:t>
            </a:r>
            <a:r>
              <a:rPr lang="en-US" dirty="0" err="1"/>
              <a:t>No_Of_Copies</a:t>
            </a:r>
            <a:r>
              <a:rPr lang="en-US" dirty="0"/>
              <a:t> ( S </a:t>
            </a:r>
            <a:r>
              <a:rPr lang="en-US" dirty="0" err="1" smtClean="0"/>
              <a:t>Branch_name</a:t>
            </a:r>
            <a:r>
              <a:rPr lang="en-US" dirty="0" smtClean="0"/>
              <a:t>= '</a:t>
            </a:r>
            <a:r>
              <a:rPr lang="en-US" dirty="0" err="1" smtClean="0"/>
              <a:t>Sharpstown</a:t>
            </a:r>
            <a:r>
              <a:rPr lang="en-US" dirty="0"/>
              <a:t>' and Title='The </a:t>
            </a:r>
            <a:r>
              <a:rPr lang="en-US" dirty="0" smtClean="0"/>
              <a:t>Lost Tribe’ (A))</a:t>
            </a:r>
            <a:endParaRPr lang="en-US" dirty="0"/>
          </a:p>
          <a:p>
            <a:endParaRPr lang="en-US" dirty="0" smtClean="0"/>
          </a:p>
        </p:txBody>
      </p:sp>
      <p:sp>
        <p:nvSpPr>
          <p:cNvPr id="7" name="Left Brace 6"/>
          <p:cNvSpPr/>
          <p:nvPr/>
        </p:nvSpPr>
        <p:spPr>
          <a:xfrm>
            <a:off x="2587921" y="2657475"/>
            <a:ext cx="144672" cy="4000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Elbow Connector 18"/>
          <p:cNvCxnSpPr>
            <a:stCxn id="7" idx="1"/>
          </p:cNvCxnSpPr>
          <p:nvPr/>
        </p:nvCxnSpPr>
        <p:spPr>
          <a:xfrm rot="10800000" flipH="1" flipV="1">
            <a:off x="2587921" y="2857499"/>
            <a:ext cx="144672" cy="1265885"/>
          </a:xfrm>
          <a:prstGeom prst="bentConnector4">
            <a:avLst>
              <a:gd name="adj1" fmla="val -158013"/>
              <a:gd name="adj2" fmla="val 10079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31545" y="3938719"/>
            <a:ext cx="4112180" cy="646331"/>
          </a:xfrm>
          <a:prstGeom prst="rect">
            <a:avLst/>
          </a:prstGeom>
          <a:noFill/>
        </p:spPr>
        <p:txBody>
          <a:bodyPr wrap="square" rtlCol="0">
            <a:spAutoFit/>
          </a:bodyPr>
          <a:lstStyle/>
          <a:p>
            <a:r>
              <a:rPr lang="en-US" dirty="0" smtClean="0"/>
              <a:t>Joins the three tables on their common attributes and saves </a:t>
            </a:r>
            <a:r>
              <a:rPr lang="en-US" smtClean="0"/>
              <a:t>the output in table A.</a:t>
            </a:r>
            <a:endParaRPr lang="en-US"/>
          </a:p>
        </p:txBody>
      </p:sp>
      <p:sp>
        <p:nvSpPr>
          <p:cNvPr id="9" name="Left Brace 8"/>
          <p:cNvSpPr/>
          <p:nvPr/>
        </p:nvSpPr>
        <p:spPr>
          <a:xfrm>
            <a:off x="2633640" y="3271197"/>
            <a:ext cx="98953" cy="53864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Elbow Connector 10"/>
          <p:cNvCxnSpPr>
            <a:stCxn id="9" idx="1"/>
          </p:cNvCxnSpPr>
          <p:nvPr/>
        </p:nvCxnSpPr>
        <p:spPr>
          <a:xfrm rot="10800000" flipH="1" flipV="1">
            <a:off x="2633639" y="3540517"/>
            <a:ext cx="53233" cy="1737336"/>
          </a:xfrm>
          <a:prstGeom prst="bentConnector4">
            <a:avLst>
              <a:gd name="adj1" fmla="val -429433"/>
              <a:gd name="adj2" fmla="val 10022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31545" y="4690152"/>
            <a:ext cx="4112180" cy="1477328"/>
          </a:xfrm>
          <a:prstGeom prst="rect">
            <a:avLst/>
          </a:prstGeom>
          <a:noFill/>
        </p:spPr>
        <p:txBody>
          <a:bodyPr wrap="square" rtlCol="0">
            <a:spAutoFit/>
          </a:bodyPr>
          <a:lstStyle/>
          <a:p>
            <a:r>
              <a:rPr lang="en-US" dirty="0" smtClean="0"/>
              <a:t>The Select statement filters table A on the rows that have a branch name of</a:t>
            </a:r>
          </a:p>
          <a:p>
            <a:r>
              <a:rPr lang="en-US" dirty="0" err="1" smtClean="0"/>
              <a:t>Sharpstown</a:t>
            </a:r>
            <a:r>
              <a:rPr lang="en-US" dirty="0" smtClean="0"/>
              <a:t> and a title of The Lost Tribe.</a:t>
            </a:r>
          </a:p>
          <a:p>
            <a:r>
              <a:rPr lang="en-US" dirty="0" smtClean="0"/>
              <a:t>The Project statement produces a new table with only one column of A. </a:t>
            </a:r>
            <a:endParaRPr lang="en-US" dirty="0"/>
          </a:p>
        </p:txBody>
      </p:sp>
      <p:sp>
        <p:nvSpPr>
          <p:cNvPr id="18" name="Rectangle 17"/>
          <p:cNvSpPr/>
          <p:nvPr/>
        </p:nvSpPr>
        <p:spPr>
          <a:xfrm>
            <a:off x="2741058" y="2657475"/>
            <a:ext cx="4545567" cy="1281244"/>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961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22</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318279" y="1261063"/>
            <a:ext cx="4968346" cy="3693319"/>
          </a:xfrm>
          <a:prstGeom prst="rect">
            <a:avLst/>
          </a:prstGeom>
        </p:spPr>
        <p:txBody>
          <a:bodyPr wrap="square">
            <a:spAutoFit/>
          </a:bodyPr>
          <a:lstStyle/>
          <a:p>
            <a:pPr marL="342900" indent="-342900">
              <a:buAutoNum type="alphaLcParenBoth"/>
            </a:pPr>
            <a:r>
              <a:rPr lang="en-US" dirty="0" smtClean="0"/>
              <a:t>How </a:t>
            </a:r>
            <a:r>
              <a:rPr lang="en-US" dirty="0"/>
              <a:t>many copies of the book titled The Lost Tribe are owned by the library branch whose name is "</a:t>
            </a:r>
            <a:r>
              <a:rPr lang="en-US" dirty="0" err="1"/>
              <a:t>Sharpstown</a:t>
            </a:r>
            <a:r>
              <a:rPr lang="en-US" dirty="0" smtClean="0"/>
              <a:t>"?</a:t>
            </a:r>
          </a:p>
          <a:p>
            <a:pPr marL="342900" indent="-342900">
              <a:buAutoNum type="alphaLcParenBoth"/>
            </a:pPr>
            <a:endParaRPr lang="en-US" dirty="0"/>
          </a:p>
          <a:p>
            <a:pPr marL="342900" indent="-342900">
              <a:buAutoNum type="alphaLcParenBoth"/>
            </a:pPr>
            <a:endParaRPr lang="en-US" dirty="0"/>
          </a:p>
          <a:p>
            <a:r>
              <a:rPr lang="en-US" dirty="0"/>
              <a:t>A better query would be to do the SELECTs before the </a:t>
            </a:r>
            <a:r>
              <a:rPr lang="en-US" dirty="0" smtClean="0"/>
              <a:t>JOIN:</a:t>
            </a:r>
          </a:p>
          <a:p>
            <a:endParaRPr lang="en-US" dirty="0"/>
          </a:p>
          <a:p>
            <a:r>
              <a:rPr lang="en-US" dirty="0"/>
              <a:t>A &lt;-- P </a:t>
            </a:r>
            <a:r>
              <a:rPr lang="en-US" dirty="0" err="1"/>
              <a:t>No_Of_Copies</a:t>
            </a:r>
            <a:r>
              <a:rPr lang="en-US" dirty="0"/>
              <a:t> ( ( S </a:t>
            </a:r>
            <a:r>
              <a:rPr lang="en-US" dirty="0" err="1"/>
              <a:t>BranchName</a:t>
            </a:r>
            <a:r>
              <a:rPr lang="en-US" dirty="0"/>
              <a:t>='</a:t>
            </a:r>
            <a:r>
              <a:rPr lang="en-US" dirty="0" err="1"/>
              <a:t>Sharpstown</a:t>
            </a:r>
            <a:r>
              <a:rPr lang="en-US" dirty="0"/>
              <a:t>' (</a:t>
            </a:r>
            <a:r>
              <a:rPr lang="en-US" dirty="0" smtClean="0"/>
              <a:t>LIBRARY_BRANCH</a:t>
            </a:r>
            <a:r>
              <a:rPr lang="en-US" dirty="0"/>
              <a:t>) ) </a:t>
            </a:r>
            <a:r>
              <a:rPr lang="en-US" dirty="0" smtClean="0"/>
              <a:t>* </a:t>
            </a:r>
          </a:p>
          <a:p>
            <a:r>
              <a:rPr lang="en-US" dirty="0" smtClean="0"/>
              <a:t>(</a:t>
            </a:r>
            <a:r>
              <a:rPr lang="en-US" dirty="0"/>
              <a:t>BOOKCOPIES * </a:t>
            </a:r>
            <a:endParaRPr lang="en-US" dirty="0" smtClean="0"/>
          </a:p>
          <a:p>
            <a:r>
              <a:rPr lang="en-US" dirty="0" smtClean="0"/>
              <a:t>( </a:t>
            </a:r>
            <a:r>
              <a:rPr lang="en-US" dirty="0"/>
              <a:t>S Title='The Lost </a:t>
            </a:r>
            <a:r>
              <a:rPr lang="en-US" dirty="0" smtClean="0"/>
              <a:t>Tribe’ (</a:t>
            </a:r>
            <a:r>
              <a:rPr lang="en-US" dirty="0"/>
              <a:t>BOOK) ) ) )</a:t>
            </a:r>
          </a:p>
          <a:p>
            <a:endParaRPr lang="en-US" dirty="0" smtClean="0"/>
          </a:p>
        </p:txBody>
      </p:sp>
      <p:sp>
        <p:nvSpPr>
          <p:cNvPr id="12" name="Rectangle 11"/>
          <p:cNvSpPr/>
          <p:nvPr/>
        </p:nvSpPr>
        <p:spPr>
          <a:xfrm>
            <a:off x="2318279" y="3501634"/>
            <a:ext cx="4983111" cy="1452748"/>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90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23</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686873" y="1261063"/>
            <a:ext cx="4771202" cy="1200329"/>
          </a:xfrm>
          <a:prstGeom prst="rect">
            <a:avLst/>
          </a:prstGeom>
        </p:spPr>
        <p:txBody>
          <a:bodyPr wrap="square">
            <a:spAutoFit/>
          </a:bodyPr>
          <a:lstStyle/>
          <a:p>
            <a:r>
              <a:rPr lang="en-US" dirty="0" smtClean="0"/>
              <a:t>(b) How many copies of the book titled The Lost Tribe are owned by each library branch?</a:t>
            </a:r>
          </a:p>
          <a:p>
            <a:pPr marL="342900" indent="-342900">
              <a:buAutoNum type="alphaLcParenR"/>
            </a:pPr>
            <a:endParaRPr lang="en-US" dirty="0"/>
          </a:p>
          <a:p>
            <a:endParaRPr lang="en-US" dirty="0" smtClean="0"/>
          </a:p>
        </p:txBody>
      </p:sp>
    </p:spTree>
    <p:extLst>
      <p:ext uri="{BB962C8B-B14F-4D97-AF65-F5344CB8AC3E}">
        <p14:creationId xmlns:p14="http://schemas.microsoft.com/office/powerpoint/2010/main" val="722793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24</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686873" y="1261063"/>
            <a:ext cx="4771202" cy="2031325"/>
          </a:xfrm>
          <a:prstGeom prst="rect">
            <a:avLst/>
          </a:prstGeom>
        </p:spPr>
        <p:txBody>
          <a:bodyPr wrap="square">
            <a:spAutoFit/>
          </a:bodyPr>
          <a:lstStyle/>
          <a:p>
            <a:r>
              <a:rPr lang="en-US" dirty="0" smtClean="0"/>
              <a:t>(b) How </a:t>
            </a:r>
            <a:r>
              <a:rPr lang="en-US" dirty="0"/>
              <a:t>many copies of the book titled The Lost Tribe are owned by each library branch</a:t>
            </a:r>
            <a:r>
              <a:rPr lang="en-US" dirty="0" smtClean="0"/>
              <a:t>?</a:t>
            </a:r>
          </a:p>
          <a:p>
            <a:pPr marL="342900" indent="-342900">
              <a:buAutoNum type="alphaLcParenBoth"/>
            </a:pPr>
            <a:endParaRPr lang="en-US" dirty="0"/>
          </a:p>
          <a:p>
            <a:r>
              <a:rPr lang="en-US" dirty="0"/>
              <a:t>P </a:t>
            </a:r>
            <a:r>
              <a:rPr lang="en-US" dirty="0" err="1"/>
              <a:t>BranchID</a:t>
            </a:r>
            <a:r>
              <a:rPr lang="en-US" dirty="0" smtClean="0"/>
              <a:t>, </a:t>
            </a:r>
            <a:r>
              <a:rPr lang="en-US" dirty="0" err="1" smtClean="0"/>
              <a:t>No_Of_Copies</a:t>
            </a:r>
            <a:r>
              <a:rPr lang="en-US" dirty="0" smtClean="0"/>
              <a:t> </a:t>
            </a:r>
            <a:r>
              <a:rPr lang="en-US" dirty="0"/>
              <a:t>( </a:t>
            </a:r>
            <a:endParaRPr lang="en-US" dirty="0" smtClean="0"/>
          </a:p>
          <a:p>
            <a:r>
              <a:rPr lang="en-US" dirty="0" smtClean="0"/>
              <a:t>( </a:t>
            </a:r>
            <a:r>
              <a:rPr lang="en-US" dirty="0"/>
              <a:t>S Title='The Lost Tribe' (BOOK)) </a:t>
            </a:r>
            <a:r>
              <a:rPr lang="en-US" dirty="0" smtClean="0"/>
              <a:t>*BOOK_COPIES)</a:t>
            </a:r>
            <a:endParaRPr lang="en-US" dirty="0"/>
          </a:p>
          <a:p>
            <a:pPr marL="342900" indent="-342900">
              <a:buAutoNum type="alphaLcParenBoth"/>
            </a:pPr>
            <a:endParaRPr lang="en-US" dirty="0"/>
          </a:p>
          <a:p>
            <a:endParaRPr lang="en-US" dirty="0" smtClean="0"/>
          </a:p>
        </p:txBody>
      </p:sp>
      <p:sp>
        <p:nvSpPr>
          <p:cNvPr id="7" name="Left Brace 6"/>
          <p:cNvSpPr/>
          <p:nvPr/>
        </p:nvSpPr>
        <p:spPr>
          <a:xfrm>
            <a:off x="2587919" y="2400299"/>
            <a:ext cx="98953" cy="34290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Elbow Connector 7"/>
          <p:cNvCxnSpPr/>
          <p:nvPr/>
        </p:nvCxnSpPr>
        <p:spPr>
          <a:xfrm rot="10800000" flipH="1" flipV="1">
            <a:off x="2627870" y="2571749"/>
            <a:ext cx="144672" cy="1265885"/>
          </a:xfrm>
          <a:prstGeom prst="bentConnector4">
            <a:avLst>
              <a:gd name="adj1" fmla="val -158013"/>
              <a:gd name="adj2" fmla="val 10079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0781" y="3043726"/>
            <a:ext cx="3910012" cy="1477328"/>
          </a:xfrm>
          <a:prstGeom prst="rect">
            <a:avLst/>
          </a:prstGeom>
          <a:noFill/>
        </p:spPr>
        <p:txBody>
          <a:bodyPr wrap="square" rtlCol="0">
            <a:spAutoFit/>
          </a:bodyPr>
          <a:lstStyle/>
          <a:p>
            <a:r>
              <a:rPr lang="en-US" dirty="0" smtClean="0"/>
              <a:t>First, do a SELECT on the table book where the title of the book is The Lost Tribe.</a:t>
            </a:r>
          </a:p>
          <a:p>
            <a:r>
              <a:rPr lang="en-US" dirty="0" smtClean="0"/>
              <a:t>Then, do a natural join on the result with the table BOOK_COPIES.</a:t>
            </a:r>
            <a:endParaRPr lang="en-US" dirty="0"/>
          </a:p>
        </p:txBody>
      </p:sp>
      <p:sp>
        <p:nvSpPr>
          <p:cNvPr id="15" name="Rectangle 14"/>
          <p:cNvSpPr/>
          <p:nvPr/>
        </p:nvSpPr>
        <p:spPr>
          <a:xfrm>
            <a:off x="2700205" y="2158609"/>
            <a:ext cx="4629283" cy="756041"/>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00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25</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686873" y="1261063"/>
            <a:ext cx="4771202" cy="2031325"/>
          </a:xfrm>
          <a:prstGeom prst="rect">
            <a:avLst/>
          </a:prstGeom>
        </p:spPr>
        <p:txBody>
          <a:bodyPr wrap="square">
            <a:spAutoFit/>
          </a:bodyPr>
          <a:lstStyle/>
          <a:p>
            <a:r>
              <a:rPr lang="en-US" dirty="0" smtClean="0"/>
              <a:t>(b) How </a:t>
            </a:r>
            <a:r>
              <a:rPr lang="en-US" dirty="0"/>
              <a:t>many copies of the book titled The Lost Tribe are owned by each library branch</a:t>
            </a:r>
            <a:r>
              <a:rPr lang="en-US" dirty="0" smtClean="0"/>
              <a:t>?</a:t>
            </a:r>
          </a:p>
          <a:p>
            <a:pPr marL="342900" indent="-342900">
              <a:buAutoNum type="alphaLcParenBoth"/>
            </a:pPr>
            <a:endParaRPr lang="en-US" dirty="0"/>
          </a:p>
          <a:p>
            <a:r>
              <a:rPr lang="en-US" dirty="0"/>
              <a:t>P </a:t>
            </a:r>
            <a:r>
              <a:rPr lang="en-US" dirty="0" err="1"/>
              <a:t>BranchID</a:t>
            </a:r>
            <a:r>
              <a:rPr lang="en-US" dirty="0" smtClean="0"/>
              <a:t>, </a:t>
            </a:r>
            <a:r>
              <a:rPr lang="en-US" dirty="0" err="1" smtClean="0"/>
              <a:t>No_Of_Copies</a:t>
            </a:r>
            <a:r>
              <a:rPr lang="en-US" dirty="0" smtClean="0"/>
              <a:t> </a:t>
            </a:r>
            <a:r>
              <a:rPr lang="en-US" dirty="0"/>
              <a:t>( </a:t>
            </a:r>
            <a:endParaRPr lang="en-US" dirty="0" smtClean="0"/>
          </a:p>
          <a:p>
            <a:r>
              <a:rPr lang="en-US" dirty="0" smtClean="0"/>
              <a:t>( </a:t>
            </a:r>
            <a:r>
              <a:rPr lang="en-US" dirty="0"/>
              <a:t>S Title='The Lost Tribe' (BOOK)) </a:t>
            </a:r>
            <a:r>
              <a:rPr lang="en-US" dirty="0" smtClean="0"/>
              <a:t>*BOOK_COPIES)</a:t>
            </a:r>
            <a:endParaRPr lang="en-US" dirty="0"/>
          </a:p>
          <a:p>
            <a:pPr marL="342900" indent="-342900">
              <a:buAutoNum type="alphaLcParenBoth"/>
            </a:pPr>
            <a:endParaRPr lang="en-US" dirty="0"/>
          </a:p>
          <a:p>
            <a:endParaRPr lang="en-US" dirty="0" smtClean="0"/>
          </a:p>
        </p:txBody>
      </p:sp>
      <p:sp>
        <p:nvSpPr>
          <p:cNvPr id="7" name="Left Brace 6"/>
          <p:cNvSpPr/>
          <p:nvPr/>
        </p:nvSpPr>
        <p:spPr>
          <a:xfrm>
            <a:off x="2587919" y="2400299"/>
            <a:ext cx="98953" cy="34290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Elbow Connector 7"/>
          <p:cNvCxnSpPr/>
          <p:nvPr/>
        </p:nvCxnSpPr>
        <p:spPr>
          <a:xfrm rot="10800000" flipH="1" flipV="1">
            <a:off x="2627870" y="2571749"/>
            <a:ext cx="144672" cy="1265885"/>
          </a:xfrm>
          <a:prstGeom prst="bentConnector4">
            <a:avLst>
              <a:gd name="adj1" fmla="val -158013"/>
              <a:gd name="adj2" fmla="val 10079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0781" y="3043726"/>
            <a:ext cx="3910012" cy="1477328"/>
          </a:xfrm>
          <a:prstGeom prst="rect">
            <a:avLst/>
          </a:prstGeom>
          <a:noFill/>
        </p:spPr>
        <p:txBody>
          <a:bodyPr wrap="square" rtlCol="0">
            <a:spAutoFit/>
          </a:bodyPr>
          <a:lstStyle/>
          <a:p>
            <a:r>
              <a:rPr lang="en-US" dirty="0" smtClean="0"/>
              <a:t>First, do a SELECT on the table book where the title of the book is The Lost Tribe.</a:t>
            </a:r>
          </a:p>
          <a:p>
            <a:r>
              <a:rPr lang="en-US" dirty="0" smtClean="0"/>
              <a:t>Then, do a natural join on the result with the table BOOK_COPIES.</a:t>
            </a:r>
            <a:endParaRPr lang="en-US" dirty="0"/>
          </a:p>
        </p:txBody>
      </p:sp>
      <p:sp>
        <p:nvSpPr>
          <p:cNvPr id="10" name="Left Brace 9"/>
          <p:cNvSpPr/>
          <p:nvPr/>
        </p:nvSpPr>
        <p:spPr>
          <a:xfrm>
            <a:off x="2100262" y="2200274"/>
            <a:ext cx="200025" cy="5715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Elbow Connector 11"/>
          <p:cNvCxnSpPr>
            <a:stCxn id="10" idx="1"/>
          </p:cNvCxnSpPr>
          <p:nvPr/>
        </p:nvCxnSpPr>
        <p:spPr>
          <a:xfrm rot="10800000" flipH="1" flipV="1">
            <a:off x="2100261" y="2486023"/>
            <a:ext cx="645615" cy="2586041"/>
          </a:xfrm>
          <a:prstGeom prst="bentConnector4">
            <a:avLst>
              <a:gd name="adj1" fmla="val -35408"/>
              <a:gd name="adj2" fmla="val 10027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50781" y="4826389"/>
            <a:ext cx="3471862" cy="923330"/>
          </a:xfrm>
          <a:prstGeom prst="rect">
            <a:avLst/>
          </a:prstGeom>
          <a:noFill/>
        </p:spPr>
        <p:txBody>
          <a:bodyPr wrap="square" rtlCol="0">
            <a:spAutoFit/>
          </a:bodyPr>
          <a:lstStyle/>
          <a:p>
            <a:r>
              <a:rPr lang="en-US" dirty="0" smtClean="0"/>
              <a:t>Last, use PROJECT to only display the columns </a:t>
            </a:r>
            <a:r>
              <a:rPr lang="en-US" dirty="0" err="1" smtClean="0"/>
              <a:t>BranchID</a:t>
            </a:r>
            <a:r>
              <a:rPr lang="en-US" dirty="0" smtClean="0"/>
              <a:t> and </a:t>
            </a:r>
            <a:r>
              <a:rPr lang="en-US" dirty="0" err="1" smtClean="0"/>
              <a:t>No_Of_Copies</a:t>
            </a:r>
            <a:endParaRPr lang="en-US" dirty="0"/>
          </a:p>
        </p:txBody>
      </p:sp>
      <p:sp>
        <p:nvSpPr>
          <p:cNvPr id="25" name="Rectangle 24"/>
          <p:cNvSpPr/>
          <p:nvPr/>
        </p:nvSpPr>
        <p:spPr>
          <a:xfrm>
            <a:off x="2700205" y="2158609"/>
            <a:ext cx="4629283" cy="756041"/>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146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26</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686873" y="1261063"/>
            <a:ext cx="4771202" cy="923330"/>
          </a:xfrm>
          <a:prstGeom prst="rect">
            <a:avLst/>
          </a:prstGeom>
        </p:spPr>
        <p:txBody>
          <a:bodyPr wrap="square">
            <a:spAutoFit/>
          </a:bodyPr>
          <a:lstStyle/>
          <a:p>
            <a:r>
              <a:rPr lang="en-US" dirty="0" smtClean="0"/>
              <a:t>(c) </a:t>
            </a:r>
            <a:r>
              <a:rPr lang="en-US" dirty="0"/>
              <a:t>Retrieve the names of all borrowers who do not have any books checked out. </a:t>
            </a:r>
          </a:p>
          <a:p>
            <a:endParaRPr lang="en-US" dirty="0" smtClean="0"/>
          </a:p>
        </p:txBody>
      </p:sp>
    </p:spTree>
    <p:extLst>
      <p:ext uri="{BB962C8B-B14F-4D97-AF65-F5344CB8AC3E}">
        <p14:creationId xmlns:p14="http://schemas.microsoft.com/office/powerpoint/2010/main" val="1894666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27</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64651" y="522399"/>
            <a:ext cx="5067300" cy="5227320"/>
          </a:xfrm>
          <a:prstGeom prst="rect">
            <a:avLst/>
          </a:prstGeom>
          <a:noFill/>
          <a:ln>
            <a:noFill/>
          </a:ln>
        </p:spPr>
      </p:pic>
      <p:sp>
        <p:nvSpPr>
          <p:cNvPr id="2" name="Rectangle 1"/>
          <p:cNvSpPr/>
          <p:nvPr/>
        </p:nvSpPr>
        <p:spPr>
          <a:xfrm>
            <a:off x="2318279" y="1264826"/>
            <a:ext cx="5095051" cy="2862322"/>
          </a:xfrm>
          <a:prstGeom prst="rect">
            <a:avLst/>
          </a:prstGeom>
        </p:spPr>
        <p:txBody>
          <a:bodyPr wrap="square">
            <a:spAutoFit/>
          </a:bodyPr>
          <a:lstStyle/>
          <a:p>
            <a:r>
              <a:rPr lang="en-US" dirty="0" smtClean="0"/>
              <a:t>(c) </a:t>
            </a:r>
            <a:r>
              <a:rPr lang="en-US" dirty="0"/>
              <a:t>Retrieve the names of all borrowers who do not have any books checked out. </a:t>
            </a:r>
            <a:endParaRPr lang="en-US" dirty="0" smtClean="0"/>
          </a:p>
          <a:p>
            <a:endParaRPr lang="en-US" dirty="0"/>
          </a:p>
          <a:p>
            <a:endParaRPr lang="en-US" dirty="0" smtClean="0"/>
          </a:p>
          <a:p>
            <a:r>
              <a:rPr lang="en-US" dirty="0"/>
              <a:t>NO_CHECKOUT_B &lt;-- P </a:t>
            </a:r>
            <a:r>
              <a:rPr lang="en-US" dirty="0" err="1" smtClean="0"/>
              <a:t>Card_no</a:t>
            </a:r>
            <a:r>
              <a:rPr lang="en-US" dirty="0" smtClean="0"/>
              <a:t> </a:t>
            </a:r>
            <a:r>
              <a:rPr lang="en-US" dirty="0"/>
              <a:t>(BORROWER) - P </a:t>
            </a:r>
            <a:r>
              <a:rPr lang="en-US" dirty="0" err="1" smtClean="0"/>
              <a:t>Card_no</a:t>
            </a:r>
            <a:r>
              <a:rPr lang="en-US" dirty="0" smtClean="0"/>
              <a:t> </a:t>
            </a:r>
            <a:r>
              <a:rPr lang="en-US" dirty="0"/>
              <a:t>(BOOK_LOANS)</a:t>
            </a:r>
          </a:p>
          <a:p>
            <a:endParaRPr lang="en-US" dirty="0" smtClean="0"/>
          </a:p>
          <a:p>
            <a:r>
              <a:rPr lang="en-US" dirty="0" smtClean="0"/>
              <a:t>RESULT </a:t>
            </a:r>
            <a:r>
              <a:rPr lang="en-US" dirty="0"/>
              <a:t>&lt;-- P Name (BORROWER </a:t>
            </a:r>
            <a:r>
              <a:rPr lang="en-US" dirty="0" smtClean="0"/>
              <a:t>*NO_CHECKOUT_B</a:t>
            </a:r>
            <a:r>
              <a:rPr lang="en-US" dirty="0"/>
              <a:t>)</a:t>
            </a:r>
          </a:p>
          <a:p>
            <a:endParaRPr lang="en-US" dirty="0"/>
          </a:p>
          <a:p>
            <a:endParaRPr lang="en-US" dirty="0" smtClean="0"/>
          </a:p>
        </p:txBody>
      </p:sp>
      <p:sp>
        <p:nvSpPr>
          <p:cNvPr id="7" name="Left Brace 6"/>
          <p:cNvSpPr/>
          <p:nvPr/>
        </p:nvSpPr>
        <p:spPr>
          <a:xfrm>
            <a:off x="2143125" y="2371725"/>
            <a:ext cx="175154" cy="64293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Elbow Connector 8"/>
          <p:cNvCxnSpPr>
            <a:stCxn id="7" idx="1"/>
          </p:cNvCxnSpPr>
          <p:nvPr/>
        </p:nvCxnSpPr>
        <p:spPr>
          <a:xfrm rot="10800000" flipH="1" flipV="1">
            <a:off x="2143124" y="2693194"/>
            <a:ext cx="442913" cy="1428368"/>
          </a:xfrm>
          <a:prstGeom prst="bentConnector4">
            <a:avLst>
              <a:gd name="adj1" fmla="val -51613"/>
              <a:gd name="adj2" fmla="val 10026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86037" y="3738104"/>
            <a:ext cx="4846372" cy="2308324"/>
          </a:xfrm>
          <a:prstGeom prst="rect">
            <a:avLst/>
          </a:prstGeom>
          <a:noFill/>
        </p:spPr>
        <p:txBody>
          <a:bodyPr wrap="square" rtlCol="0">
            <a:spAutoFit/>
          </a:bodyPr>
          <a:lstStyle/>
          <a:p>
            <a:r>
              <a:rPr lang="en-US" dirty="0" smtClean="0"/>
              <a:t>Use Project on tables Borrower and </a:t>
            </a:r>
            <a:r>
              <a:rPr lang="en-US" dirty="0" err="1" smtClean="0"/>
              <a:t>Book_Loans</a:t>
            </a:r>
            <a:r>
              <a:rPr lang="en-US" dirty="0" smtClean="0"/>
              <a:t> to output the columns that contain the card numbers.</a:t>
            </a:r>
          </a:p>
          <a:p>
            <a:r>
              <a:rPr lang="en-US" dirty="0" smtClean="0"/>
              <a:t>Take the set difference between the </a:t>
            </a:r>
            <a:r>
              <a:rPr lang="en-US" dirty="0" err="1" smtClean="0"/>
              <a:t>CardNo</a:t>
            </a:r>
            <a:r>
              <a:rPr lang="en-US" dirty="0" smtClean="0"/>
              <a:t> column of table Borrower and the </a:t>
            </a:r>
            <a:r>
              <a:rPr lang="en-US" dirty="0" err="1" smtClean="0"/>
              <a:t>CardNo</a:t>
            </a:r>
            <a:r>
              <a:rPr lang="en-US" dirty="0" smtClean="0"/>
              <a:t> column of table </a:t>
            </a:r>
            <a:r>
              <a:rPr lang="en-US" dirty="0" err="1" smtClean="0"/>
              <a:t>Book_Loans</a:t>
            </a:r>
            <a:r>
              <a:rPr lang="en-US" dirty="0" smtClean="0"/>
              <a:t>. This gives you the card numbers of all borrowers who do not have books checked out.</a:t>
            </a:r>
            <a:endParaRPr lang="en-US" dirty="0"/>
          </a:p>
        </p:txBody>
      </p:sp>
      <p:sp>
        <p:nvSpPr>
          <p:cNvPr id="15" name="Rectangle 14"/>
          <p:cNvSpPr/>
          <p:nvPr/>
        </p:nvSpPr>
        <p:spPr>
          <a:xfrm>
            <a:off x="2318279" y="2371725"/>
            <a:ext cx="4982634" cy="1257300"/>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41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28</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64651" y="522399"/>
            <a:ext cx="5067300" cy="5227320"/>
          </a:xfrm>
          <a:prstGeom prst="rect">
            <a:avLst/>
          </a:prstGeom>
          <a:noFill/>
          <a:ln>
            <a:noFill/>
          </a:ln>
        </p:spPr>
      </p:pic>
      <p:sp>
        <p:nvSpPr>
          <p:cNvPr id="2" name="Rectangle 1"/>
          <p:cNvSpPr/>
          <p:nvPr/>
        </p:nvSpPr>
        <p:spPr>
          <a:xfrm>
            <a:off x="2318279" y="1264826"/>
            <a:ext cx="5095051" cy="2862322"/>
          </a:xfrm>
          <a:prstGeom prst="rect">
            <a:avLst/>
          </a:prstGeom>
        </p:spPr>
        <p:txBody>
          <a:bodyPr wrap="square">
            <a:spAutoFit/>
          </a:bodyPr>
          <a:lstStyle/>
          <a:p>
            <a:r>
              <a:rPr lang="en-US" dirty="0" smtClean="0"/>
              <a:t>(c) </a:t>
            </a:r>
            <a:r>
              <a:rPr lang="en-US" dirty="0"/>
              <a:t>Retrieve the names of all borrowers who do not have any books checked out. </a:t>
            </a:r>
            <a:endParaRPr lang="en-US" dirty="0" smtClean="0"/>
          </a:p>
          <a:p>
            <a:endParaRPr lang="en-US" dirty="0"/>
          </a:p>
          <a:p>
            <a:endParaRPr lang="en-US" dirty="0" smtClean="0"/>
          </a:p>
          <a:p>
            <a:r>
              <a:rPr lang="en-US" dirty="0"/>
              <a:t>NO_CHECKOUT_B &lt;-- P </a:t>
            </a:r>
            <a:r>
              <a:rPr lang="en-US" dirty="0" err="1" smtClean="0"/>
              <a:t>Card_no</a:t>
            </a:r>
            <a:r>
              <a:rPr lang="en-US" dirty="0" smtClean="0"/>
              <a:t> </a:t>
            </a:r>
            <a:r>
              <a:rPr lang="en-US" dirty="0"/>
              <a:t>(BORROWER) - P </a:t>
            </a:r>
            <a:r>
              <a:rPr lang="en-US" dirty="0" err="1" smtClean="0"/>
              <a:t>Card_no</a:t>
            </a:r>
            <a:r>
              <a:rPr lang="en-US" dirty="0" smtClean="0"/>
              <a:t> </a:t>
            </a:r>
            <a:r>
              <a:rPr lang="en-US" dirty="0"/>
              <a:t>(BOOK_LOANS)</a:t>
            </a:r>
          </a:p>
          <a:p>
            <a:endParaRPr lang="en-US" dirty="0" smtClean="0"/>
          </a:p>
          <a:p>
            <a:r>
              <a:rPr lang="en-US" dirty="0" smtClean="0"/>
              <a:t>RESULT </a:t>
            </a:r>
            <a:r>
              <a:rPr lang="en-US" dirty="0"/>
              <a:t>&lt;-- P Name (BORROWER </a:t>
            </a:r>
            <a:r>
              <a:rPr lang="en-US" dirty="0" smtClean="0"/>
              <a:t>*NO_CHECKOUT_B</a:t>
            </a:r>
            <a:r>
              <a:rPr lang="en-US" dirty="0"/>
              <a:t>)</a:t>
            </a:r>
          </a:p>
          <a:p>
            <a:endParaRPr lang="en-US" dirty="0"/>
          </a:p>
          <a:p>
            <a:endParaRPr lang="en-US" dirty="0" smtClean="0"/>
          </a:p>
        </p:txBody>
      </p:sp>
      <p:sp>
        <p:nvSpPr>
          <p:cNvPr id="7" name="Left Brace 6"/>
          <p:cNvSpPr/>
          <p:nvPr/>
        </p:nvSpPr>
        <p:spPr>
          <a:xfrm>
            <a:off x="2143125" y="2371725"/>
            <a:ext cx="175154" cy="64293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Elbow Connector 8"/>
          <p:cNvCxnSpPr>
            <a:stCxn id="7" idx="1"/>
          </p:cNvCxnSpPr>
          <p:nvPr/>
        </p:nvCxnSpPr>
        <p:spPr>
          <a:xfrm rot="10800000" flipH="1" flipV="1">
            <a:off x="2143124" y="2693194"/>
            <a:ext cx="442913" cy="1428368"/>
          </a:xfrm>
          <a:prstGeom prst="bentConnector4">
            <a:avLst>
              <a:gd name="adj1" fmla="val -51613"/>
              <a:gd name="adj2" fmla="val 10026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3083" y="3623804"/>
            <a:ext cx="4846372" cy="2308324"/>
          </a:xfrm>
          <a:prstGeom prst="rect">
            <a:avLst/>
          </a:prstGeom>
          <a:noFill/>
        </p:spPr>
        <p:txBody>
          <a:bodyPr wrap="square" rtlCol="0">
            <a:spAutoFit/>
          </a:bodyPr>
          <a:lstStyle/>
          <a:p>
            <a:r>
              <a:rPr lang="en-US" dirty="0" smtClean="0"/>
              <a:t>Use Project on tables Borrower and </a:t>
            </a:r>
            <a:r>
              <a:rPr lang="en-US" dirty="0" err="1" smtClean="0"/>
              <a:t>Book_Loans</a:t>
            </a:r>
            <a:r>
              <a:rPr lang="en-US" dirty="0" smtClean="0"/>
              <a:t> to output the columns that contain the card numbers.</a:t>
            </a:r>
          </a:p>
          <a:p>
            <a:r>
              <a:rPr lang="en-US" dirty="0" smtClean="0"/>
              <a:t>Take the set difference between the </a:t>
            </a:r>
            <a:r>
              <a:rPr lang="en-US" dirty="0" err="1" smtClean="0"/>
              <a:t>CardNo</a:t>
            </a:r>
            <a:r>
              <a:rPr lang="en-US" dirty="0" smtClean="0"/>
              <a:t> column of table Borrower and the </a:t>
            </a:r>
            <a:r>
              <a:rPr lang="en-US" dirty="0" err="1" smtClean="0"/>
              <a:t>CardNo</a:t>
            </a:r>
            <a:r>
              <a:rPr lang="en-US" dirty="0" smtClean="0"/>
              <a:t> column of table </a:t>
            </a:r>
            <a:r>
              <a:rPr lang="en-US" dirty="0" err="1" smtClean="0"/>
              <a:t>Book_Loans</a:t>
            </a:r>
            <a:r>
              <a:rPr lang="en-US" dirty="0" smtClean="0"/>
              <a:t>. This gives you the card numbers of all borrowers who do not have books checked out.</a:t>
            </a:r>
            <a:endParaRPr lang="en-US" dirty="0"/>
          </a:p>
        </p:txBody>
      </p:sp>
      <p:sp>
        <p:nvSpPr>
          <p:cNvPr id="10" name="Left Brace 9"/>
          <p:cNvSpPr/>
          <p:nvPr/>
        </p:nvSpPr>
        <p:spPr>
          <a:xfrm>
            <a:off x="2153707" y="3225213"/>
            <a:ext cx="164572" cy="2895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Elbow Connector 10"/>
          <p:cNvCxnSpPr/>
          <p:nvPr/>
        </p:nvCxnSpPr>
        <p:spPr>
          <a:xfrm rot="16200000" flipH="1">
            <a:off x="915988" y="4563268"/>
            <a:ext cx="2850358" cy="396086"/>
          </a:xfrm>
          <a:prstGeom prst="bentConnector3">
            <a:avLst>
              <a:gd name="adj1" fmla="val 9962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39210" y="6007006"/>
            <a:ext cx="4860245" cy="646331"/>
          </a:xfrm>
          <a:prstGeom prst="rect">
            <a:avLst/>
          </a:prstGeom>
          <a:noFill/>
        </p:spPr>
        <p:txBody>
          <a:bodyPr wrap="square" rtlCol="0">
            <a:spAutoFit/>
          </a:bodyPr>
          <a:lstStyle/>
          <a:p>
            <a:r>
              <a:rPr lang="en-US" dirty="0" smtClean="0"/>
              <a:t>Join the tables </a:t>
            </a:r>
            <a:r>
              <a:rPr lang="en-US" dirty="0" err="1" smtClean="0"/>
              <a:t>No_Checkout_B</a:t>
            </a:r>
            <a:r>
              <a:rPr lang="en-US" dirty="0" smtClean="0"/>
              <a:t> and Borrower and output the Name column.</a:t>
            </a:r>
            <a:endParaRPr lang="en-US" dirty="0"/>
          </a:p>
        </p:txBody>
      </p:sp>
      <p:sp>
        <p:nvSpPr>
          <p:cNvPr id="21" name="Rectangle 20"/>
          <p:cNvSpPr/>
          <p:nvPr/>
        </p:nvSpPr>
        <p:spPr>
          <a:xfrm>
            <a:off x="2318279" y="2371725"/>
            <a:ext cx="4982634" cy="1257300"/>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238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29</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477328"/>
          </a:xfrm>
          <a:prstGeom prst="rect">
            <a:avLst/>
          </a:prstGeom>
        </p:spPr>
        <p:txBody>
          <a:bodyPr wrap="square">
            <a:spAutoFit/>
          </a:bodyPr>
          <a:lstStyle/>
          <a:p>
            <a:r>
              <a:rPr lang="en-US" dirty="0" smtClean="0"/>
              <a:t>(d) </a:t>
            </a:r>
            <a:r>
              <a:rPr lang="en-US" dirty="0"/>
              <a:t>For each book that is loaned out from the "</a:t>
            </a:r>
            <a:r>
              <a:rPr lang="en-US" dirty="0" err="1"/>
              <a:t>Sharpstown</a:t>
            </a:r>
            <a:r>
              <a:rPr lang="en-US" dirty="0"/>
              <a:t>" branch and whose </a:t>
            </a:r>
            <a:r>
              <a:rPr lang="en-US" dirty="0" smtClean="0"/>
              <a:t>due date </a:t>
            </a:r>
            <a:r>
              <a:rPr lang="en-US" dirty="0"/>
              <a:t>is today, retrieve the book title, the borrower's name, and the borrower's address.</a:t>
            </a:r>
          </a:p>
          <a:p>
            <a:endParaRPr lang="en-US" dirty="0" smtClean="0"/>
          </a:p>
        </p:txBody>
      </p:sp>
    </p:spTree>
    <p:extLst>
      <p:ext uri="{BB962C8B-B14F-4D97-AF65-F5344CB8AC3E}">
        <p14:creationId xmlns:p14="http://schemas.microsoft.com/office/powerpoint/2010/main" val="945068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3</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686874" y="2971799"/>
            <a:ext cx="4385439" cy="2314575"/>
          </a:xfrm>
          <a:prstGeom prst="rect">
            <a:avLst/>
          </a:prstGeom>
          <a:noFill/>
          <a:ln>
            <a:noFill/>
          </a:ln>
        </p:spPr>
      </p:pic>
    </p:spTree>
    <p:extLst>
      <p:ext uri="{BB962C8B-B14F-4D97-AF65-F5344CB8AC3E}">
        <p14:creationId xmlns:p14="http://schemas.microsoft.com/office/powerpoint/2010/main" val="1923906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30</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477328"/>
          </a:xfrm>
          <a:prstGeom prst="rect">
            <a:avLst/>
          </a:prstGeom>
        </p:spPr>
        <p:txBody>
          <a:bodyPr wrap="square">
            <a:spAutoFit/>
          </a:bodyPr>
          <a:lstStyle/>
          <a:p>
            <a:r>
              <a:rPr lang="en-US" dirty="0" smtClean="0"/>
              <a:t>(d) </a:t>
            </a:r>
            <a:r>
              <a:rPr lang="en-US" dirty="0"/>
              <a:t>For each book that is loaned out from the "</a:t>
            </a:r>
            <a:r>
              <a:rPr lang="en-US" dirty="0" err="1"/>
              <a:t>Sharpstown</a:t>
            </a:r>
            <a:r>
              <a:rPr lang="en-US" dirty="0"/>
              <a:t>" branch and whose </a:t>
            </a:r>
            <a:r>
              <a:rPr lang="en-US" dirty="0" smtClean="0"/>
              <a:t>due date </a:t>
            </a:r>
            <a:r>
              <a:rPr lang="en-US" dirty="0"/>
              <a:t>is today, retrieve the book title, the borrower's name, and the borrower's address.</a:t>
            </a:r>
          </a:p>
          <a:p>
            <a:endParaRPr lang="en-US" dirty="0" smtClean="0"/>
          </a:p>
        </p:txBody>
      </p:sp>
      <p:sp>
        <p:nvSpPr>
          <p:cNvPr id="7" name="TextBox 6"/>
          <p:cNvSpPr txBox="1"/>
          <p:nvPr/>
        </p:nvSpPr>
        <p:spPr>
          <a:xfrm>
            <a:off x="2272534" y="2535894"/>
            <a:ext cx="5028378" cy="2585323"/>
          </a:xfrm>
          <a:prstGeom prst="rect">
            <a:avLst/>
          </a:prstGeom>
          <a:noFill/>
        </p:spPr>
        <p:txBody>
          <a:bodyPr wrap="square" rtlCol="0">
            <a:spAutoFit/>
          </a:bodyPr>
          <a:lstStyle/>
          <a:p>
            <a:r>
              <a:rPr lang="en-US" dirty="0"/>
              <a:t>S &lt;-- P </a:t>
            </a:r>
            <a:r>
              <a:rPr lang="en-US" dirty="0" err="1"/>
              <a:t>BranchId</a:t>
            </a:r>
            <a:r>
              <a:rPr lang="en-US" dirty="0"/>
              <a:t> ( S </a:t>
            </a:r>
            <a:r>
              <a:rPr lang="en-US" dirty="0" err="1"/>
              <a:t>BranchName</a:t>
            </a:r>
            <a:r>
              <a:rPr lang="en-US" dirty="0"/>
              <a:t>='</a:t>
            </a:r>
            <a:r>
              <a:rPr lang="en-US" dirty="0" err="1"/>
              <a:t>Sharpstown</a:t>
            </a:r>
            <a:r>
              <a:rPr lang="en-US" dirty="0"/>
              <a:t>' (</a:t>
            </a:r>
            <a:r>
              <a:rPr lang="en-US" dirty="0" smtClean="0"/>
              <a:t>LIBRARY_BRANCH</a:t>
            </a:r>
            <a:r>
              <a:rPr lang="en-US" dirty="0"/>
              <a:t>) )</a:t>
            </a:r>
          </a:p>
          <a:p>
            <a:endParaRPr lang="en-US" dirty="0" smtClean="0"/>
          </a:p>
          <a:p>
            <a:r>
              <a:rPr lang="en-US" dirty="0" smtClean="0"/>
              <a:t>B_FROM_S </a:t>
            </a:r>
            <a:r>
              <a:rPr lang="en-US" dirty="0"/>
              <a:t>&lt;-- P </a:t>
            </a:r>
            <a:r>
              <a:rPr lang="en-US" dirty="0" err="1"/>
              <a:t>BookId,CardNo</a:t>
            </a:r>
            <a:r>
              <a:rPr lang="en-US" dirty="0"/>
              <a:t> ( ( S </a:t>
            </a:r>
            <a:r>
              <a:rPr lang="en-US" dirty="0" err="1"/>
              <a:t>DueDate</a:t>
            </a:r>
            <a:r>
              <a:rPr lang="en-US" dirty="0"/>
              <a:t>='today' (</a:t>
            </a:r>
            <a:r>
              <a:rPr lang="en-US" dirty="0" smtClean="0"/>
              <a:t>BOOK_LOANS</a:t>
            </a:r>
            <a:r>
              <a:rPr lang="en-US" dirty="0"/>
              <a:t>) ) * S )</a:t>
            </a:r>
          </a:p>
          <a:p>
            <a:endParaRPr lang="en-US" dirty="0" smtClean="0"/>
          </a:p>
          <a:p>
            <a:r>
              <a:rPr lang="en-US" dirty="0" smtClean="0"/>
              <a:t>RESULT </a:t>
            </a:r>
            <a:r>
              <a:rPr lang="en-US" dirty="0"/>
              <a:t>&lt;-- P </a:t>
            </a:r>
            <a:r>
              <a:rPr lang="en-US" dirty="0" err="1"/>
              <a:t>Title,Name,Address</a:t>
            </a:r>
            <a:r>
              <a:rPr lang="en-US" dirty="0"/>
              <a:t> ( BOOK * BORROWER * B_FROM_S )</a:t>
            </a:r>
          </a:p>
          <a:p>
            <a:endParaRPr lang="en-US" dirty="0"/>
          </a:p>
        </p:txBody>
      </p:sp>
      <p:sp>
        <p:nvSpPr>
          <p:cNvPr id="8" name="Left Brace 7"/>
          <p:cNvSpPr/>
          <p:nvPr/>
        </p:nvSpPr>
        <p:spPr>
          <a:xfrm>
            <a:off x="2014948" y="2535894"/>
            <a:ext cx="257586" cy="60016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Elbow Connector 9"/>
          <p:cNvCxnSpPr/>
          <p:nvPr/>
        </p:nvCxnSpPr>
        <p:spPr>
          <a:xfrm rot="16200000" flipH="1">
            <a:off x="1054274" y="3796650"/>
            <a:ext cx="2178937" cy="257587"/>
          </a:xfrm>
          <a:prstGeom prst="bentConnector3">
            <a:avLst>
              <a:gd name="adj1" fmla="val 9983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3612" y="4774967"/>
            <a:ext cx="4381500" cy="646331"/>
          </a:xfrm>
          <a:prstGeom prst="rect">
            <a:avLst/>
          </a:prstGeom>
          <a:noFill/>
        </p:spPr>
        <p:txBody>
          <a:bodyPr wrap="square" rtlCol="0">
            <a:spAutoFit/>
          </a:bodyPr>
          <a:lstStyle/>
          <a:p>
            <a:r>
              <a:rPr lang="en-US" dirty="0" smtClean="0"/>
              <a:t>Save the branch ids that have a library branch name </a:t>
            </a:r>
            <a:r>
              <a:rPr lang="en-US" dirty="0" err="1" smtClean="0"/>
              <a:t>Sharpstown</a:t>
            </a:r>
            <a:r>
              <a:rPr lang="en-US" dirty="0" smtClean="0"/>
              <a:t> in table S.</a:t>
            </a:r>
            <a:endParaRPr lang="en-US" dirty="0"/>
          </a:p>
        </p:txBody>
      </p:sp>
      <p:sp>
        <p:nvSpPr>
          <p:cNvPr id="30" name="Rectangle 29"/>
          <p:cNvSpPr/>
          <p:nvPr/>
        </p:nvSpPr>
        <p:spPr>
          <a:xfrm>
            <a:off x="2272505" y="2507409"/>
            <a:ext cx="4437855" cy="2267558"/>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126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31</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477328"/>
          </a:xfrm>
          <a:prstGeom prst="rect">
            <a:avLst/>
          </a:prstGeom>
        </p:spPr>
        <p:txBody>
          <a:bodyPr wrap="square">
            <a:spAutoFit/>
          </a:bodyPr>
          <a:lstStyle/>
          <a:p>
            <a:r>
              <a:rPr lang="en-US" dirty="0" smtClean="0"/>
              <a:t>(d) </a:t>
            </a:r>
            <a:r>
              <a:rPr lang="en-US" dirty="0"/>
              <a:t>For each book that is loaned out from the "</a:t>
            </a:r>
            <a:r>
              <a:rPr lang="en-US" dirty="0" err="1"/>
              <a:t>Sharpstown</a:t>
            </a:r>
            <a:r>
              <a:rPr lang="en-US" dirty="0"/>
              <a:t>" branch and whose </a:t>
            </a:r>
            <a:r>
              <a:rPr lang="en-US" dirty="0" smtClean="0"/>
              <a:t>due date </a:t>
            </a:r>
            <a:r>
              <a:rPr lang="en-US" dirty="0"/>
              <a:t>is today, retrieve the book title, the borrower's name, and the borrower's address.</a:t>
            </a:r>
          </a:p>
          <a:p>
            <a:endParaRPr lang="en-US" dirty="0" smtClean="0"/>
          </a:p>
        </p:txBody>
      </p:sp>
      <p:sp>
        <p:nvSpPr>
          <p:cNvPr id="7" name="TextBox 6"/>
          <p:cNvSpPr txBox="1"/>
          <p:nvPr/>
        </p:nvSpPr>
        <p:spPr>
          <a:xfrm>
            <a:off x="2272534" y="2535894"/>
            <a:ext cx="5028378" cy="2585323"/>
          </a:xfrm>
          <a:prstGeom prst="rect">
            <a:avLst/>
          </a:prstGeom>
          <a:noFill/>
        </p:spPr>
        <p:txBody>
          <a:bodyPr wrap="square" rtlCol="0">
            <a:spAutoFit/>
          </a:bodyPr>
          <a:lstStyle/>
          <a:p>
            <a:r>
              <a:rPr lang="en-US" dirty="0"/>
              <a:t>S &lt;-- P </a:t>
            </a:r>
            <a:r>
              <a:rPr lang="en-US" dirty="0" err="1"/>
              <a:t>BranchId</a:t>
            </a:r>
            <a:r>
              <a:rPr lang="en-US" dirty="0"/>
              <a:t> ( S </a:t>
            </a:r>
            <a:r>
              <a:rPr lang="en-US" dirty="0" err="1"/>
              <a:t>BranchName</a:t>
            </a:r>
            <a:r>
              <a:rPr lang="en-US" dirty="0"/>
              <a:t>='</a:t>
            </a:r>
            <a:r>
              <a:rPr lang="en-US" dirty="0" err="1"/>
              <a:t>Sharpstown</a:t>
            </a:r>
            <a:r>
              <a:rPr lang="en-US" dirty="0"/>
              <a:t>' (</a:t>
            </a:r>
            <a:r>
              <a:rPr lang="en-US" dirty="0" smtClean="0"/>
              <a:t>LIBRARY_BRANCH</a:t>
            </a:r>
            <a:r>
              <a:rPr lang="en-US" dirty="0"/>
              <a:t>) )</a:t>
            </a:r>
          </a:p>
          <a:p>
            <a:endParaRPr lang="en-US" dirty="0" smtClean="0"/>
          </a:p>
          <a:p>
            <a:r>
              <a:rPr lang="en-US" dirty="0" smtClean="0"/>
              <a:t>B_FROM_S </a:t>
            </a:r>
            <a:r>
              <a:rPr lang="en-US" dirty="0"/>
              <a:t>&lt;-- P </a:t>
            </a:r>
            <a:r>
              <a:rPr lang="en-US" dirty="0" err="1"/>
              <a:t>BookId,CardNo</a:t>
            </a:r>
            <a:r>
              <a:rPr lang="en-US" dirty="0"/>
              <a:t> ( ( S </a:t>
            </a:r>
            <a:r>
              <a:rPr lang="en-US" dirty="0" err="1"/>
              <a:t>DueDate</a:t>
            </a:r>
            <a:r>
              <a:rPr lang="en-US" dirty="0"/>
              <a:t>='today' (</a:t>
            </a:r>
            <a:r>
              <a:rPr lang="en-US" dirty="0" smtClean="0"/>
              <a:t>BOOK_LOANS</a:t>
            </a:r>
            <a:r>
              <a:rPr lang="en-US" dirty="0"/>
              <a:t>) ) * S )</a:t>
            </a:r>
          </a:p>
          <a:p>
            <a:endParaRPr lang="en-US" dirty="0" smtClean="0"/>
          </a:p>
          <a:p>
            <a:r>
              <a:rPr lang="en-US" dirty="0" smtClean="0"/>
              <a:t>RESULT </a:t>
            </a:r>
            <a:r>
              <a:rPr lang="en-US" dirty="0"/>
              <a:t>&lt;-- P </a:t>
            </a:r>
            <a:r>
              <a:rPr lang="en-US" dirty="0" err="1"/>
              <a:t>Title,Name,Address</a:t>
            </a:r>
            <a:r>
              <a:rPr lang="en-US" dirty="0"/>
              <a:t> ( BOOK * BORROWER * B_FROM_S )</a:t>
            </a:r>
          </a:p>
          <a:p>
            <a:endParaRPr lang="en-US" dirty="0"/>
          </a:p>
        </p:txBody>
      </p:sp>
      <p:sp>
        <p:nvSpPr>
          <p:cNvPr id="8" name="Left Brace 7"/>
          <p:cNvSpPr/>
          <p:nvPr/>
        </p:nvSpPr>
        <p:spPr>
          <a:xfrm>
            <a:off x="2014948" y="2535894"/>
            <a:ext cx="257586" cy="60016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Elbow Connector 9"/>
          <p:cNvCxnSpPr/>
          <p:nvPr/>
        </p:nvCxnSpPr>
        <p:spPr>
          <a:xfrm rot="16200000" flipH="1">
            <a:off x="1054274" y="3796650"/>
            <a:ext cx="2178937" cy="257587"/>
          </a:xfrm>
          <a:prstGeom prst="bentConnector3">
            <a:avLst>
              <a:gd name="adj1" fmla="val 9983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7438" y="4798051"/>
            <a:ext cx="4765621" cy="646331"/>
          </a:xfrm>
          <a:prstGeom prst="rect">
            <a:avLst/>
          </a:prstGeom>
          <a:noFill/>
        </p:spPr>
        <p:txBody>
          <a:bodyPr wrap="square" rtlCol="0">
            <a:spAutoFit/>
          </a:bodyPr>
          <a:lstStyle/>
          <a:p>
            <a:r>
              <a:rPr lang="en-US" dirty="0" smtClean="0"/>
              <a:t>Save the branch ids that have a library branch name </a:t>
            </a:r>
            <a:r>
              <a:rPr lang="en-US" dirty="0" err="1" smtClean="0"/>
              <a:t>Sharpstown</a:t>
            </a:r>
            <a:r>
              <a:rPr lang="en-US" dirty="0" smtClean="0"/>
              <a:t> in table S.</a:t>
            </a:r>
            <a:endParaRPr lang="en-US" dirty="0"/>
          </a:p>
        </p:txBody>
      </p:sp>
      <p:sp>
        <p:nvSpPr>
          <p:cNvPr id="11" name="Left Brace 10"/>
          <p:cNvSpPr/>
          <p:nvPr/>
        </p:nvSpPr>
        <p:spPr>
          <a:xfrm>
            <a:off x="2086591" y="3436140"/>
            <a:ext cx="257586" cy="60016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Elbow Connector 11"/>
          <p:cNvCxnSpPr/>
          <p:nvPr/>
        </p:nvCxnSpPr>
        <p:spPr>
          <a:xfrm rot="16200000" flipH="1">
            <a:off x="1191188" y="4637640"/>
            <a:ext cx="2091661" cy="214317"/>
          </a:xfrm>
          <a:prstGeom prst="bentConnector3">
            <a:avLst>
              <a:gd name="adj1" fmla="val 9986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87438" y="5467463"/>
            <a:ext cx="4381500" cy="646331"/>
          </a:xfrm>
          <a:prstGeom prst="rect">
            <a:avLst/>
          </a:prstGeom>
          <a:noFill/>
        </p:spPr>
        <p:txBody>
          <a:bodyPr wrap="square" rtlCol="0">
            <a:spAutoFit/>
          </a:bodyPr>
          <a:lstStyle/>
          <a:p>
            <a:r>
              <a:rPr lang="en-US" dirty="0" smtClean="0"/>
              <a:t>Save the book ids </a:t>
            </a:r>
            <a:r>
              <a:rPr lang="en-US" smtClean="0"/>
              <a:t>and card #s of books that have a due date of today in table B_FROM_S</a:t>
            </a:r>
            <a:endParaRPr lang="en-US"/>
          </a:p>
        </p:txBody>
      </p:sp>
      <p:sp>
        <p:nvSpPr>
          <p:cNvPr id="24" name="Rectangle 23"/>
          <p:cNvSpPr/>
          <p:nvPr/>
        </p:nvSpPr>
        <p:spPr>
          <a:xfrm>
            <a:off x="2272505" y="2507409"/>
            <a:ext cx="4396433" cy="2267558"/>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9300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32</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477328"/>
          </a:xfrm>
          <a:prstGeom prst="rect">
            <a:avLst/>
          </a:prstGeom>
        </p:spPr>
        <p:txBody>
          <a:bodyPr wrap="square">
            <a:spAutoFit/>
          </a:bodyPr>
          <a:lstStyle/>
          <a:p>
            <a:r>
              <a:rPr lang="en-US" b="1" dirty="0" smtClean="0"/>
              <a:t>(d) </a:t>
            </a:r>
            <a:r>
              <a:rPr lang="en-US" dirty="0"/>
              <a:t>For each book that is loaned out from the "</a:t>
            </a:r>
            <a:r>
              <a:rPr lang="en-US" dirty="0" err="1"/>
              <a:t>Sharpstown</a:t>
            </a:r>
            <a:r>
              <a:rPr lang="en-US" dirty="0"/>
              <a:t>" branch and whose </a:t>
            </a:r>
            <a:r>
              <a:rPr lang="en-US" dirty="0" smtClean="0"/>
              <a:t>due date </a:t>
            </a:r>
            <a:r>
              <a:rPr lang="en-US" dirty="0"/>
              <a:t>is today, retrieve the book title, the borrower's name, and the borrower's address.</a:t>
            </a:r>
          </a:p>
          <a:p>
            <a:endParaRPr lang="en-US" dirty="0" smtClean="0"/>
          </a:p>
        </p:txBody>
      </p:sp>
      <p:sp>
        <p:nvSpPr>
          <p:cNvPr id="7" name="TextBox 6"/>
          <p:cNvSpPr txBox="1"/>
          <p:nvPr/>
        </p:nvSpPr>
        <p:spPr>
          <a:xfrm>
            <a:off x="2272534" y="2535894"/>
            <a:ext cx="5028378" cy="2585323"/>
          </a:xfrm>
          <a:prstGeom prst="rect">
            <a:avLst/>
          </a:prstGeom>
          <a:noFill/>
        </p:spPr>
        <p:txBody>
          <a:bodyPr wrap="square" rtlCol="0">
            <a:spAutoFit/>
          </a:bodyPr>
          <a:lstStyle/>
          <a:p>
            <a:r>
              <a:rPr lang="en-US" dirty="0"/>
              <a:t>S &lt;-- P </a:t>
            </a:r>
            <a:r>
              <a:rPr lang="en-US" dirty="0" err="1"/>
              <a:t>BranchId</a:t>
            </a:r>
            <a:r>
              <a:rPr lang="en-US" dirty="0"/>
              <a:t> ( S </a:t>
            </a:r>
            <a:r>
              <a:rPr lang="en-US" dirty="0" err="1"/>
              <a:t>BranchName</a:t>
            </a:r>
            <a:r>
              <a:rPr lang="en-US" dirty="0"/>
              <a:t>='</a:t>
            </a:r>
            <a:r>
              <a:rPr lang="en-US" dirty="0" err="1"/>
              <a:t>Sharpstown</a:t>
            </a:r>
            <a:r>
              <a:rPr lang="en-US" dirty="0"/>
              <a:t>' (</a:t>
            </a:r>
            <a:r>
              <a:rPr lang="en-US" dirty="0" smtClean="0"/>
              <a:t>LIBRARY_BRANCH</a:t>
            </a:r>
            <a:r>
              <a:rPr lang="en-US" dirty="0"/>
              <a:t>) )</a:t>
            </a:r>
          </a:p>
          <a:p>
            <a:endParaRPr lang="en-US" dirty="0" smtClean="0"/>
          </a:p>
          <a:p>
            <a:r>
              <a:rPr lang="en-US" dirty="0" smtClean="0"/>
              <a:t>B_FROM_S </a:t>
            </a:r>
            <a:r>
              <a:rPr lang="en-US" dirty="0"/>
              <a:t>&lt;-- P </a:t>
            </a:r>
            <a:r>
              <a:rPr lang="en-US" dirty="0" err="1"/>
              <a:t>BookId,CardNo</a:t>
            </a:r>
            <a:r>
              <a:rPr lang="en-US" dirty="0"/>
              <a:t> ( ( S </a:t>
            </a:r>
            <a:r>
              <a:rPr lang="en-US" dirty="0" err="1"/>
              <a:t>DueDate</a:t>
            </a:r>
            <a:r>
              <a:rPr lang="en-US" dirty="0"/>
              <a:t>='today' (</a:t>
            </a:r>
            <a:r>
              <a:rPr lang="en-US" dirty="0" smtClean="0"/>
              <a:t>BOOK_LOANS</a:t>
            </a:r>
            <a:r>
              <a:rPr lang="en-US" dirty="0"/>
              <a:t>) ) * S )</a:t>
            </a:r>
          </a:p>
          <a:p>
            <a:endParaRPr lang="en-US" dirty="0" smtClean="0"/>
          </a:p>
          <a:p>
            <a:r>
              <a:rPr lang="en-US" dirty="0" smtClean="0"/>
              <a:t>RESULT </a:t>
            </a:r>
            <a:r>
              <a:rPr lang="en-US" dirty="0"/>
              <a:t>&lt;-- P </a:t>
            </a:r>
            <a:r>
              <a:rPr lang="en-US" dirty="0" err="1"/>
              <a:t>Title,Name,Address</a:t>
            </a:r>
            <a:r>
              <a:rPr lang="en-US" dirty="0"/>
              <a:t> ( BOOK * BORROWER * B_FROM_S )</a:t>
            </a:r>
          </a:p>
          <a:p>
            <a:endParaRPr lang="en-US" dirty="0"/>
          </a:p>
        </p:txBody>
      </p:sp>
      <p:sp>
        <p:nvSpPr>
          <p:cNvPr id="8" name="Left Brace 7"/>
          <p:cNvSpPr/>
          <p:nvPr/>
        </p:nvSpPr>
        <p:spPr>
          <a:xfrm>
            <a:off x="2014948" y="2535894"/>
            <a:ext cx="257586" cy="60016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Elbow Connector 9"/>
          <p:cNvCxnSpPr/>
          <p:nvPr/>
        </p:nvCxnSpPr>
        <p:spPr>
          <a:xfrm rot="16200000" flipH="1">
            <a:off x="1054274" y="3796650"/>
            <a:ext cx="2178937" cy="257587"/>
          </a:xfrm>
          <a:prstGeom prst="bentConnector3">
            <a:avLst>
              <a:gd name="adj1" fmla="val 9983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7438" y="4798051"/>
            <a:ext cx="4765621" cy="646331"/>
          </a:xfrm>
          <a:prstGeom prst="rect">
            <a:avLst/>
          </a:prstGeom>
          <a:noFill/>
        </p:spPr>
        <p:txBody>
          <a:bodyPr wrap="square" rtlCol="0">
            <a:spAutoFit/>
          </a:bodyPr>
          <a:lstStyle/>
          <a:p>
            <a:r>
              <a:rPr lang="en-US" dirty="0" smtClean="0"/>
              <a:t>Save the branch ids that have a library branch name </a:t>
            </a:r>
            <a:r>
              <a:rPr lang="en-US" dirty="0" err="1" smtClean="0"/>
              <a:t>Sharpstown</a:t>
            </a:r>
            <a:r>
              <a:rPr lang="en-US" dirty="0" smtClean="0"/>
              <a:t> in table S.</a:t>
            </a:r>
            <a:endParaRPr lang="en-US" dirty="0"/>
          </a:p>
        </p:txBody>
      </p:sp>
      <p:sp>
        <p:nvSpPr>
          <p:cNvPr id="11" name="Left Brace 10"/>
          <p:cNvSpPr/>
          <p:nvPr/>
        </p:nvSpPr>
        <p:spPr>
          <a:xfrm>
            <a:off x="2086591" y="3436140"/>
            <a:ext cx="257586" cy="60016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Elbow Connector 11"/>
          <p:cNvCxnSpPr/>
          <p:nvPr/>
        </p:nvCxnSpPr>
        <p:spPr>
          <a:xfrm rot="16200000" flipH="1">
            <a:off x="1191188" y="4637640"/>
            <a:ext cx="2091661" cy="214317"/>
          </a:xfrm>
          <a:prstGeom prst="bentConnector3">
            <a:avLst>
              <a:gd name="adj1" fmla="val 9986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87438" y="5467463"/>
            <a:ext cx="4381500" cy="646331"/>
          </a:xfrm>
          <a:prstGeom prst="rect">
            <a:avLst/>
          </a:prstGeom>
          <a:noFill/>
        </p:spPr>
        <p:txBody>
          <a:bodyPr wrap="square" rtlCol="0">
            <a:spAutoFit/>
          </a:bodyPr>
          <a:lstStyle/>
          <a:p>
            <a:r>
              <a:rPr lang="en-US" dirty="0" smtClean="0"/>
              <a:t>Save the book ids </a:t>
            </a:r>
            <a:r>
              <a:rPr lang="en-US" smtClean="0"/>
              <a:t>and card #s of books that have a due date of today in table B_FROM_S</a:t>
            </a:r>
            <a:endParaRPr lang="en-US"/>
          </a:p>
        </p:txBody>
      </p:sp>
      <p:sp>
        <p:nvSpPr>
          <p:cNvPr id="5" name="TextBox 4"/>
          <p:cNvSpPr txBox="1"/>
          <p:nvPr/>
        </p:nvSpPr>
        <p:spPr>
          <a:xfrm>
            <a:off x="2432568" y="6215748"/>
            <a:ext cx="7391518" cy="646331"/>
          </a:xfrm>
          <a:prstGeom prst="rect">
            <a:avLst/>
          </a:prstGeom>
          <a:noFill/>
        </p:spPr>
        <p:txBody>
          <a:bodyPr wrap="square" rtlCol="0">
            <a:spAutoFit/>
          </a:bodyPr>
          <a:lstStyle/>
          <a:p>
            <a:r>
              <a:rPr lang="en-US" dirty="0" smtClean="0"/>
              <a:t>Save the book titles, names and addresses of books that are in branch </a:t>
            </a:r>
            <a:r>
              <a:rPr lang="en-US" dirty="0" err="1" smtClean="0"/>
              <a:t>Sharpstown</a:t>
            </a:r>
            <a:r>
              <a:rPr lang="en-US" dirty="0" smtClean="0"/>
              <a:t> and are due today in table RESULT</a:t>
            </a:r>
            <a:endParaRPr lang="en-US" dirty="0"/>
          </a:p>
        </p:txBody>
      </p:sp>
      <p:sp>
        <p:nvSpPr>
          <p:cNvPr id="9" name="Right Brace 8"/>
          <p:cNvSpPr/>
          <p:nvPr/>
        </p:nvSpPr>
        <p:spPr>
          <a:xfrm>
            <a:off x="6668938" y="4171950"/>
            <a:ext cx="231925" cy="5728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p:cNvCxnSpPr>
            <a:stCxn id="9" idx="1"/>
          </p:cNvCxnSpPr>
          <p:nvPr/>
        </p:nvCxnSpPr>
        <p:spPr>
          <a:xfrm>
            <a:off x="6900863" y="4458374"/>
            <a:ext cx="28575" cy="17573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344175" y="2507409"/>
            <a:ext cx="4324763" cy="2267558"/>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284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33</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(e) </a:t>
            </a:r>
            <a:r>
              <a:rPr lang="en-US" dirty="0"/>
              <a:t>For each library branch, retrieve the branch name and the total number of books loaned out from that branch.</a:t>
            </a:r>
          </a:p>
          <a:p>
            <a:endParaRPr lang="en-US" dirty="0" smtClean="0"/>
          </a:p>
        </p:txBody>
      </p:sp>
    </p:spTree>
    <p:extLst>
      <p:ext uri="{BB962C8B-B14F-4D97-AF65-F5344CB8AC3E}">
        <p14:creationId xmlns:p14="http://schemas.microsoft.com/office/powerpoint/2010/main" val="961968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34</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(e) </a:t>
            </a:r>
            <a:r>
              <a:rPr lang="en-US" dirty="0"/>
              <a:t>For each library branch, retrieve the branch name and the total number of book loans that have been made from that branch.</a:t>
            </a:r>
          </a:p>
          <a:p>
            <a:endParaRPr lang="en-US" dirty="0" smtClean="0"/>
          </a:p>
        </p:txBody>
      </p:sp>
      <p:sp>
        <p:nvSpPr>
          <p:cNvPr id="7" name="TextBox 6"/>
          <p:cNvSpPr txBox="1"/>
          <p:nvPr/>
        </p:nvSpPr>
        <p:spPr>
          <a:xfrm>
            <a:off x="2215385" y="2489728"/>
            <a:ext cx="4960144" cy="1477328"/>
          </a:xfrm>
          <a:prstGeom prst="rect">
            <a:avLst/>
          </a:prstGeom>
          <a:noFill/>
        </p:spPr>
        <p:txBody>
          <a:bodyPr wrap="square" rtlCol="0">
            <a:spAutoFit/>
          </a:bodyPr>
          <a:lstStyle/>
          <a:p>
            <a:r>
              <a:rPr lang="en-US" dirty="0"/>
              <a:t>R(</a:t>
            </a:r>
            <a:r>
              <a:rPr lang="en-US" dirty="0" err="1"/>
              <a:t>BranchId,Total</a:t>
            </a:r>
            <a:r>
              <a:rPr lang="en-US" dirty="0"/>
              <a:t>) &lt;-- </a:t>
            </a:r>
            <a:r>
              <a:rPr lang="en-US" dirty="0" err="1"/>
              <a:t>BranchId</a:t>
            </a:r>
            <a:r>
              <a:rPr lang="en-US" dirty="0"/>
              <a:t> F COUNT(</a:t>
            </a:r>
            <a:r>
              <a:rPr lang="en-US" dirty="0" err="1"/>
              <a:t>BookId</a:t>
            </a:r>
            <a:r>
              <a:rPr lang="en-US" dirty="0"/>
              <a:t>) (BOOK_LOANS)   </a:t>
            </a:r>
            <a:br>
              <a:rPr lang="en-US" dirty="0"/>
            </a:br>
            <a:endParaRPr lang="en-US" dirty="0"/>
          </a:p>
          <a:p>
            <a:r>
              <a:rPr lang="en-US" dirty="0"/>
              <a:t>RESULT &lt;-- P </a:t>
            </a:r>
            <a:r>
              <a:rPr lang="en-US" dirty="0" err="1"/>
              <a:t>BranchName,Total</a:t>
            </a:r>
            <a:r>
              <a:rPr lang="en-US" dirty="0"/>
              <a:t> (R </a:t>
            </a:r>
            <a:r>
              <a:rPr lang="en-US" dirty="0" smtClean="0"/>
              <a:t>* LIBRARY_BRANCH</a:t>
            </a:r>
            <a:r>
              <a:rPr lang="en-US" dirty="0"/>
              <a:t>)   </a:t>
            </a:r>
          </a:p>
        </p:txBody>
      </p:sp>
      <p:sp>
        <p:nvSpPr>
          <p:cNvPr id="8" name="Rectangle 7"/>
          <p:cNvSpPr/>
          <p:nvPr/>
        </p:nvSpPr>
        <p:spPr>
          <a:xfrm>
            <a:off x="2215385" y="2489728"/>
            <a:ext cx="4785490" cy="1477328"/>
          </a:xfrm>
          <a:prstGeom prst="rect">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9" name="Left Brace 8"/>
          <p:cNvSpPr/>
          <p:nvPr/>
        </p:nvSpPr>
        <p:spPr>
          <a:xfrm>
            <a:off x="1985963" y="2489728"/>
            <a:ext cx="229422" cy="52493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Elbow Connector 10"/>
          <p:cNvCxnSpPr/>
          <p:nvPr/>
        </p:nvCxnSpPr>
        <p:spPr>
          <a:xfrm rot="16200000" flipH="1">
            <a:off x="1207705" y="3530453"/>
            <a:ext cx="1885950" cy="329434"/>
          </a:xfrm>
          <a:prstGeom prst="bentConnector3">
            <a:avLst>
              <a:gd name="adj1"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57928" y="4268813"/>
            <a:ext cx="4642947" cy="923330"/>
          </a:xfrm>
          <a:prstGeom prst="rect">
            <a:avLst/>
          </a:prstGeom>
          <a:noFill/>
        </p:spPr>
        <p:txBody>
          <a:bodyPr wrap="square" rtlCol="0">
            <a:spAutoFit/>
          </a:bodyPr>
          <a:lstStyle/>
          <a:p>
            <a:r>
              <a:rPr lang="en-US" dirty="0" smtClean="0"/>
              <a:t>Retrieve the </a:t>
            </a:r>
            <a:r>
              <a:rPr lang="en-US" dirty="0" err="1" smtClean="0"/>
              <a:t>branch_id</a:t>
            </a:r>
            <a:r>
              <a:rPr lang="en-US" dirty="0" smtClean="0"/>
              <a:t> and total number of books for each branch id in the </a:t>
            </a:r>
            <a:r>
              <a:rPr lang="en-US" dirty="0" err="1" smtClean="0"/>
              <a:t>Book_Loans</a:t>
            </a:r>
            <a:r>
              <a:rPr lang="en-US" dirty="0" smtClean="0"/>
              <a:t> table.</a:t>
            </a:r>
            <a:endParaRPr lang="en-US" dirty="0"/>
          </a:p>
        </p:txBody>
      </p:sp>
    </p:spTree>
    <p:extLst>
      <p:ext uri="{BB962C8B-B14F-4D97-AF65-F5344CB8AC3E}">
        <p14:creationId xmlns:p14="http://schemas.microsoft.com/office/powerpoint/2010/main" val="1569067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35</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(e) </a:t>
            </a:r>
            <a:r>
              <a:rPr lang="en-US" dirty="0"/>
              <a:t>For each library branch, retrieve the branch name and the total number of books loaned out from that branch.</a:t>
            </a:r>
          </a:p>
          <a:p>
            <a:endParaRPr lang="en-US" dirty="0" smtClean="0"/>
          </a:p>
        </p:txBody>
      </p:sp>
      <p:sp>
        <p:nvSpPr>
          <p:cNvPr id="7" name="TextBox 6"/>
          <p:cNvSpPr txBox="1"/>
          <p:nvPr/>
        </p:nvSpPr>
        <p:spPr>
          <a:xfrm>
            <a:off x="2215385" y="2489728"/>
            <a:ext cx="4960144" cy="1477328"/>
          </a:xfrm>
          <a:prstGeom prst="rect">
            <a:avLst/>
          </a:prstGeom>
          <a:noFill/>
        </p:spPr>
        <p:txBody>
          <a:bodyPr wrap="square" rtlCol="0">
            <a:spAutoFit/>
          </a:bodyPr>
          <a:lstStyle/>
          <a:p>
            <a:r>
              <a:rPr lang="en-US" dirty="0"/>
              <a:t>R(</a:t>
            </a:r>
            <a:r>
              <a:rPr lang="en-US" dirty="0" err="1"/>
              <a:t>BranchId,Total</a:t>
            </a:r>
            <a:r>
              <a:rPr lang="en-US" dirty="0"/>
              <a:t>) &lt;-- </a:t>
            </a:r>
            <a:r>
              <a:rPr lang="en-US" dirty="0" err="1"/>
              <a:t>BranchId</a:t>
            </a:r>
            <a:r>
              <a:rPr lang="en-US" dirty="0"/>
              <a:t> F COUNT(</a:t>
            </a:r>
            <a:r>
              <a:rPr lang="en-US" dirty="0" err="1"/>
              <a:t>BookId</a:t>
            </a:r>
            <a:r>
              <a:rPr lang="en-US" dirty="0"/>
              <a:t>) (BOOK_LOANS) </a:t>
            </a:r>
            <a:br>
              <a:rPr lang="en-US" dirty="0"/>
            </a:br>
            <a:endParaRPr lang="en-US" dirty="0"/>
          </a:p>
          <a:p>
            <a:r>
              <a:rPr lang="en-US" dirty="0"/>
              <a:t>RESULT &lt;-- P </a:t>
            </a:r>
            <a:r>
              <a:rPr lang="en-US" dirty="0" err="1"/>
              <a:t>BranchName,Total</a:t>
            </a:r>
            <a:r>
              <a:rPr lang="en-US" dirty="0"/>
              <a:t> (R * LIBRARY_BRANCH)   </a:t>
            </a:r>
          </a:p>
        </p:txBody>
      </p:sp>
      <p:sp>
        <p:nvSpPr>
          <p:cNvPr id="8" name="Rectangle 7"/>
          <p:cNvSpPr/>
          <p:nvPr/>
        </p:nvSpPr>
        <p:spPr>
          <a:xfrm>
            <a:off x="2215385" y="2489728"/>
            <a:ext cx="4785490" cy="1477328"/>
          </a:xfrm>
          <a:prstGeom prst="rect">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9" name="Left Brace 8"/>
          <p:cNvSpPr/>
          <p:nvPr/>
        </p:nvSpPr>
        <p:spPr>
          <a:xfrm>
            <a:off x="1985963" y="2489728"/>
            <a:ext cx="229422" cy="52493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Elbow Connector 10"/>
          <p:cNvCxnSpPr/>
          <p:nvPr/>
        </p:nvCxnSpPr>
        <p:spPr>
          <a:xfrm rot="16200000" flipH="1">
            <a:off x="1207705" y="3530453"/>
            <a:ext cx="1885950" cy="329434"/>
          </a:xfrm>
          <a:prstGeom prst="bentConnector3">
            <a:avLst>
              <a:gd name="adj1"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57928" y="4268813"/>
            <a:ext cx="4642947" cy="923330"/>
          </a:xfrm>
          <a:prstGeom prst="rect">
            <a:avLst/>
          </a:prstGeom>
          <a:noFill/>
        </p:spPr>
        <p:txBody>
          <a:bodyPr wrap="square" rtlCol="0">
            <a:spAutoFit/>
          </a:bodyPr>
          <a:lstStyle/>
          <a:p>
            <a:r>
              <a:rPr lang="en-US" dirty="0" smtClean="0"/>
              <a:t>Retrieve the </a:t>
            </a:r>
            <a:r>
              <a:rPr lang="en-US" dirty="0" err="1" smtClean="0"/>
              <a:t>branch_id</a:t>
            </a:r>
            <a:r>
              <a:rPr lang="en-US" dirty="0" smtClean="0"/>
              <a:t> and total number of books for each branch id in the </a:t>
            </a:r>
            <a:r>
              <a:rPr lang="en-US" dirty="0" err="1" smtClean="0"/>
              <a:t>Book_Loans</a:t>
            </a:r>
            <a:r>
              <a:rPr lang="en-US" dirty="0" smtClean="0"/>
              <a:t> table.</a:t>
            </a:r>
            <a:endParaRPr lang="en-US" dirty="0"/>
          </a:p>
        </p:txBody>
      </p:sp>
      <p:sp>
        <p:nvSpPr>
          <p:cNvPr id="12" name="Left Brace 11"/>
          <p:cNvSpPr/>
          <p:nvPr/>
        </p:nvSpPr>
        <p:spPr>
          <a:xfrm>
            <a:off x="1743075" y="3442121"/>
            <a:ext cx="465412" cy="52493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Elbow Connector 12"/>
          <p:cNvCxnSpPr/>
          <p:nvPr/>
        </p:nvCxnSpPr>
        <p:spPr>
          <a:xfrm rot="16200000" flipH="1">
            <a:off x="1069490" y="4390598"/>
            <a:ext cx="1876956" cy="486098"/>
          </a:xfrm>
          <a:prstGeom prst="bentConnector3">
            <a:avLst>
              <a:gd name="adj1" fmla="val 10024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57928" y="5408723"/>
            <a:ext cx="4330915" cy="646331"/>
          </a:xfrm>
          <a:prstGeom prst="rect">
            <a:avLst/>
          </a:prstGeom>
          <a:noFill/>
        </p:spPr>
        <p:txBody>
          <a:bodyPr wrap="square" rtlCol="0">
            <a:spAutoFit/>
          </a:bodyPr>
          <a:lstStyle/>
          <a:p>
            <a:r>
              <a:rPr lang="en-US" dirty="0" smtClean="0"/>
              <a:t>Retrieve the branch name and total number of books for </a:t>
            </a:r>
            <a:r>
              <a:rPr lang="en-US" smtClean="0"/>
              <a:t>each library branch </a:t>
            </a:r>
            <a:r>
              <a:rPr lang="en-US" dirty="0" smtClean="0"/>
              <a:t>id</a:t>
            </a:r>
            <a:endParaRPr lang="en-US" dirty="0"/>
          </a:p>
        </p:txBody>
      </p:sp>
    </p:spTree>
    <p:extLst>
      <p:ext uri="{BB962C8B-B14F-4D97-AF65-F5344CB8AC3E}">
        <p14:creationId xmlns:p14="http://schemas.microsoft.com/office/powerpoint/2010/main" val="319478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36</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(f) </a:t>
            </a:r>
            <a:r>
              <a:rPr lang="en-US" dirty="0"/>
              <a:t>Retrieve the names, addresses, and number of books checked out for all borrowers who have more than five books checked out.</a:t>
            </a:r>
          </a:p>
          <a:p>
            <a:endParaRPr lang="en-US" dirty="0" smtClean="0"/>
          </a:p>
        </p:txBody>
      </p:sp>
    </p:spTree>
    <p:extLst>
      <p:ext uri="{BB962C8B-B14F-4D97-AF65-F5344CB8AC3E}">
        <p14:creationId xmlns:p14="http://schemas.microsoft.com/office/powerpoint/2010/main" val="1982045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37</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(f) </a:t>
            </a:r>
            <a:r>
              <a:rPr lang="en-US" dirty="0"/>
              <a:t>Retrieve the names, addresses, and number of books checked out for all borrowers who have more than five books checked out.</a:t>
            </a:r>
          </a:p>
          <a:p>
            <a:endParaRPr lang="en-US" dirty="0" smtClean="0"/>
          </a:p>
        </p:txBody>
      </p:sp>
      <p:sp>
        <p:nvSpPr>
          <p:cNvPr id="5" name="TextBox 4"/>
          <p:cNvSpPr txBox="1"/>
          <p:nvPr/>
        </p:nvSpPr>
        <p:spPr>
          <a:xfrm>
            <a:off x="2215385" y="2246841"/>
            <a:ext cx="4909315" cy="2308324"/>
          </a:xfrm>
          <a:prstGeom prst="rect">
            <a:avLst/>
          </a:prstGeom>
          <a:noFill/>
        </p:spPr>
        <p:txBody>
          <a:bodyPr wrap="square" rtlCol="0">
            <a:spAutoFit/>
          </a:bodyPr>
          <a:lstStyle/>
          <a:p>
            <a:r>
              <a:rPr lang="en-US" dirty="0"/>
              <a:t>B(</a:t>
            </a:r>
            <a:r>
              <a:rPr lang="en-US" dirty="0" err="1"/>
              <a:t>CardNo,TotalCheckout</a:t>
            </a:r>
            <a:r>
              <a:rPr lang="en-US" dirty="0"/>
              <a:t>) &lt;-- </a:t>
            </a:r>
            <a:r>
              <a:rPr lang="en-US" dirty="0" err="1"/>
              <a:t>CardNo</a:t>
            </a:r>
            <a:r>
              <a:rPr lang="en-US" dirty="0"/>
              <a:t> F COUNT(</a:t>
            </a:r>
            <a:r>
              <a:rPr lang="en-US" dirty="0" err="1"/>
              <a:t>BookId</a:t>
            </a:r>
            <a:r>
              <a:rPr lang="en-US" dirty="0"/>
              <a:t>) (BOOK_LOANS)</a:t>
            </a:r>
          </a:p>
          <a:p>
            <a:endParaRPr lang="en-US" dirty="0" smtClean="0"/>
          </a:p>
          <a:p>
            <a:r>
              <a:rPr lang="en-US" dirty="0" smtClean="0"/>
              <a:t>B5 </a:t>
            </a:r>
            <a:r>
              <a:rPr lang="en-US" dirty="0"/>
              <a:t>&lt;-- S </a:t>
            </a:r>
            <a:r>
              <a:rPr lang="en-US" dirty="0" err="1"/>
              <a:t>TotalCheckout</a:t>
            </a:r>
            <a:r>
              <a:rPr lang="en-US" dirty="0"/>
              <a:t> &gt; 5 (B)</a:t>
            </a:r>
          </a:p>
          <a:p>
            <a:endParaRPr lang="en-US" dirty="0" smtClean="0"/>
          </a:p>
          <a:p>
            <a:r>
              <a:rPr lang="en-US" dirty="0" smtClean="0"/>
              <a:t>RESULT </a:t>
            </a:r>
            <a:r>
              <a:rPr lang="en-US" dirty="0"/>
              <a:t>&lt;-- P </a:t>
            </a:r>
            <a:r>
              <a:rPr lang="en-US" dirty="0" err="1"/>
              <a:t>Name,Address,TotalCheckout</a:t>
            </a:r>
            <a:r>
              <a:rPr lang="en-US" dirty="0"/>
              <a:t> ( B5 * BORROWER)</a:t>
            </a:r>
          </a:p>
          <a:p>
            <a:endParaRPr lang="en-US" dirty="0"/>
          </a:p>
        </p:txBody>
      </p:sp>
      <p:sp>
        <p:nvSpPr>
          <p:cNvPr id="7" name="Rectangle 6"/>
          <p:cNvSpPr/>
          <p:nvPr/>
        </p:nvSpPr>
        <p:spPr>
          <a:xfrm>
            <a:off x="2215385" y="2246841"/>
            <a:ext cx="4742628" cy="20536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534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38</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(f) </a:t>
            </a:r>
            <a:r>
              <a:rPr lang="en-US" dirty="0"/>
              <a:t>Retrieve the names, addresses, and number of books checked out for all borrowers who have more than five books checked out.</a:t>
            </a:r>
          </a:p>
          <a:p>
            <a:endParaRPr lang="en-US" dirty="0" smtClean="0"/>
          </a:p>
        </p:txBody>
      </p:sp>
      <p:sp>
        <p:nvSpPr>
          <p:cNvPr id="5" name="TextBox 4"/>
          <p:cNvSpPr txBox="1"/>
          <p:nvPr/>
        </p:nvSpPr>
        <p:spPr>
          <a:xfrm>
            <a:off x="2215385" y="2246841"/>
            <a:ext cx="4909315" cy="2308324"/>
          </a:xfrm>
          <a:prstGeom prst="rect">
            <a:avLst/>
          </a:prstGeom>
          <a:noFill/>
        </p:spPr>
        <p:txBody>
          <a:bodyPr wrap="square" rtlCol="0">
            <a:spAutoFit/>
          </a:bodyPr>
          <a:lstStyle/>
          <a:p>
            <a:r>
              <a:rPr lang="en-US" dirty="0"/>
              <a:t>B(</a:t>
            </a:r>
            <a:r>
              <a:rPr lang="en-US" dirty="0" err="1"/>
              <a:t>CardNo,TotalCheckout</a:t>
            </a:r>
            <a:r>
              <a:rPr lang="en-US" dirty="0"/>
              <a:t>) &lt;-- </a:t>
            </a:r>
            <a:r>
              <a:rPr lang="en-US" dirty="0" err="1"/>
              <a:t>CardNo</a:t>
            </a:r>
            <a:r>
              <a:rPr lang="en-US" dirty="0"/>
              <a:t> F COUNT(</a:t>
            </a:r>
            <a:r>
              <a:rPr lang="en-US" dirty="0" err="1"/>
              <a:t>BookId</a:t>
            </a:r>
            <a:r>
              <a:rPr lang="en-US" dirty="0"/>
              <a:t>) (BOOK_LOANS)</a:t>
            </a:r>
          </a:p>
          <a:p>
            <a:endParaRPr lang="en-US" dirty="0" smtClean="0"/>
          </a:p>
          <a:p>
            <a:r>
              <a:rPr lang="en-US" dirty="0" smtClean="0"/>
              <a:t>B5 </a:t>
            </a:r>
            <a:r>
              <a:rPr lang="en-US" dirty="0"/>
              <a:t>&lt;-- S </a:t>
            </a:r>
            <a:r>
              <a:rPr lang="en-US" dirty="0" err="1"/>
              <a:t>TotalCheckout</a:t>
            </a:r>
            <a:r>
              <a:rPr lang="en-US" dirty="0"/>
              <a:t> &gt; 5 (B)</a:t>
            </a:r>
          </a:p>
          <a:p>
            <a:endParaRPr lang="en-US" dirty="0" smtClean="0"/>
          </a:p>
          <a:p>
            <a:r>
              <a:rPr lang="en-US" dirty="0" smtClean="0"/>
              <a:t>RESULT </a:t>
            </a:r>
            <a:r>
              <a:rPr lang="en-US" dirty="0"/>
              <a:t>&lt;-- P </a:t>
            </a:r>
            <a:r>
              <a:rPr lang="en-US" dirty="0" err="1"/>
              <a:t>Name,Address,TotalCheckout</a:t>
            </a:r>
            <a:r>
              <a:rPr lang="en-US" dirty="0"/>
              <a:t> ( B5 * BORROWER)</a:t>
            </a:r>
          </a:p>
          <a:p>
            <a:endParaRPr lang="en-US" dirty="0"/>
          </a:p>
        </p:txBody>
      </p:sp>
      <p:sp>
        <p:nvSpPr>
          <p:cNvPr id="7" name="Rectangle 6"/>
          <p:cNvSpPr/>
          <p:nvPr/>
        </p:nvSpPr>
        <p:spPr>
          <a:xfrm>
            <a:off x="2215385" y="2246841"/>
            <a:ext cx="4742628" cy="20536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Left Brace 7"/>
          <p:cNvSpPr/>
          <p:nvPr/>
        </p:nvSpPr>
        <p:spPr>
          <a:xfrm>
            <a:off x="1985963" y="2246841"/>
            <a:ext cx="229422" cy="53922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Elbow Connector 9"/>
          <p:cNvCxnSpPr/>
          <p:nvPr/>
        </p:nvCxnSpPr>
        <p:spPr>
          <a:xfrm rot="16200000" flipH="1">
            <a:off x="1019469" y="3487591"/>
            <a:ext cx="2253722" cy="257997"/>
          </a:xfrm>
          <a:prstGeom prst="bentConnector3">
            <a:avLst>
              <a:gd name="adj1" fmla="val 1007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75329" y="4464642"/>
            <a:ext cx="4682684" cy="646331"/>
          </a:xfrm>
          <a:prstGeom prst="rect">
            <a:avLst/>
          </a:prstGeom>
          <a:noFill/>
        </p:spPr>
        <p:txBody>
          <a:bodyPr wrap="square" rtlCol="0">
            <a:spAutoFit/>
          </a:bodyPr>
          <a:lstStyle/>
          <a:p>
            <a:r>
              <a:rPr lang="en-US" dirty="0" smtClean="0"/>
              <a:t>Retrieve the number of books checked out for each card number and save </a:t>
            </a:r>
            <a:r>
              <a:rPr lang="en-US" smtClean="0"/>
              <a:t>it in B</a:t>
            </a:r>
            <a:endParaRPr lang="en-US"/>
          </a:p>
        </p:txBody>
      </p:sp>
    </p:spTree>
    <p:extLst>
      <p:ext uri="{BB962C8B-B14F-4D97-AF65-F5344CB8AC3E}">
        <p14:creationId xmlns:p14="http://schemas.microsoft.com/office/powerpoint/2010/main" val="1637740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39</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(f) </a:t>
            </a:r>
            <a:r>
              <a:rPr lang="en-US" dirty="0"/>
              <a:t>Retrieve the names, addresses, and number of books checked out for all borrowers who have more than five books checked out.</a:t>
            </a:r>
          </a:p>
          <a:p>
            <a:endParaRPr lang="en-US" dirty="0" smtClean="0"/>
          </a:p>
        </p:txBody>
      </p:sp>
      <p:sp>
        <p:nvSpPr>
          <p:cNvPr id="5" name="TextBox 4"/>
          <p:cNvSpPr txBox="1"/>
          <p:nvPr/>
        </p:nvSpPr>
        <p:spPr>
          <a:xfrm>
            <a:off x="2215385" y="2246841"/>
            <a:ext cx="4909315" cy="2308324"/>
          </a:xfrm>
          <a:prstGeom prst="rect">
            <a:avLst/>
          </a:prstGeom>
          <a:noFill/>
        </p:spPr>
        <p:txBody>
          <a:bodyPr wrap="square" rtlCol="0">
            <a:spAutoFit/>
          </a:bodyPr>
          <a:lstStyle/>
          <a:p>
            <a:r>
              <a:rPr lang="en-US" dirty="0"/>
              <a:t>B(</a:t>
            </a:r>
            <a:r>
              <a:rPr lang="en-US" dirty="0" err="1"/>
              <a:t>CardNo,TotalCheckout</a:t>
            </a:r>
            <a:r>
              <a:rPr lang="en-US" dirty="0"/>
              <a:t>) &lt;-- </a:t>
            </a:r>
            <a:r>
              <a:rPr lang="en-US" dirty="0" err="1"/>
              <a:t>CardNo</a:t>
            </a:r>
            <a:r>
              <a:rPr lang="en-US" dirty="0"/>
              <a:t> F COUNT(</a:t>
            </a:r>
            <a:r>
              <a:rPr lang="en-US" dirty="0" err="1"/>
              <a:t>BookId</a:t>
            </a:r>
            <a:r>
              <a:rPr lang="en-US" dirty="0"/>
              <a:t>) (BOOK_LOANS)</a:t>
            </a:r>
          </a:p>
          <a:p>
            <a:endParaRPr lang="en-US" dirty="0" smtClean="0"/>
          </a:p>
          <a:p>
            <a:r>
              <a:rPr lang="en-US" dirty="0" smtClean="0"/>
              <a:t>B5 </a:t>
            </a:r>
            <a:r>
              <a:rPr lang="en-US" dirty="0"/>
              <a:t>&lt;-- S </a:t>
            </a:r>
            <a:r>
              <a:rPr lang="en-US" dirty="0" err="1"/>
              <a:t>TotalCheckout</a:t>
            </a:r>
            <a:r>
              <a:rPr lang="en-US" dirty="0"/>
              <a:t> &gt; 5 (B)</a:t>
            </a:r>
          </a:p>
          <a:p>
            <a:endParaRPr lang="en-US" dirty="0" smtClean="0"/>
          </a:p>
          <a:p>
            <a:r>
              <a:rPr lang="en-US" dirty="0" smtClean="0"/>
              <a:t>RESULT </a:t>
            </a:r>
            <a:r>
              <a:rPr lang="en-US" dirty="0"/>
              <a:t>&lt;-- P </a:t>
            </a:r>
            <a:r>
              <a:rPr lang="en-US" dirty="0" err="1"/>
              <a:t>Name,Address,TotalCheckout</a:t>
            </a:r>
            <a:r>
              <a:rPr lang="en-US" dirty="0"/>
              <a:t> ( B5 * BORROWER)</a:t>
            </a:r>
          </a:p>
          <a:p>
            <a:endParaRPr lang="en-US" dirty="0"/>
          </a:p>
        </p:txBody>
      </p:sp>
      <p:sp>
        <p:nvSpPr>
          <p:cNvPr id="7" name="Rectangle 6"/>
          <p:cNvSpPr/>
          <p:nvPr/>
        </p:nvSpPr>
        <p:spPr>
          <a:xfrm>
            <a:off x="2215385" y="2246841"/>
            <a:ext cx="4742628" cy="20536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Left Brace 7"/>
          <p:cNvSpPr/>
          <p:nvPr/>
        </p:nvSpPr>
        <p:spPr>
          <a:xfrm>
            <a:off x="1985963" y="2246841"/>
            <a:ext cx="229422" cy="53922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Elbow Connector 9"/>
          <p:cNvCxnSpPr/>
          <p:nvPr/>
        </p:nvCxnSpPr>
        <p:spPr>
          <a:xfrm rot="16200000" flipH="1">
            <a:off x="1019469" y="3487591"/>
            <a:ext cx="2253722" cy="257997"/>
          </a:xfrm>
          <a:prstGeom prst="bentConnector3">
            <a:avLst>
              <a:gd name="adj1" fmla="val 1007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75329" y="4464642"/>
            <a:ext cx="4682684" cy="646331"/>
          </a:xfrm>
          <a:prstGeom prst="rect">
            <a:avLst/>
          </a:prstGeom>
          <a:noFill/>
        </p:spPr>
        <p:txBody>
          <a:bodyPr wrap="square" rtlCol="0">
            <a:spAutoFit/>
          </a:bodyPr>
          <a:lstStyle/>
          <a:p>
            <a:r>
              <a:rPr lang="en-US" dirty="0" smtClean="0"/>
              <a:t>Retrieve the number of books checked out for each card number and save </a:t>
            </a:r>
            <a:r>
              <a:rPr lang="en-US" smtClean="0"/>
              <a:t>it in B</a:t>
            </a:r>
            <a:endParaRPr lang="en-US"/>
          </a:p>
        </p:txBody>
      </p:sp>
      <p:sp>
        <p:nvSpPr>
          <p:cNvPr id="11" name="Left Brace 10"/>
          <p:cNvSpPr/>
          <p:nvPr/>
        </p:nvSpPr>
        <p:spPr>
          <a:xfrm>
            <a:off x="2017331" y="3057525"/>
            <a:ext cx="198054" cy="44291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Elbow Connector 12"/>
          <p:cNvCxnSpPr/>
          <p:nvPr/>
        </p:nvCxnSpPr>
        <p:spPr>
          <a:xfrm rot="16200000" flipH="1">
            <a:off x="1019469" y="4253592"/>
            <a:ext cx="2253722" cy="257997"/>
          </a:xfrm>
          <a:prstGeom prst="bentConnector3">
            <a:avLst>
              <a:gd name="adj1" fmla="val 1007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5329" y="5257980"/>
            <a:ext cx="4682684" cy="646331"/>
          </a:xfrm>
          <a:prstGeom prst="rect">
            <a:avLst/>
          </a:prstGeom>
          <a:noFill/>
        </p:spPr>
        <p:txBody>
          <a:bodyPr wrap="square" rtlCol="0">
            <a:spAutoFit/>
          </a:bodyPr>
          <a:lstStyle/>
          <a:p>
            <a:r>
              <a:rPr lang="en-US" dirty="0" smtClean="0"/>
              <a:t>Save the rows in table B that have ore than 5 books </a:t>
            </a:r>
            <a:r>
              <a:rPr lang="en-US" smtClean="0"/>
              <a:t>checked out in table B5.</a:t>
            </a:r>
            <a:endParaRPr lang="en-US"/>
          </a:p>
        </p:txBody>
      </p:sp>
    </p:spTree>
    <p:extLst>
      <p:ext uri="{BB962C8B-B14F-4D97-AF65-F5344CB8AC3E}">
        <p14:creationId xmlns:p14="http://schemas.microsoft.com/office/powerpoint/2010/main" val="623612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4</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b="85185"/>
          <a:stretch/>
        </p:blipFill>
        <p:spPr bwMode="auto">
          <a:xfrm>
            <a:off x="2686874" y="2971799"/>
            <a:ext cx="4385439" cy="342901"/>
          </a:xfrm>
          <a:prstGeom prst="rect">
            <a:avLst/>
          </a:prstGeom>
          <a:noFill/>
          <a:ln>
            <a:noFill/>
          </a:ln>
        </p:spPr>
      </p:pic>
    </p:spTree>
    <p:extLst>
      <p:ext uri="{BB962C8B-B14F-4D97-AF65-F5344CB8AC3E}">
        <p14:creationId xmlns:p14="http://schemas.microsoft.com/office/powerpoint/2010/main" val="1988488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40</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(f) </a:t>
            </a:r>
            <a:r>
              <a:rPr lang="en-US" dirty="0"/>
              <a:t>Retrieve the names, addresses, and number of books checked out for all borrowers who have more than five books checked out.</a:t>
            </a:r>
          </a:p>
          <a:p>
            <a:endParaRPr lang="en-US" dirty="0" smtClean="0"/>
          </a:p>
        </p:txBody>
      </p:sp>
      <p:sp>
        <p:nvSpPr>
          <p:cNvPr id="5" name="TextBox 4"/>
          <p:cNvSpPr txBox="1"/>
          <p:nvPr/>
        </p:nvSpPr>
        <p:spPr>
          <a:xfrm>
            <a:off x="2215385" y="2246841"/>
            <a:ext cx="4909315" cy="2308324"/>
          </a:xfrm>
          <a:prstGeom prst="rect">
            <a:avLst/>
          </a:prstGeom>
          <a:noFill/>
        </p:spPr>
        <p:txBody>
          <a:bodyPr wrap="square" rtlCol="0">
            <a:spAutoFit/>
          </a:bodyPr>
          <a:lstStyle/>
          <a:p>
            <a:r>
              <a:rPr lang="en-US" dirty="0"/>
              <a:t>B(</a:t>
            </a:r>
            <a:r>
              <a:rPr lang="en-US" dirty="0" err="1"/>
              <a:t>CardNo,TotalCheckout</a:t>
            </a:r>
            <a:r>
              <a:rPr lang="en-US" dirty="0"/>
              <a:t>) &lt;-- </a:t>
            </a:r>
            <a:r>
              <a:rPr lang="en-US" dirty="0" err="1"/>
              <a:t>CardNo</a:t>
            </a:r>
            <a:r>
              <a:rPr lang="en-US" dirty="0"/>
              <a:t> F COUNT(</a:t>
            </a:r>
            <a:r>
              <a:rPr lang="en-US" dirty="0" err="1"/>
              <a:t>BookId</a:t>
            </a:r>
            <a:r>
              <a:rPr lang="en-US" dirty="0"/>
              <a:t>) (BOOK_LOANS)</a:t>
            </a:r>
          </a:p>
          <a:p>
            <a:endParaRPr lang="en-US" dirty="0" smtClean="0"/>
          </a:p>
          <a:p>
            <a:r>
              <a:rPr lang="en-US" dirty="0" smtClean="0"/>
              <a:t>B5 </a:t>
            </a:r>
            <a:r>
              <a:rPr lang="en-US" dirty="0"/>
              <a:t>&lt;-- S </a:t>
            </a:r>
            <a:r>
              <a:rPr lang="en-US" dirty="0" err="1"/>
              <a:t>TotalCheckout</a:t>
            </a:r>
            <a:r>
              <a:rPr lang="en-US" dirty="0"/>
              <a:t> &gt; 5 (B)</a:t>
            </a:r>
          </a:p>
          <a:p>
            <a:endParaRPr lang="en-US" dirty="0" smtClean="0"/>
          </a:p>
          <a:p>
            <a:r>
              <a:rPr lang="en-US" dirty="0" smtClean="0"/>
              <a:t>RESULT </a:t>
            </a:r>
            <a:r>
              <a:rPr lang="en-US" dirty="0"/>
              <a:t>&lt;-- P </a:t>
            </a:r>
            <a:r>
              <a:rPr lang="en-US" dirty="0" err="1"/>
              <a:t>Name,Address,TotalCheckout</a:t>
            </a:r>
            <a:r>
              <a:rPr lang="en-US" dirty="0"/>
              <a:t> ( B5 * BORROWER)</a:t>
            </a:r>
          </a:p>
          <a:p>
            <a:endParaRPr lang="en-US" dirty="0"/>
          </a:p>
        </p:txBody>
      </p:sp>
      <p:sp>
        <p:nvSpPr>
          <p:cNvPr id="7" name="Rectangle 6"/>
          <p:cNvSpPr/>
          <p:nvPr/>
        </p:nvSpPr>
        <p:spPr>
          <a:xfrm>
            <a:off x="2215385" y="2246841"/>
            <a:ext cx="4742628" cy="20536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Left Brace 7"/>
          <p:cNvSpPr/>
          <p:nvPr/>
        </p:nvSpPr>
        <p:spPr>
          <a:xfrm>
            <a:off x="1985963" y="2246841"/>
            <a:ext cx="229422" cy="53922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Elbow Connector 9"/>
          <p:cNvCxnSpPr/>
          <p:nvPr/>
        </p:nvCxnSpPr>
        <p:spPr>
          <a:xfrm rot="16200000" flipH="1">
            <a:off x="1019469" y="3487591"/>
            <a:ext cx="2253722" cy="257997"/>
          </a:xfrm>
          <a:prstGeom prst="bentConnector3">
            <a:avLst>
              <a:gd name="adj1" fmla="val 1007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75329" y="4464642"/>
            <a:ext cx="4682684" cy="646331"/>
          </a:xfrm>
          <a:prstGeom prst="rect">
            <a:avLst/>
          </a:prstGeom>
          <a:noFill/>
        </p:spPr>
        <p:txBody>
          <a:bodyPr wrap="square" rtlCol="0">
            <a:spAutoFit/>
          </a:bodyPr>
          <a:lstStyle/>
          <a:p>
            <a:r>
              <a:rPr lang="en-US" dirty="0" smtClean="0"/>
              <a:t>Retrieve the number of books checked out for each card number and save </a:t>
            </a:r>
            <a:r>
              <a:rPr lang="en-US" smtClean="0"/>
              <a:t>it in B</a:t>
            </a:r>
            <a:endParaRPr lang="en-US"/>
          </a:p>
        </p:txBody>
      </p:sp>
      <p:sp>
        <p:nvSpPr>
          <p:cNvPr id="11" name="Left Brace 10"/>
          <p:cNvSpPr/>
          <p:nvPr/>
        </p:nvSpPr>
        <p:spPr>
          <a:xfrm>
            <a:off x="2017331" y="3057525"/>
            <a:ext cx="198054" cy="44291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Elbow Connector 12"/>
          <p:cNvCxnSpPr/>
          <p:nvPr/>
        </p:nvCxnSpPr>
        <p:spPr>
          <a:xfrm rot="16200000" flipH="1">
            <a:off x="1019469" y="4253592"/>
            <a:ext cx="2253722" cy="257997"/>
          </a:xfrm>
          <a:prstGeom prst="bentConnector3">
            <a:avLst>
              <a:gd name="adj1" fmla="val 1007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5329" y="5156091"/>
            <a:ext cx="4682684" cy="646331"/>
          </a:xfrm>
          <a:prstGeom prst="rect">
            <a:avLst/>
          </a:prstGeom>
          <a:noFill/>
        </p:spPr>
        <p:txBody>
          <a:bodyPr wrap="square" rtlCol="0">
            <a:spAutoFit/>
          </a:bodyPr>
          <a:lstStyle/>
          <a:p>
            <a:r>
              <a:rPr lang="en-US" dirty="0" smtClean="0"/>
              <a:t>Save the rows in table B that have ore than 5 books </a:t>
            </a:r>
            <a:r>
              <a:rPr lang="en-US" smtClean="0"/>
              <a:t>checked out in table B5.</a:t>
            </a:r>
            <a:endParaRPr lang="en-US"/>
          </a:p>
        </p:txBody>
      </p:sp>
      <p:sp>
        <p:nvSpPr>
          <p:cNvPr id="9" name="Left Brace 8"/>
          <p:cNvSpPr/>
          <p:nvPr/>
        </p:nvSpPr>
        <p:spPr>
          <a:xfrm>
            <a:off x="2017331" y="3743325"/>
            <a:ext cx="198054" cy="44291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Elbow Connector 15"/>
          <p:cNvCxnSpPr>
            <a:stCxn id="9" idx="1"/>
          </p:cNvCxnSpPr>
          <p:nvPr/>
        </p:nvCxnSpPr>
        <p:spPr>
          <a:xfrm rot="10800000" flipH="1" flipV="1">
            <a:off x="2017331" y="3964782"/>
            <a:ext cx="257998" cy="2278856"/>
          </a:xfrm>
          <a:prstGeom prst="bentConnector4">
            <a:avLst>
              <a:gd name="adj1" fmla="val -88605"/>
              <a:gd name="adj2" fmla="val 9937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75329" y="5855477"/>
            <a:ext cx="4443413" cy="923330"/>
          </a:xfrm>
          <a:prstGeom prst="rect">
            <a:avLst/>
          </a:prstGeom>
          <a:noFill/>
        </p:spPr>
        <p:txBody>
          <a:bodyPr wrap="square" rtlCol="0">
            <a:spAutoFit/>
          </a:bodyPr>
          <a:lstStyle/>
          <a:p>
            <a:r>
              <a:rPr lang="en-US" dirty="0" smtClean="0"/>
              <a:t>Join tables B5 and Burrower and retrieve the name address and number of books checked out for </a:t>
            </a:r>
            <a:r>
              <a:rPr lang="en-US" smtClean="0"/>
              <a:t>each burrower.</a:t>
            </a:r>
            <a:endParaRPr lang="en-US"/>
          </a:p>
        </p:txBody>
      </p:sp>
    </p:spTree>
    <p:extLst>
      <p:ext uri="{BB962C8B-B14F-4D97-AF65-F5344CB8AC3E}">
        <p14:creationId xmlns:p14="http://schemas.microsoft.com/office/powerpoint/2010/main" val="828443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41</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(g) </a:t>
            </a:r>
            <a:r>
              <a:rPr lang="en-US" dirty="0"/>
              <a:t>For each book authored (or co-authored) by "Stephen King", retrieve the title and the number of copies owned by the library branch whose name is "Central</a:t>
            </a:r>
            <a:r>
              <a:rPr lang="en-US" dirty="0" smtClean="0"/>
              <a:t>".</a:t>
            </a:r>
            <a:endParaRPr lang="en-US" dirty="0"/>
          </a:p>
        </p:txBody>
      </p:sp>
    </p:spTree>
    <p:extLst>
      <p:ext uri="{BB962C8B-B14F-4D97-AF65-F5344CB8AC3E}">
        <p14:creationId xmlns:p14="http://schemas.microsoft.com/office/powerpoint/2010/main" val="190819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42</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(g) </a:t>
            </a:r>
            <a:r>
              <a:rPr lang="en-US" dirty="0"/>
              <a:t>For each book authored (or co-authored) by "Stephen King", retrieve the title and the number of copies owned by the library branch whose name is "Central</a:t>
            </a:r>
            <a:r>
              <a:rPr lang="en-US" dirty="0" smtClean="0"/>
              <a:t>".</a:t>
            </a:r>
            <a:endParaRPr lang="en-US" dirty="0"/>
          </a:p>
        </p:txBody>
      </p:sp>
      <p:sp>
        <p:nvSpPr>
          <p:cNvPr id="5" name="TextBox 4"/>
          <p:cNvSpPr txBox="1"/>
          <p:nvPr/>
        </p:nvSpPr>
        <p:spPr>
          <a:xfrm>
            <a:off x="2215384" y="2657475"/>
            <a:ext cx="5142677" cy="2585323"/>
          </a:xfrm>
          <a:prstGeom prst="rect">
            <a:avLst/>
          </a:prstGeom>
          <a:noFill/>
        </p:spPr>
        <p:txBody>
          <a:bodyPr wrap="square" rtlCol="0">
            <a:spAutoFit/>
          </a:bodyPr>
          <a:lstStyle/>
          <a:p>
            <a:r>
              <a:rPr lang="en-US" dirty="0"/>
              <a:t>SK &lt;-- P </a:t>
            </a:r>
            <a:r>
              <a:rPr lang="en-US" dirty="0" err="1"/>
              <a:t>Book_id</a:t>
            </a:r>
            <a:r>
              <a:rPr lang="en-US" dirty="0"/>
              <a:t>, </a:t>
            </a:r>
            <a:r>
              <a:rPr lang="en-US" dirty="0" smtClean="0"/>
              <a:t>Title ( S </a:t>
            </a:r>
            <a:r>
              <a:rPr lang="en-US" dirty="0" err="1" smtClean="0"/>
              <a:t>AuthorName</a:t>
            </a:r>
            <a:r>
              <a:rPr lang="en-US" dirty="0"/>
              <a:t>='Stephen King' ( BOOK_AUTHORS)) * </a:t>
            </a:r>
            <a:r>
              <a:rPr lang="en-US" dirty="0" smtClean="0"/>
              <a:t>BOOK</a:t>
            </a:r>
            <a:endParaRPr lang="en-US" dirty="0"/>
          </a:p>
          <a:p>
            <a:endParaRPr lang="en-US" dirty="0" smtClean="0"/>
          </a:p>
          <a:p>
            <a:r>
              <a:rPr lang="en-US" dirty="0" smtClean="0"/>
              <a:t>CENTRAL(</a:t>
            </a:r>
            <a:r>
              <a:rPr lang="en-US" dirty="0" err="1" smtClean="0"/>
              <a:t>BranchId</a:t>
            </a:r>
            <a:r>
              <a:rPr lang="en-US" dirty="0"/>
              <a:t>) &lt;-- </a:t>
            </a:r>
            <a:r>
              <a:rPr lang="en-US" dirty="0" smtClean="0"/>
              <a:t>S </a:t>
            </a:r>
            <a:r>
              <a:rPr lang="en-US" dirty="0" err="1" smtClean="0"/>
              <a:t>BranchName</a:t>
            </a:r>
            <a:r>
              <a:rPr lang="en-US" dirty="0"/>
              <a:t>='Central' ( LIBRARY_BRANCH )</a:t>
            </a:r>
          </a:p>
          <a:p>
            <a:endParaRPr lang="en-US" dirty="0" smtClean="0"/>
          </a:p>
          <a:p>
            <a:r>
              <a:rPr lang="en-US" dirty="0" smtClean="0"/>
              <a:t>RESULT </a:t>
            </a:r>
            <a:r>
              <a:rPr lang="en-US" dirty="0"/>
              <a:t>&lt;-- P </a:t>
            </a:r>
            <a:r>
              <a:rPr lang="en-US" dirty="0" err="1"/>
              <a:t>Title,NoOfCopies</a:t>
            </a:r>
            <a:r>
              <a:rPr lang="en-US" dirty="0"/>
              <a:t> ( SK * BOOKCOPIES * CENTRAL )</a:t>
            </a:r>
          </a:p>
          <a:p>
            <a:endParaRPr lang="en-US" dirty="0"/>
          </a:p>
        </p:txBody>
      </p:sp>
      <p:sp>
        <p:nvSpPr>
          <p:cNvPr id="7" name="Rectangle 6"/>
          <p:cNvSpPr/>
          <p:nvPr/>
        </p:nvSpPr>
        <p:spPr>
          <a:xfrm>
            <a:off x="2235993" y="2647000"/>
            <a:ext cx="4908579" cy="227263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454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43</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(g) </a:t>
            </a:r>
            <a:r>
              <a:rPr lang="en-US" dirty="0"/>
              <a:t>For each book authored (or co-authored) by "Stephen King", retrieve the title and the number of copies owned by the library branch whose name is "Central</a:t>
            </a:r>
            <a:r>
              <a:rPr lang="en-US" dirty="0" smtClean="0"/>
              <a:t>".</a:t>
            </a:r>
            <a:endParaRPr lang="en-US" dirty="0"/>
          </a:p>
        </p:txBody>
      </p:sp>
      <p:sp>
        <p:nvSpPr>
          <p:cNvPr id="5" name="TextBox 4"/>
          <p:cNvSpPr txBox="1"/>
          <p:nvPr/>
        </p:nvSpPr>
        <p:spPr>
          <a:xfrm>
            <a:off x="2215384" y="2657475"/>
            <a:ext cx="5142677" cy="2585323"/>
          </a:xfrm>
          <a:prstGeom prst="rect">
            <a:avLst/>
          </a:prstGeom>
          <a:noFill/>
        </p:spPr>
        <p:txBody>
          <a:bodyPr wrap="square" rtlCol="0">
            <a:spAutoFit/>
          </a:bodyPr>
          <a:lstStyle/>
          <a:p>
            <a:r>
              <a:rPr lang="en-US" dirty="0"/>
              <a:t>SK &lt;-- P </a:t>
            </a:r>
            <a:r>
              <a:rPr lang="en-US" dirty="0" err="1"/>
              <a:t>Book_id</a:t>
            </a:r>
            <a:r>
              <a:rPr lang="en-US" dirty="0"/>
              <a:t>, </a:t>
            </a:r>
            <a:r>
              <a:rPr lang="en-US" dirty="0" smtClean="0"/>
              <a:t>Title ( S </a:t>
            </a:r>
            <a:r>
              <a:rPr lang="en-US" dirty="0" err="1" smtClean="0"/>
              <a:t>AuthorName</a:t>
            </a:r>
            <a:r>
              <a:rPr lang="en-US" dirty="0"/>
              <a:t>='Stephen King' ( BOOK_AUTHORS)) * BOOK</a:t>
            </a:r>
          </a:p>
          <a:p>
            <a:endParaRPr lang="en-US" dirty="0" smtClean="0"/>
          </a:p>
          <a:p>
            <a:r>
              <a:rPr lang="en-US" dirty="0" smtClean="0"/>
              <a:t>CENTRAL(</a:t>
            </a:r>
            <a:r>
              <a:rPr lang="en-US" dirty="0" err="1" smtClean="0"/>
              <a:t>BranchId</a:t>
            </a:r>
            <a:r>
              <a:rPr lang="en-US" dirty="0"/>
              <a:t>) &lt;-- </a:t>
            </a:r>
            <a:r>
              <a:rPr lang="en-US" dirty="0" smtClean="0"/>
              <a:t>S </a:t>
            </a:r>
            <a:r>
              <a:rPr lang="en-US" dirty="0" err="1" smtClean="0"/>
              <a:t>BranchName</a:t>
            </a:r>
            <a:r>
              <a:rPr lang="en-US" dirty="0"/>
              <a:t>='Central' ( LIBRARY_BRANCH )</a:t>
            </a:r>
          </a:p>
          <a:p>
            <a:endParaRPr lang="en-US" dirty="0" smtClean="0"/>
          </a:p>
          <a:p>
            <a:r>
              <a:rPr lang="en-US" dirty="0" smtClean="0"/>
              <a:t>RESULT </a:t>
            </a:r>
            <a:r>
              <a:rPr lang="en-US" dirty="0"/>
              <a:t>&lt;-- P </a:t>
            </a:r>
            <a:r>
              <a:rPr lang="en-US" dirty="0" err="1"/>
              <a:t>Title,NoOfCopies</a:t>
            </a:r>
            <a:r>
              <a:rPr lang="en-US" dirty="0"/>
              <a:t> ( SK * BOOKCOPIES * CENTRAL )</a:t>
            </a:r>
          </a:p>
          <a:p>
            <a:endParaRPr lang="en-US" dirty="0"/>
          </a:p>
        </p:txBody>
      </p:sp>
      <p:sp>
        <p:nvSpPr>
          <p:cNvPr id="7" name="Left Brace 6"/>
          <p:cNvSpPr/>
          <p:nvPr/>
        </p:nvSpPr>
        <p:spPr>
          <a:xfrm>
            <a:off x="2043113" y="2657475"/>
            <a:ext cx="172271" cy="61436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Elbow Connector 8"/>
          <p:cNvCxnSpPr/>
          <p:nvPr/>
        </p:nvCxnSpPr>
        <p:spPr>
          <a:xfrm rot="16200000" flipH="1">
            <a:off x="1164432" y="3850481"/>
            <a:ext cx="2143125" cy="385762"/>
          </a:xfrm>
          <a:prstGeom prst="bentConnector3">
            <a:avLst>
              <a:gd name="adj1"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9003" y="4919632"/>
            <a:ext cx="4929188" cy="646331"/>
          </a:xfrm>
          <a:prstGeom prst="rect">
            <a:avLst/>
          </a:prstGeom>
          <a:noFill/>
        </p:spPr>
        <p:txBody>
          <a:bodyPr wrap="square" rtlCol="0">
            <a:spAutoFit/>
          </a:bodyPr>
          <a:lstStyle/>
          <a:p>
            <a:r>
              <a:rPr lang="en-US" dirty="0" smtClean="0"/>
              <a:t>Retrieve the book id and title of the book that was authored by </a:t>
            </a:r>
            <a:r>
              <a:rPr lang="en-US" dirty="0" err="1" smtClean="0"/>
              <a:t>Sephan</a:t>
            </a:r>
            <a:r>
              <a:rPr lang="en-US" dirty="0" smtClean="0"/>
              <a:t> King</a:t>
            </a:r>
            <a:endParaRPr lang="en-US" dirty="0"/>
          </a:p>
        </p:txBody>
      </p:sp>
      <p:sp>
        <p:nvSpPr>
          <p:cNvPr id="13" name="Rectangle 12"/>
          <p:cNvSpPr/>
          <p:nvPr/>
        </p:nvSpPr>
        <p:spPr>
          <a:xfrm>
            <a:off x="2235993" y="2647000"/>
            <a:ext cx="4908579" cy="227263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082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44</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(g) </a:t>
            </a:r>
            <a:r>
              <a:rPr lang="en-US" dirty="0"/>
              <a:t>For each book authored (or co-authored) by "Stephen King", retrieve the title and the number of copies owned by the library branch whose name is "Central</a:t>
            </a:r>
            <a:r>
              <a:rPr lang="en-US" dirty="0" smtClean="0"/>
              <a:t>".</a:t>
            </a:r>
            <a:endParaRPr lang="en-US" dirty="0"/>
          </a:p>
        </p:txBody>
      </p:sp>
      <p:sp>
        <p:nvSpPr>
          <p:cNvPr id="5" name="TextBox 4"/>
          <p:cNvSpPr txBox="1"/>
          <p:nvPr/>
        </p:nvSpPr>
        <p:spPr>
          <a:xfrm>
            <a:off x="2215384" y="2657475"/>
            <a:ext cx="5142677" cy="2585323"/>
          </a:xfrm>
          <a:prstGeom prst="rect">
            <a:avLst/>
          </a:prstGeom>
          <a:noFill/>
        </p:spPr>
        <p:txBody>
          <a:bodyPr wrap="square" rtlCol="0">
            <a:spAutoFit/>
          </a:bodyPr>
          <a:lstStyle/>
          <a:p>
            <a:r>
              <a:rPr lang="en-US" dirty="0"/>
              <a:t>SK &lt;-- P </a:t>
            </a:r>
            <a:r>
              <a:rPr lang="en-US" dirty="0" err="1"/>
              <a:t>Book_id</a:t>
            </a:r>
            <a:r>
              <a:rPr lang="en-US" dirty="0"/>
              <a:t>, </a:t>
            </a:r>
            <a:r>
              <a:rPr lang="en-US" dirty="0" smtClean="0"/>
              <a:t>Title ( S </a:t>
            </a:r>
            <a:r>
              <a:rPr lang="en-US" dirty="0" err="1" smtClean="0"/>
              <a:t>AuthorName</a:t>
            </a:r>
            <a:r>
              <a:rPr lang="en-US" dirty="0"/>
              <a:t>='Stephen King' ( BOOK_AUTHORS)) * BOOK</a:t>
            </a:r>
          </a:p>
          <a:p>
            <a:endParaRPr lang="en-US" dirty="0" smtClean="0"/>
          </a:p>
          <a:p>
            <a:r>
              <a:rPr lang="en-US" dirty="0" smtClean="0"/>
              <a:t>CENTRAL(</a:t>
            </a:r>
            <a:r>
              <a:rPr lang="en-US" dirty="0" err="1" smtClean="0"/>
              <a:t>BranchId</a:t>
            </a:r>
            <a:r>
              <a:rPr lang="en-US" dirty="0"/>
              <a:t>) &lt;-- </a:t>
            </a:r>
            <a:r>
              <a:rPr lang="en-US" dirty="0" smtClean="0"/>
              <a:t>S </a:t>
            </a:r>
            <a:r>
              <a:rPr lang="en-US" dirty="0" err="1" smtClean="0"/>
              <a:t>BranchName</a:t>
            </a:r>
            <a:r>
              <a:rPr lang="en-US" dirty="0"/>
              <a:t>='Central' ( LIBRARY_BRANCH )</a:t>
            </a:r>
          </a:p>
          <a:p>
            <a:endParaRPr lang="en-US" dirty="0" smtClean="0"/>
          </a:p>
          <a:p>
            <a:r>
              <a:rPr lang="en-US" dirty="0" smtClean="0"/>
              <a:t>RESULT </a:t>
            </a:r>
            <a:r>
              <a:rPr lang="en-US" dirty="0"/>
              <a:t>&lt;-- P </a:t>
            </a:r>
            <a:r>
              <a:rPr lang="en-US" dirty="0" err="1"/>
              <a:t>Title,NoOfCopies</a:t>
            </a:r>
            <a:r>
              <a:rPr lang="en-US" dirty="0"/>
              <a:t> ( SK * BOOKCOPIES * CENTRAL )</a:t>
            </a:r>
          </a:p>
          <a:p>
            <a:endParaRPr lang="en-US" dirty="0"/>
          </a:p>
        </p:txBody>
      </p:sp>
      <p:sp>
        <p:nvSpPr>
          <p:cNvPr id="7" name="Left Brace 6"/>
          <p:cNvSpPr/>
          <p:nvPr/>
        </p:nvSpPr>
        <p:spPr>
          <a:xfrm>
            <a:off x="2043113" y="2657475"/>
            <a:ext cx="172271" cy="61436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Elbow Connector 8"/>
          <p:cNvCxnSpPr/>
          <p:nvPr/>
        </p:nvCxnSpPr>
        <p:spPr>
          <a:xfrm rot="16200000" flipH="1">
            <a:off x="1164432" y="3850481"/>
            <a:ext cx="2143125" cy="385762"/>
          </a:xfrm>
          <a:prstGeom prst="bentConnector3">
            <a:avLst>
              <a:gd name="adj1"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9003" y="4919632"/>
            <a:ext cx="4929188" cy="646331"/>
          </a:xfrm>
          <a:prstGeom prst="rect">
            <a:avLst/>
          </a:prstGeom>
          <a:noFill/>
        </p:spPr>
        <p:txBody>
          <a:bodyPr wrap="square" rtlCol="0">
            <a:spAutoFit/>
          </a:bodyPr>
          <a:lstStyle/>
          <a:p>
            <a:r>
              <a:rPr lang="en-US" dirty="0" smtClean="0"/>
              <a:t>Retrieve the book id and title of the book that was authored by </a:t>
            </a:r>
            <a:r>
              <a:rPr lang="en-US" dirty="0" err="1" smtClean="0"/>
              <a:t>Sephan</a:t>
            </a:r>
            <a:r>
              <a:rPr lang="en-US" dirty="0" smtClean="0"/>
              <a:t> King</a:t>
            </a:r>
            <a:endParaRPr lang="en-US" dirty="0"/>
          </a:p>
        </p:txBody>
      </p:sp>
      <p:sp>
        <p:nvSpPr>
          <p:cNvPr id="13" name="Rectangle 12"/>
          <p:cNvSpPr/>
          <p:nvPr/>
        </p:nvSpPr>
        <p:spPr>
          <a:xfrm>
            <a:off x="2235993" y="2647000"/>
            <a:ext cx="4908579" cy="227263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Left Brace 7"/>
          <p:cNvSpPr/>
          <p:nvPr/>
        </p:nvSpPr>
        <p:spPr>
          <a:xfrm>
            <a:off x="2043113" y="3571875"/>
            <a:ext cx="192880" cy="48577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Elbow Connector 10"/>
          <p:cNvCxnSpPr/>
          <p:nvPr/>
        </p:nvCxnSpPr>
        <p:spPr>
          <a:xfrm rot="16200000" flipH="1">
            <a:off x="1197358" y="4646230"/>
            <a:ext cx="2057400" cy="365890"/>
          </a:xfrm>
          <a:prstGeom prst="bentConnector3">
            <a:avLst>
              <a:gd name="adj1"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09003" y="5702142"/>
            <a:ext cx="4735569" cy="646331"/>
          </a:xfrm>
          <a:prstGeom prst="rect">
            <a:avLst/>
          </a:prstGeom>
          <a:noFill/>
        </p:spPr>
        <p:txBody>
          <a:bodyPr wrap="square" rtlCol="0">
            <a:spAutoFit/>
          </a:bodyPr>
          <a:lstStyle/>
          <a:p>
            <a:r>
              <a:rPr lang="en-US" dirty="0" smtClean="0"/>
              <a:t>Retrieve the branch ids of the </a:t>
            </a:r>
            <a:r>
              <a:rPr lang="en-US" smtClean="0"/>
              <a:t>library branches whose name is Central</a:t>
            </a:r>
            <a:endParaRPr lang="en-US"/>
          </a:p>
        </p:txBody>
      </p:sp>
    </p:spTree>
    <p:extLst>
      <p:ext uri="{BB962C8B-B14F-4D97-AF65-F5344CB8AC3E}">
        <p14:creationId xmlns:p14="http://schemas.microsoft.com/office/powerpoint/2010/main" val="1271188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#2</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45</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24700" y="522399"/>
            <a:ext cx="5067300" cy="5227320"/>
          </a:xfrm>
          <a:prstGeom prst="rect">
            <a:avLst/>
          </a:prstGeom>
          <a:noFill/>
          <a:ln>
            <a:noFill/>
          </a:ln>
        </p:spPr>
      </p:pic>
      <p:sp>
        <p:nvSpPr>
          <p:cNvPr id="2" name="Rectangle 1"/>
          <p:cNvSpPr/>
          <p:nvPr/>
        </p:nvSpPr>
        <p:spPr>
          <a:xfrm>
            <a:off x="2215385" y="1289399"/>
            <a:ext cx="5142677" cy="1200329"/>
          </a:xfrm>
          <a:prstGeom prst="rect">
            <a:avLst/>
          </a:prstGeom>
        </p:spPr>
        <p:txBody>
          <a:bodyPr wrap="square">
            <a:spAutoFit/>
          </a:bodyPr>
          <a:lstStyle/>
          <a:p>
            <a:r>
              <a:rPr lang="en-US" dirty="0" smtClean="0"/>
              <a:t>(g) </a:t>
            </a:r>
            <a:r>
              <a:rPr lang="en-US" dirty="0"/>
              <a:t>For each book authored (or co-authored) by "Stephen King", retrieve the title and the number of copies owned by the library branch whose name is "Central</a:t>
            </a:r>
            <a:r>
              <a:rPr lang="en-US" dirty="0" smtClean="0"/>
              <a:t>".</a:t>
            </a:r>
            <a:endParaRPr lang="en-US" dirty="0"/>
          </a:p>
        </p:txBody>
      </p:sp>
      <p:sp>
        <p:nvSpPr>
          <p:cNvPr id="5" name="TextBox 4"/>
          <p:cNvSpPr txBox="1"/>
          <p:nvPr/>
        </p:nvSpPr>
        <p:spPr>
          <a:xfrm>
            <a:off x="2215384" y="2657475"/>
            <a:ext cx="5142677" cy="2585323"/>
          </a:xfrm>
          <a:prstGeom prst="rect">
            <a:avLst/>
          </a:prstGeom>
          <a:noFill/>
        </p:spPr>
        <p:txBody>
          <a:bodyPr wrap="square" rtlCol="0">
            <a:spAutoFit/>
          </a:bodyPr>
          <a:lstStyle/>
          <a:p>
            <a:r>
              <a:rPr lang="en-US" dirty="0" smtClean="0"/>
              <a:t>SK</a:t>
            </a:r>
            <a:r>
              <a:rPr lang="en-US" dirty="0"/>
              <a:t> </a:t>
            </a:r>
            <a:r>
              <a:rPr lang="en-US" dirty="0" smtClean="0"/>
              <a:t>&lt;-- P </a:t>
            </a:r>
            <a:r>
              <a:rPr lang="en-US" dirty="0" err="1" smtClean="0"/>
              <a:t>Book_id</a:t>
            </a:r>
            <a:r>
              <a:rPr lang="en-US" dirty="0" smtClean="0"/>
              <a:t>, Title </a:t>
            </a:r>
            <a:r>
              <a:rPr lang="en-US" dirty="0"/>
              <a:t>( </a:t>
            </a:r>
            <a:r>
              <a:rPr lang="en-US" dirty="0" smtClean="0"/>
              <a:t>S </a:t>
            </a:r>
            <a:r>
              <a:rPr lang="en-US" dirty="0" err="1" smtClean="0"/>
              <a:t>AuthorName</a:t>
            </a:r>
            <a:r>
              <a:rPr lang="en-US" dirty="0"/>
              <a:t>='Stephen King' ( BOOK_AUTHORS)) * BOOK</a:t>
            </a:r>
          </a:p>
          <a:p>
            <a:endParaRPr lang="en-US" dirty="0" smtClean="0"/>
          </a:p>
          <a:p>
            <a:r>
              <a:rPr lang="en-US" dirty="0" smtClean="0"/>
              <a:t>CENTRAL(</a:t>
            </a:r>
            <a:r>
              <a:rPr lang="en-US" dirty="0" err="1" smtClean="0"/>
              <a:t>BranchId</a:t>
            </a:r>
            <a:r>
              <a:rPr lang="en-US" dirty="0"/>
              <a:t>) &lt;-- </a:t>
            </a:r>
            <a:r>
              <a:rPr lang="en-US" dirty="0" smtClean="0"/>
              <a:t>S </a:t>
            </a:r>
            <a:r>
              <a:rPr lang="en-US" dirty="0" err="1" smtClean="0"/>
              <a:t>BranchName</a:t>
            </a:r>
            <a:r>
              <a:rPr lang="en-US" dirty="0"/>
              <a:t>='Central' ( LIBRARY_BRANCH )</a:t>
            </a:r>
          </a:p>
          <a:p>
            <a:endParaRPr lang="en-US" dirty="0" smtClean="0"/>
          </a:p>
          <a:p>
            <a:r>
              <a:rPr lang="en-US" dirty="0" smtClean="0"/>
              <a:t>RESULT </a:t>
            </a:r>
            <a:r>
              <a:rPr lang="en-US" dirty="0"/>
              <a:t>&lt;-- P </a:t>
            </a:r>
            <a:r>
              <a:rPr lang="en-US" dirty="0" err="1"/>
              <a:t>Title,NoOfCopies</a:t>
            </a:r>
            <a:r>
              <a:rPr lang="en-US" dirty="0"/>
              <a:t> ( SK * BOOKCOPIES * CENTRAL )</a:t>
            </a:r>
          </a:p>
          <a:p>
            <a:endParaRPr lang="en-US" dirty="0"/>
          </a:p>
        </p:txBody>
      </p:sp>
      <p:sp>
        <p:nvSpPr>
          <p:cNvPr id="7" name="Left Brace 6"/>
          <p:cNvSpPr/>
          <p:nvPr/>
        </p:nvSpPr>
        <p:spPr>
          <a:xfrm>
            <a:off x="2043113" y="2657475"/>
            <a:ext cx="172271" cy="61436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Elbow Connector 8"/>
          <p:cNvCxnSpPr/>
          <p:nvPr/>
        </p:nvCxnSpPr>
        <p:spPr>
          <a:xfrm rot="16200000" flipH="1">
            <a:off x="1164432" y="3850481"/>
            <a:ext cx="2143125" cy="385762"/>
          </a:xfrm>
          <a:prstGeom prst="bentConnector3">
            <a:avLst>
              <a:gd name="adj1"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9003" y="4919632"/>
            <a:ext cx="4929188" cy="646331"/>
          </a:xfrm>
          <a:prstGeom prst="rect">
            <a:avLst/>
          </a:prstGeom>
          <a:noFill/>
        </p:spPr>
        <p:txBody>
          <a:bodyPr wrap="square" rtlCol="0">
            <a:spAutoFit/>
          </a:bodyPr>
          <a:lstStyle/>
          <a:p>
            <a:r>
              <a:rPr lang="en-US" dirty="0" smtClean="0"/>
              <a:t>Retrieve the book id and title of the book that was authored by </a:t>
            </a:r>
            <a:r>
              <a:rPr lang="en-US" dirty="0" err="1" smtClean="0"/>
              <a:t>Sephan</a:t>
            </a:r>
            <a:r>
              <a:rPr lang="en-US" dirty="0" smtClean="0"/>
              <a:t> King</a:t>
            </a:r>
            <a:endParaRPr lang="en-US" dirty="0"/>
          </a:p>
        </p:txBody>
      </p:sp>
      <p:sp>
        <p:nvSpPr>
          <p:cNvPr id="13" name="Rectangle 12"/>
          <p:cNvSpPr/>
          <p:nvPr/>
        </p:nvSpPr>
        <p:spPr>
          <a:xfrm>
            <a:off x="2235993" y="2647000"/>
            <a:ext cx="4908579" cy="227263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Left Brace 7"/>
          <p:cNvSpPr/>
          <p:nvPr/>
        </p:nvSpPr>
        <p:spPr>
          <a:xfrm>
            <a:off x="2043113" y="3571875"/>
            <a:ext cx="192880" cy="48577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Elbow Connector 10"/>
          <p:cNvCxnSpPr/>
          <p:nvPr/>
        </p:nvCxnSpPr>
        <p:spPr>
          <a:xfrm rot="16200000" flipH="1">
            <a:off x="1197358" y="4646230"/>
            <a:ext cx="2057400" cy="365890"/>
          </a:xfrm>
          <a:prstGeom prst="bentConnector3">
            <a:avLst>
              <a:gd name="adj1"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89131" y="5573462"/>
            <a:ext cx="4735569" cy="646331"/>
          </a:xfrm>
          <a:prstGeom prst="rect">
            <a:avLst/>
          </a:prstGeom>
          <a:noFill/>
        </p:spPr>
        <p:txBody>
          <a:bodyPr wrap="square" rtlCol="0">
            <a:spAutoFit/>
          </a:bodyPr>
          <a:lstStyle/>
          <a:p>
            <a:r>
              <a:rPr lang="en-US" dirty="0" smtClean="0"/>
              <a:t>Retrieve the branch ids of the library branches whose name is Central</a:t>
            </a:r>
            <a:endParaRPr lang="en-US" dirty="0"/>
          </a:p>
        </p:txBody>
      </p:sp>
      <p:sp>
        <p:nvSpPr>
          <p:cNvPr id="10" name="Left Brace 9"/>
          <p:cNvSpPr/>
          <p:nvPr/>
        </p:nvSpPr>
        <p:spPr>
          <a:xfrm>
            <a:off x="2043112" y="4386263"/>
            <a:ext cx="172272" cy="42862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Elbow Connector 14"/>
          <p:cNvCxnSpPr/>
          <p:nvPr/>
        </p:nvCxnSpPr>
        <p:spPr>
          <a:xfrm rot="16200000" flipH="1">
            <a:off x="1254507" y="5360604"/>
            <a:ext cx="1943100" cy="365891"/>
          </a:xfrm>
          <a:prstGeom prst="bentConnector3">
            <a:avLst>
              <a:gd name="adj1" fmla="val 10147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09004" y="6195796"/>
            <a:ext cx="6201596" cy="646331"/>
          </a:xfrm>
          <a:prstGeom prst="rect">
            <a:avLst/>
          </a:prstGeom>
          <a:noFill/>
        </p:spPr>
        <p:txBody>
          <a:bodyPr wrap="square" rtlCol="0">
            <a:spAutoFit/>
          </a:bodyPr>
          <a:lstStyle/>
          <a:p>
            <a:r>
              <a:rPr lang="en-US" dirty="0" smtClean="0"/>
              <a:t>Retrieve the Titles and # of copies of books that have been authored by Stephan king and owned by Central </a:t>
            </a:r>
            <a:r>
              <a:rPr lang="en-US" smtClean="0"/>
              <a:t>library branch.</a:t>
            </a:r>
            <a:endParaRPr lang="en-US"/>
          </a:p>
        </p:txBody>
      </p:sp>
    </p:spTree>
    <p:extLst>
      <p:ext uri="{BB962C8B-B14F-4D97-AF65-F5344CB8AC3E}">
        <p14:creationId xmlns:p14="http://schemas.microsoft.com/office/powerpoint/2010/main" val="277412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5</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b="85185"/>
          <a:stretch/>
        </p:blipFill>
        <p:spPr bwMode="auto">
          <a:xfrm>
            <a:off x="2686874" y="2971799"/>
            <a:ext cx="4385439" cy="342901"/>
          </a:xfrm>
          <a:prstGeom prst="rect">
            <a:avLst/>
          </a:prstGeom>
          <a:noFill/>
          <a:ln>
            <a:noFill/>
          </a:ln>
        </p:spPr>
      </p:pic>
      <p:sp>
        <p:nvSpPr>
          <p:cNvPr id="4" name="TextBox 3"/>
          <p:cNvSpPr txBox="1"/>
          <p:nvPr/>
        </p:nvSpPr>
        <p:spPr>
          <a:xfrm>
            <a:off x="2686874" y="3455835"/>
            <a:ext cx="1970851" cy="677108"/>
          </a:xfrm>
          <a:prstGeom prst="rect">
            <a:avLst/>
          </a:prstGeom>
          <a:noFill/>
        </p:spPr>
        <p:txBody>
          <a:bodyPr wrap="square" rtlCol="0">
            <a:spAutoFit/>
          </a:bodyPr>
          <a:lstStyle/>
          <a:p>
            <a:r>
              <a:rPr lang="en-US" sz="2000" u="sng" dirty="0" smtClean="0"/>
              <a:t>Result</a:t>
            </a:r>
            <a:r>
              <a:rPr lang="en-US" sz="2000" dirty="0" smtClean="0"/>
              <a:t>:</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54105863"/>
              </p:ext>
            </p:extLst>
          </p:nvPr>
        </p:nvGraphicFramePr>
        <p:xfrm>
          <a:off x="2686874" y="4129087"/>
          <a:ext cx="3154362" cy="1939576"/>
        </p:xfrm>
        <a:graphic>
          <a:graphicData uri="http://schemas.openxmlformats.org/drawingml/2006/table">
            <a:tbl>
              <a:tblPr firstRow="1" bandRow="1">
                <a:tableStyleId>{616DA210-FB5B-4158-B5E0-FEB733F419BA}</a:tableStyleId>
              </a:tblPr>
              <a:tblGrid>
                <a:gridCol w="525727"/>
                <a:gridCol w="525727"/>
                <a:gridCol w="525727"/>
                <a:gridCol w="525727"/>
                <a:gridCol w="525727"/>
                <a:gridCol w="525727"/>
              </a:tblGrid>
              <a:tr h="484894">
                <a:tc>
                  <a:txBody>
                    <a:bodyPr/>
                    <a:lstStyle/>
                    <a:p>
                      <a:pPr algn="ctr"/>
                      <a:r>
                        <a:rPr lang="en-US" dirty="0" smtClean="0">
                          <a:solidFill>
                            <a:schemeClr val="tx1"/>
                          </a:solidFill>
                          <a:latin typeface="+mj-lt"/>
                        </a:rPr>
                        <a:t>P</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Q</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R</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5</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6</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latin typeface="+mj-lt"/>
                        </a:rPr>
                        <a:t>5</a:t>
                      </a:r>
                      <a:endParaRPr lang="en-US"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latin typeface="+mj-lt"/>
                        </a:rPr>
                        <a:t>5</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84894">
                <a:tc>
                  <a:txBody>
                    <a:bodyPr/>
                    <a:lstStyle/>
                    <a:p>
                      <a:pPr algn="ctr"/>
                      <a:r>
                        <a:rPr lang="en-US" dirty="0" smtClean="0">
                          <a:latin typeface="+mj-lt"/>
                        </a:rPr>
                        <a:t>25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6</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25</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c</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3</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19116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6</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14816" b="66666"/>
          <a:stretch/>
        </p:blipFill>
        <p:spPr bwMode="auto">
          <a:xfrm>
            <a:off x="2686874" y="2928966"/>
            <a:ext cx="4385439" cy="428625"/>
          </a:xfrm>
          <a:prstGeom prst="rect">
            <a:avLst/>
          </a:prstGeom>
          <a:noFill/>
          <a:ln>
            <a:noFill/>
          </a:ln>
        </p:spPr>
      </p:pic>
    </p:spTree>
    <p:extLst>
      <p:ext uri="{BB962C8B-B14F-4D97-AF65-F5344CB8AC3E}">
        <p14:creationId xmlns:p14="http://schemas.microsoft.com/office/powerpoint/2010/main" val="1368146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14816" b="66666"/>
          <a:stretch/>
        </p:blipFill>
        <p:spPr bwMode="auto">
          <a:xfrm>
            <a:off x="2686874" y="2928966"/>
            <a:ext cx="4385439" cy="428625"/>
          </a:xfrm>
          <a:prstGeom prst="rect">
            <a:avLst/>
          </a:prstGeom>
          <a:noFill/>
          <a:ln>
            <a:noFill/>
          </a:ln>
        </p:spPr>
      </p:pic>
      <p:sp>
        <p:nvSpPr>
          <p:cNvPr id="8" name="TextBox 7"/>
          <p:cNvSpPr txBox="1"/>
          <p:nvPr/>
        </p:nvSpPr>
        <p:spPr>
          <a:xfrm>
            <a:off x="2686874" y="3455835"/>
            <a:ext cx="1970851" cy="677108"/>
          </a:xfrm>
          <a:prstGeom prst="rect">
            <a:avLst/>
          </a:prstGeom>
          <a:noFill/>
        </p:spPr>
        <p:txBody>
          <a:bodyPr wrap="square" rtlCol="0">
            <a:spAutoFit/>
          </a:bodyPr>
          <a:lstStyle/>
          <a:p>
            <a:r>
              <a:rPr lang="en-US" sz="2000" u="sng" dirty="0" smtClean="0"/>
              <a:t>Result</a:t>
            </a:r>
            <a:r>
              <a:rPr lang="en-US" sz="2000" dirty="0" smtClean="0"/>
              <a: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59426004"/>
              </p:ext>
            </p:extLst>
          </p:nvPr>
        </p:nvGraphicFramePr>
        <p:xfrm>
          <a:off x="2686874" y="4129087"/>
          <a:ext cx="3154362" cy="1454682"/>
        </p:xfrm>
        <a:graphic>
          <a:graphicData uri="http://schemas.openxmlformats.org/drawingml/2006/table">
            <a:tbl>
              <a:tblPr firstRow="1" bandRow="1">
                <a:tableStyleId>{616DA210-FB5B-4158-B5E0-FEB733F419BA}</a:tableStyleId>
              </a:tblPr>
              <a:tblGrid>
                <a:gridCol w="525727"/>
                <a:gridCol w="525727"/>
                <a:gridCol w="525727"/>
                <a:gridCol w="525727"/>
                <a:gridCol w="525727"/>
                <a:gridCol w="525727"/>
              </a:tblGrid>
              <a:tr h="484894">
                <a:tc>
                  <a:txBody>
                    <a:bodyPr/>
                    <a:lstStyle/>
                    <a:p>
                      <a:pPr algn="ctr"/>
                      <a:r>
                        <a:rPr lang="en-US" dirty="0" smtClean="0">
                          <a:solidFill>
                            <a:schemeClr val="tx1"/>
                          </a:solidFill>
                          <a:latin typeface="+mj-lt"/>
                        </a:rPr>
                        <a:t>P</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Q</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R</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84894">
                <a:tc>
                  <a:txBody>
                    <a:bodyPr/>
                    <a:lstStyle/>
                    <a:p>
                      <a:pPr algn="ctr"/>
                      <a:r>
                        <a:rPr lang="en-US" dirty="0" smtClean="0">
                          <a:latin typeface="+mj-lt"/>
                        </a:rPr>
                        <a:t>15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8</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6</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84894">
                <a:tc>
                  <a:txBody>
                    <a:bodyPr/>
                    <a:lstStyle/>
                    <a:p>
                      <a:pPr algn="ctr"/>
                      <a:r>
                        <a:rPr lang="en-US" dirty="0" smtClean="0">
                          <a:latin typeface="+mj-lt"/>
                        </a:rPr>
                        <a:t>15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8</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5</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23237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8</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30247" b="50617"/>
          <a:stretch/>
        </p:blipFill>
        <p:spPr bwMode="auto">
          <a:xfrm>
            <a:off x="2686874" y="2947987"/>
            <a:ext cx="4385439" cy="442912"/>
          </a:xfrm>
          <a:prstGeom prst="rect">
            <a:avLst/>
          </a:prstGeom>
          <a:noFill/>
          <a:ln>
            <a:noFill/>
          </a:ln>
        </p:spPr>
      </p:pic>
    </p:spTree>
    <p:extLst>
      <p:ext uri="{BB962C8B-B14F-4D97-AF65-F5344CB8AC3E}">
        <p14:creationId xmlns:p14="http://schemas.microsoft.com/office/powerpoint/2010/main" val="19295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Exercise #1</a:t>
            </a:r>
            <a:endParaRPr lang="en-US" sz="4200" b="1" dirty="0">
              <a:effectLst/>
            </a:endParaRPr>
          </a:p>
        </p:txBody>
      </p:sp>
      <p:sp>
        <p:nvSpPr>
          <p:cNvPr id="2" name="TextBox 1"/>
          <p:cNvSpPr txBox="1"/>
          <p:nvPr/>
        </p:nvSpPr>
        <p:spPr>
          <a:xfrm>
            <a:off x="2686874" y="1573619"/>
            <a:ext cx="8477312" cy="1569660"/>
          </a:xfrm>
          <a:prstGeom prst="rect">
            <a:avLst/>
          </a:prstGeom>
          <a:noFill/>
        </p:spPr>
        <p:txBody>
          <a:bodyPr wrap="square" rtlCol="0">
            <a:spAutoFit/>
          </a:bodyPr>
          <a:lstStyle/>
          <a:p>
            <a:pPr marL="457200" lvl="0" indent="-457200"/>
            <a:r>
              <a:rPr lang="en-US" sz="3200" dirty="0"/>
              <a:t>Consider the two tables T1 and </a:t>
            </a:r>
            <a:r>
              <a:rPr lang="en-US" sz="3200" dirty="0" smtClean="0"/>
              <a:t>T2 below.  Show</a:t>
            </a:r>
          </a:p>
          <a:p>
            <a:pPr marL="457200" lvl="0" indent="-457200"/>
            <a:r>
              <a:rPr lang="en-US" sz="3200" dirty="0" smtClean="0"/>
              <a:t>the </a:t>
            </a:r>
            <a:r>
              <a:rPr lang="en-US" sz="3200" dirty="0"/>
              <a:t>results of the </a:t>
            </a:r>
            <a:r>
              <a:rPr lang="en-US" sz="3200" dirty="0" smtClean="0"/>
              <a:t>following operations</a:t>
            </a:r>
            <a:r>
              <a:rPr lang="en-US" sz="3200" dirty="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3200" dirty="0"/>
          </a:p>
        </p:txBody>
      </p:sp>
      <p:sp>
        <p:nvSpPr>
          <p:cNvPr id="3" name="Slide Number Placeholder 2"/>
          <p:cNvSpPr>
            <a:spLocks noGrp="1"/>
          </p:cNvSpPr>
          <p:nvPr>
            <p:ph type="sldNum" sz="quarter" idx="12"/>
          </p:nvPr>
        </p:nvSpPr>
        <p:spPr/>
        <p:txBody>
          <a:bodyPr/>
          <a:lstStyle/>
          <a:p>
            <a:fld id="{1A3E69E7-68FD-446D-A42F-C29CF669F1B3}" type="slidenum">
              <a:rPr lang="en-US" smtClean="0"/>
              <a:t>9</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73325" y="2947987"/>
            <a:ext cx="4450080" cy="2362200"/>
          </a:xfrm>
          <a:prstGeom prst="rect">
            <a:avLst/>
          </a:prstGeom>
          <a:noFill/>
          <a:ln>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t="30247" b="50617"/>
          <a:stretch/>
        </p:blipFill>
        <p:spPr bwMode="auto">
          <a:xfrm>
            <a:off x="2686874" y="2947987"/>
            <a:ext cx="4385439" cy="442912"/>
          </a:xfrm>
          <a:prstGeom prst="rect">
            <a:avLst/>
          </a:prstGeom>
          <a:noFill/>
          <a:ln>
            <a:noFill/>
          </a:ln>
        </p:spPr>
      </p:pic>
      <p:sp>
        <p:nvSpPr>
          <p:cNvPr id="8" name="TextBox 7"/>
          <p:cNvSpPr txBox="1"/>
          <p:nvPr/>
        </p:nvSpPr>
        <p:spPr>
          <a:xfrm>
            <a:off x="2686874" y="3455835"/>
            <a:ext cx="1970851" cy="677108"/>
          </a:xfrm>
          <a:prstGeom prst="rect">
            <a:avLst/>
          </a:prstGeom>
          <a:noFill/>
        </p:spPr>
        <p:txBody>
          <a:bodyPr wrap="square" rtlCol="0">
            <a:spAutoFit/>
          </a:bodyPr>
          <a:lstStyle/>
          <a:p>
            <a:r>
              <a:rPr lang="en-US" sz="2000" u="sng" dirty="0" smtClean="0"/>
              <a:t>Result</a:t>
            </a:r>
            <a:r>
              <a:rPr lang="en-US" sz="2000" dirty="0" smtClean="0"/>
              <a: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77236693"/>
              </p:ext>
            </p:extLst>
          </p:nvPr>
        </p:nvGraphicFramePr>
        <p:xfrm>
          <a:off x="2686874" y="4129087"/>
          <a:ext cx="3154362" cy="2424470"/>
        </p:xfrm>
        <a:graphic>
          <a:graphicData uri="http://schemas.openxmlformats.org/drawingml/2006/table">
            <a:tbl>
              <a:tblPr firstRow="1" bandRow="1">
                <a:tableStyleId>{616DA210-FB5B-4158-B5E0-FEB733F419BA}</a:tableStyleId>
              </a:tblPr>
              <a:tblGrid>
                <a:gridCol w="525727"/>
                <a:gridCol w="525727"/>
                <a:gridCol w="525727"/>
                <a:gridCol w="525727"/>
                <a:gridCol w="525727"/>
                <a:gridCol w="525727"/>
              </a:tblGrid>
              <a:tr h="484894">
                <a:tc>
                  <a:txBody>
                    <a:bodyPr/>
                    <a:lstStyle/>
                    <a:p>
                      <a:pPr algn="ctr"/>
                      <a:r>
                        <a:rPr lang="en-US" dirty="0" smtClean="0">
                          <a:solidFill>
                            <a:schemeClr val="tx1"/>
                          </a:solidFill>
                          <a:latin typeface="+mj-lt"/>
                        </a:rPr>
                        <a:t>P</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Q</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R</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A</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B</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solidFill>
                            <a:schemeClr val="tx1"/>
                          </a:solidFill>
                          <a:latin typeface="+mj-lt"/>
                        </a:rPr>
                        <a:t>C</a:t>
                      </a:r>
                      <a:endParaRPr 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5</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latin typeface="+mj-lt"/>
                        </a:rPr>
                        <a:t>6</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84894">
                <a:tc>
                  <a:txBody>
                    <a:bodyPr/>
                    <a:lstStyle/>
                    <a:p>
                      <a:pPr algn="ctr"/>
                      <a:r>
                        <a:rPr lang="en-US" dirty="0" smtClean="0">
                          <a:latin typeface="+mj-lt"/>
                        </a:rPr>
                        <a:t>10</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5</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10</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5</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4894">
                <a:tc>
                  <a:txBody>
                    <a:bodyPr/>
                    <a:lstStyle/>
                    <a:p>
                      <a:pPr algn="ctr"/>
                      <a:r>
                        <a:rPr lang="en-US" dirty="0" smtClean="0">
                          <a:latin typeface="+mj-lt"/>
                        </a:rPr>
                        <a:t>15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b</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8</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null</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null</a:t>
                      </a:r>
                      <a:endParaRPr lang="en-US" dirty="0">
                        <a:latin typeface="+mj-lt"/>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mj-lt"/>
                        </a:rPr>
                        <a:t>null</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4894">
                <a:tc>
                  <a:txBody>
                    <a:bodyPr/>
                    <a:lstStyle/>
                    <a:p>
                      <a:pPr algn="ctr"/>
                      <a:r>
                        <a:rPr lang="en-US" dirty="0" smtClean="0">
                          <a:latin typeface="+mj-lt"/>
                        </a:rPr>
                        <a:t>25</a:t>
                      </a:r>
                      <a:endParaRPr lang="en-US" dirty="0">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a</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6</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25</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c</a:t>
                      </a:r>
                      <a:endParaRPr lang="en-US" dirty="0">
                        <a:latin typeface="+mj-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mj-lt"/>
                        </a:rPr>
                        <a:t>3</a:t>
                      </a:r>
                      <a:endParaRPr lang="en-US" dirty="0">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16206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7152</TotalTime>
  <Words>2726</Words>
  <Application>Microsoft Macintosh PowerPoint</Application>
  <PresentationFormat>Widescreen</PresentationFormat>
  <Paragraphs>448</Paragraphs>
  <Slides>45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Calibri Light</vt:lpstr>
      <vt:lpstr>Tahoma,Bold</vt:lpstr>
      <vt:lpstr>Times New Roman</vt:lpstr>
      <vt:lpstr>Arial</vt:lpstr>
      <vt:lpstr>Office Theme</vt:lpstr>
      <vt:lpstr>CSI2132 Tutorial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mmahmou3</dc:creator>
  <cp:lastModifiedBy>Rana Khalil</cp:lastModifiedBy>
  <cp:revision>120</cp:revision>
  <cp:lastPrinted>2018-01-29T16:25:03Z</cp:lastPrinted>
  <dcterms:created xsi:type="dcterms:W3CDTF">2018-01-22T15:20:14Z</dcterms:created>
  <dcterms:modified xsi:type="dcterms:W3CDTF">2018-03-05T17:28:56Z</dcterms:modified>
</cp:coreProperties>
</file>