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0" r:id="rId3"/>
    <p:sldId id="354" r:id="rId4"/>
    <p:sldId id="262" r:id="rId5"/>
    <p:sldId id="390" r:id="rId6"/>
    <p:sldId id="357" r:id="rId7"/>
    <p:sldId id="358" r:id="rId8"/>
    <p:sldId id="359" r:id="rId9"/>
    <p:sldId id="360" r:id="rId10"/>
    <p:sldId id="361" r:id="rId11"/>
    <p:sldId id="367" r:id="rId12"/>
    <p:sldId id="368" r:id="rId13"/>
    <p:sldId id="370" r:id="rId14"/>
    <p:sldId id="382" r:id="rId15"/>
    <p:sldId id="371" r:id="rId16"/>
    <p:sldId id="372" r:id="rId17"/>
    <p:sldId id="373" r:id="rId18"/>
    <p:sldId id="374" r:id="rId19"/>
    <p:sldId id="375" r:id="rId20"/>
    <p:sldId id="376" r:id="rId21"/>
    <p:sldId id="377" r:id="rId22"/>
    <p:sldId id="378" r:id="rId23"/>
    <p:sldId id="379" r:id="rId24"/>
    <p:sldId id="381" r:id="rId25"/>
    <p:sldId id="386" r:id="rId26"/>
    <p:sldId id="387" r:id="rId27"/>
    <p:sldId id="388" r:id="rId28"/>
    <p:sldId id="389" r:id="rId29"/>
    <p:sldId id="384" r:id="rId30"/>
    <p:sldId id="385" r:id="rId31"/>
    <p:sldId id="3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a Khalil" initials="RK"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6" autoAdjust="0"/>
    <p:restoredTop sz="77147"/>
  </p:normalViewPr>
  <p:slideViewPr>
    <p:cSldViewPr snapToGrid="0">
      <p:cViewPr>
        <p:scale>
          <a:sx n="90" d="100"/>
          <a:sy n="90" d="100"/>
        </p:scale>
        <p:origin x="89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0CA67-2F82-5E4A-A246-F85EF1F695FA}" type="datetimeFigureOut">
              <a:rPr lang="en-US" smtClean="0"/>
              <a:t>2/12/18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1FF60-BC6C-C647-8A54-BC461B5ED428}" type="slidenum">
              <a:rPr lang="en-US" smtClean="0"/>
              <a:t>‹#›</a:t>
            </a:fld>
            <a:endParaRPr lang="en-US"/>
          </a:p>
        </p:txBody>
      </p:sp>
    </p:spTree>
    <p:extLst>
      <p:ext uri="{BB962C8B-B14F-4D97-AF65-F5344CB8AC3E}">
        <p14:creationId xmlns:p14="http://schemas.microsoft.com/office/powerpoint/2010/main" val="790914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D1FF60-BC6C-C647-8A54-BC461B5ED428}" type="slidenum">
              <a:rPr lang="en-US" smtClean="0"/>
              <a:t>1</a:t>
            </a:fld>
            <a:endParaRPr lang="en-US"/>
          </a:p>
        </p:txBody>
      </p:sp>
    </p:spTree>
    <p:extLst>
      <p:ext uri="{BB962C8B-B14F-4D97-AF65-F5344CB8AC3E}">
        <p14:creationId xmlns:p14="http://schemas.microsoft.com/office/powerpoint/2010/main" val="1329940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OR</a:t>
            </a:r>
            <a:r>
              <a:rPr lang="en-US" baseline="0" dirty="0" smtClean="0"/>
              <a:t> REPLACE </a:t>
            </a:r>
            <a:r>
              <a:rPr lang="en-US" dirty="0" smtClean="0"/>
              <a:t>FUNCTION </a:t>
            </a:r>
            <a:r>
              <a:rPr lang="en-US" dirty="0" err="1" smtClean="0"/>
              <a:t>check_sailor_name_age</a:t>
            </a:r>
            <a:r>
              <a:rPr lang="en-US" dirty="0" smtClean="0"/>
              <a:t>()   RETURNS trigger AS </a:t>
            </a:r>
          </a:p>
          <a:p>
            <a:r>
              <a:rPr lang="en-US" dirty="0" smtClean="0"/>
              <a:t>$BODY$</a:t>
            </a:r>
          </a:p>
          <a:p>
            <a:r>
              <a:rPr lang="en-US" dirty="0" smtClean="0"/>
              <a:t>BEGIN</a:t>
            </a:r>
          </a:p>
          <a:p>
            <a:endParaRPr lang="en-US" dirty="0" smtClean="0"/>
          </a:p>
          <a:p>
            <a:r>
              <a:rPr lang="en-US" dirty="0" smtClean="0"/>
              <a:t>-- Check sailor's name</a:t>
            </a:r>
          </a:p>
          <a:p>
            <a:endParaRPr lang="en-US" dirty="0" smtClean="0"/>
          </a:p>
          <a:p>
            <a:r>
              <a:rPr lang="en-US" dirty="0" smtClean="0"/>
              <a:t>IF </a:t>
            </a:r>
            <a:r>
              <a:rPr lang="en-US" dirty="0" err="1" smtClean="0"/>
              <a:t>NEW.sname</a:t>
            </a:r>
            <a:r>
              <a:rPr lang="en-US" dirty="0" smtClean="0"/>
              <a:t> IS NULL THEN RAISE EXCEPTION 'The sailor must have a </a:t>
            </a:r>
            <a:r>
              <a:rPr lang="en-US" dirty="0" err="1" smtClean="0"/>
              <a:t>name';END</a:t>
            </a:r>
            <a:r>
              <a:rPr lang="en-US" dirty="0" smtClean="0"/>
              <a:t> IF;</a:t>
            </a:r>
          </a:p>
          <a:p>
            <a:endParaRPr lang="en-US" dirty="0" smtClean="0"/>
          </a:p>
          <a:p>
            <a:r>
              <a:rPr lang="en-US" dirty="0" smtClean="0"/>
              <a:t>-- Check sailor's age</a:t>
            </a:r>
          </a:p>
          <a:p>
            <a:endParaRPr lang="en-US" dirty="0" smtClean="0"/>
          </a:p>
          <a:p>
            <a:r>
              <a:rPr lang="en-US" dirty="0" smtClean="0"/>
              <a:t>IF </a:t>
            </a:r>
            <a:r>
              <a:rPr lang="en-US" dirty="0" err="1" smtClean="0"/>
              <a:t>NEW.age</a:t>
            </a:r>
            <a:r>
              <a:rPr lang="en-US" dirty="0" smtClean="0"/>
              <a:t> &gt; 50 THEN RAISE EXCEPTION 'The sailor must be 50 or </a:t>
            </a:r>
            <a:r>
              <a:rPr lang="en-US" dirty="0" err="1" smtClean="0"/>
              <a:t>below';END</a:t>
            </a:r>
            <a:r>
              <a:rPr lang="en-US" dirty="0" smtClean="0"/>
              <a:t> IF;</a:t>
            </a:r>
          </a:p>
          <a:p>
            <a:endParaRPr lang="en-US" dirty="0" smtClean="0"/>
          </a:p>
          <a:p>
            <a:r>
              <a:rPr lang="en-US" dirty="0" smtClean="0"/>
              <a:t>RETURN NEW;</a:t>
            </a:r>
          </a:p>
          <a:p>
            <a:endParaRPr lang="en-US" dirty="0" smtClean="0"/>
          </a:p>
          <a:p>
            <a:r>
              <a:rPr lang="en-US" dirty="0" smtClean="0"/>
              <a:t>END</a:t>
            </a:r>
          </a:p>
          <a:p>
            <a:endParaRPr lang="en-US" dirty="0" smtClean="0"/>
          </a:p>
          <a:p>
            <a:r>
              <a:rPr lang="en-US" dirty="0" smtClean="0"/>
              <a:t>$BODY$ </a:t>
            </a:r>
          </a:p>
          <a:p>
            <a:r>
              <a:rPr lang="en-US" dirty="0" smtClean="0"/>
              <a:t>LANGUAGE </a:t>
            </a:r>
            <a:r>
              <a:rPr lang="en-US" dirty="0" err="1" smtClean="0"/>
              <a:t>plpgsql</a:t>
            </a:r>
            <a:r>
              <a:rPr lang="en-US" dirty="0" smtClean="0"/>
              <a:t>;</a:t>
            </a:r>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20</a:t>
            </a:fld>
            <a:endParaRPr lang="en-US"/>
          </a:p>
        </p:txBody>
      </p:sp>
    </p:spTree>
    <p:extLst>
      <p:ext uri="{BB962C8B-B14F-4D97-AF65-F5344CB8AC3E}">
        <p14:creationId xmlns:p14="http://schemas.microsoft.com/office/powerpoint/2010/main" val="69380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TRIGGER </a:t>
            </a:r>
            <a:r>
              <a:rPr lang="en-US" dirty="0" err="1" smtClean="0"/>
              <a:t>check_sailor</a:t>
            </a:r>
            <a:r>
              <a:rPr lang="en-US" dirty="0" smtClean="0"/>
              <a:t> BEFORE UPDATE ON </a:t>
            </a:r>
            <a:r>
              <a:rPr lang="en-US" dirty="0" smtClean="0"/>
              <a:t>sailors FOR </a:t>
            </a:r>
            <a:r>
              <a:rPr lang="en-US" dirty="0" smtClean="0"/>
              <a:t>EACH </a:t>
            </a:r>
            <a:r>
              <a:rPr lang="en-US" dirty="0" smtClean="0"/>
              <a:t>ROW EXECUTE </a:t>
            </a:r>
            <a:r>
              <a:rPr lang="en-US" dirty="0" smtClean="0"/>
              <a:t>PROCEDURE </a:t>
            </a:r>
            <a:r>
              <a:rPr lang="en-US" dirty="0" err="1" smtClean="0"/>
              <a:t>check_sailor_name_age</a:t>
            </a:r>
            <a:r>
              <a:rPr lang="en-US" dirty="0" smtClean="0"/>
              <a:t>()</a:t>
            </a:r>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21</a:t>
            </a:fld>
            <a:endParaRPr lang="en-US"/>
          </a:p>
        </p:txBody>
      </p:sp>
    </p:spTree>
    <p:extLst>
      <p:ext uri="{BB962C8B-B14F-4D97-AF65-F5344CB8AC3E}">
        <p14:creationId xmlns:p14="http://schemas.microsoft.com/office/powerpoint/2010/main" val="1743557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22</a:t>
            </a:fld>
            <a:endParaRPr lang="en-US"/>
          </a:p>
        </p:txBody>
      </p:sp>
    </p:spTree>
    <p:extLst>
      <p:ext uri="{BB962C8B-B14F-4D97-AF65-F5344CB8AC3E}">
        <p14:creationId xmlns:p14="http://schemas.microsoft.com/office/powerpoint/2010/main" val="1575129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23</a:t>
            </a:fld>
            <a:endParaRPr lang="en-US"/>
          </a:p>
        </p:txBody>
      </p:sp>
    </p:spTree>
    <p:extLst>
      <p:ext uri="{BB962C8B-B14F-4D97-AF65-F5344CB8AC3E}">
        <p14:creationId xmlns:p14="http://schemas.microsoft.com/office/powerpoint/2010/main" val="402016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24</a:t>
            </a:fld>
            <a:endParaRPr lang="en-US"/>
          </a:p>
        </p:txBody>
      </p:sp>
    </p:spTree>
    <p:extLst>
      <p:ext uri="{BB962C8B-B14F-4D97-AF65-F5344CB8AC3E}">
        <p14:creationId xmlns:p14="http://schemas.microsoft.com/office/powerpoint/2010/main" val="1991558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25</a:t>
            </a:fld>
            <a:endParaRPr lang="en-US"/>
          </a:p>
        </p:txBody>
      </p:sp>
    </p:spTree>
    <p:extLst>
      <p:ext uri="{BB962C8B-B14F-4D97-AF65-F5344CB8AC3E}">
        <p14:creationId xmlns:p14="http://schemas.microsoft.com/office/powerpoint/2010/main" val="667256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26</a:t>
            </a:fld>
            <a:endParaRPr lang="en-US"/>
          </a:p>
        </p:txBody>
      </p:sp>
    </p:spTree>
    <p:extLst>
      <p:ext uri="{BB962C8B-B14F-4D97-AF65-F5344CB8AC3E}">
        <p14:creationId xmlns:p14="http://schemas.microsoft.com/office/powerpoint/2010/main" val="785121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OR REPLACE FUNCTION </a:t>
            </a:r>
            <a:r>
              <a:rPr lang="en-US" dirty="0" err="1" smtClean="0"/>
              <a:t>check_green_boat</a:t>
            </a:r>
            <a:r>
              <a:rPr lang="en-US" dirty="0" smtClean="0"/>
              <a:t>()  </a:t>
            </a:r>
          </a:p>
          <a:p>
            <a:r>
              <a:rPr lang="en-US" dirty="0" smtClean="0"/>
              <a:t>     RETURNS trigger AS</a:t>
            </a:r>
          </a:p>
          <a:p>
            <a:r>
              <a:rPr lang="en-US" dirty="0" smtClean="0"/>
              <a:t>$BODY$</a:t>
            </a:r>
          </a:p>
          <a:p>
            <a:r>
              <a:rPr lang="en-US" dirty="0" smtClean="0"/>
              <a:t>DECLARE        </a:t>
            </a:r>
            <a:r>
              <a:rPr lang="en-US" dirty="0" err="1" smtClean="0"/>
              <a:t>howMany</a:t>
            </a:r>
            <a:r>
              <a:rPr lang="en-US" dirty="0" smtClean="0"/>
              <a:t> INTEGER;</a:t>
            </a:r>
          </a:p>
          <a:p>
            <a:r>
              <a:rPr lang="en-US" dirty="0" smtClean="0"/>
              <a:t>BEGIN        IF </a:t>
            </a:r>
            <a:r>
              <a:rPr lang="en-US" dirty="0" err="1" smtClean="0"/>
              <a:t>NEW.bid</a:t>
            </a:r>
            <a:r>
              <a:rPr lang="en-US" dirty="0" smtClean="0"/>
              <a:t> = 2 THEN		        </a:t>
            </a:r>
          </a:p>
          <a:p>
            <a:r>
              <a:rPr lang="en-US" dirty="0" smtClean="0"/>
              <a:t>                                 SELECT COUNT(*) INTO </a:t>
            </a:r>
            <a:r>
              <a:rPr lang="en-US" dirty="0" err="1" smtClean="0"/>
              <a:t>howMany</a:t>
            </a:r>
            <a:r>
              <a:rPr lang="en-US" dirty="0" smtClean="0"/>
              <a:t> FROM reserves WHERE bid = 2;				</a:t>
            </a:r>
          </a:p>
          <a:p>
            <a:r>
              <a:rPr lang="en-US" dirty="0" smtClean="0"/>
              <a:t>                                 IF </a:t>
            </a:r>
            <a:r>
              <a:rPr lang="en-US" dirty="0" err="1" smtClean="0"/>
              <a:t>howMany</a:t>
            </a:r>
            <a:r>
              <a:rPr lang="en-US" dirty="0" smtClean="0"/>
              <a:t> &gt;= 2 THEN				          </a:t>
            </a:r>
          </a:p>
          <a:p>
            <a:r>
              <a:rPr lang="en-US" dirty="0" smtClean="0"/>
              <a:t>                                                     RAISE EXCEPTION 'The green boat cannot be booked by more than two sailors. There are % thus far.', </a:t>
            </a:r>
            <a:r>
              <a:rPr lang="en-US" dirty="0" err="1" smtClean="0"/>
              <a:t>howMany</a:t>
            </a:r>
            <a:r>
              <a:rPr lang="en-US" dirty="0" smtClean="0"/>
              <a:t>;				END IF;		END IF;				</a:t>
            </a:r>
          </a:p>
          <a:p>
            <a:r>
              <a:rPr lang="en-US" dirty="0" smtClean="0"/>
              <a:t>                 RETURN NEW;</a:t>
            </a:r>
          </a:p>
          <a:p>
            <a:r>
              <a:rPr lang="en-US" dirty="0" smtClean="0"/>
              <a:t>END</a:t>
            </a:r>
          </a:p>
          <a:p>
            <a:r>
              <a:rPr lang="en-US" dirty="0" smtClean="0"/>
              <a:t>$BODY$</a:t>
            </a:r>
          </a:p>
          <a:p>
            <a:r>
              <a:rPr lang="en-US" dirty="0" smtClean="0"/>
              <a:t>LANGUAGE </a:t>
            </a:r>
            <a:r>
              <a:rPr lang="en-US" dirty="0" err="1" smtClean="0"/>
              <a:t>plpgsql</a:t>
            </a:r>
            <a:r>
              <a:rPr lang="en-US" dirty="0" smtClean="0"/>
              <a:t> VOLATILE</a:t>
            </a:r>
            <a:r>
              <a:rPr lang="en-US" dirty="0" smtClean="0"/>
              <a:t>;</a:t>
            </a:r>
          </a:p>
          <a:p>
            <a:endParaRPr lang="en-US"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200" b="1" i="0" u="none" strike="noStrike" kern="1200" dirty="0" smtClean="0">
                <a:solidFill>
                  <a:schemeClr val="tx1"/>
                </a:solidFill>
                <a:effectLst/>
                <a:latin typeface="+mn-lt"/>
                <a:ea typeface="+mn-ea"/>
                <a:cs typeface="+mn-cs"/>
              </a:rPr>
              <a:t>Function Volatility Categories:</a:t>
            </a:r>
            <a:r>
              <a:rPr lang="en-US" sz="1200" b="1" i="0" u="none" strike="noStrike" kern="1200" baseline="0" dirty="0" smtClean="0">
                <a:solidFill>
                  <a:schemeClr val="tx1"/>
                </a:solidFill>
                <a:effectLst/>
                <a:latin typeface="+mn-lt"/>
                <a:ea typeface="+mn-ea"/>
                <a:cs typeface="+mn-cs"/>
              </a:rPr>
              <a:t> </a:t>
            </a:r>
            <a:r>
              <a:rPr lang="en-US" dirty="0" smtClean="0"/>
              <a:t>https://</a:t>
            </a:r>
            <a:r>
              <a:rPr lang="en-US" dirty="0" err="1" smtClean="0"/>
              <a:t>www.postgresql.org</a:t>
            </a:r>
            <a:r>
              <a:rPr lang="en-US" dirty="0" smtClean="0"/>
              <a:t>/docs/8.2/static/</a:t>
            </a:r>
            <a:r>
              <a:rPr lang="en-US" dirty="0" err="1" smtClean="0"/>
              <a:t>xfunc-volatility.html</a:t>
            </a:r>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27</a:t>
            </a:fld>
            <a:endParaRPr lang="en-US"/>
          </a:p>
        </p:txBody>
      </p:sp>
    </p:spTree>
    <p:extLst>
      <p:ext uri="{BB962C8B-B14F-4D97-AF65-F5344CB8AC3E}">
        <p14:creationId xmlns:p14="http://schemas.microsoft.com/office/powerpoint/2010/main" val="2024693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TRIGGER </a:t>
            </a:r>
            <a:r>
              <a:rPr lang="en-US" dirty="0" err="1" smtClean="0"/>
              <a:t>green_boat</a:t>
            </a:r>
            <a:r>
              <a:rPr lang="en-US" dirty="0" smtClean="0"/>
              <a:t> BEFORE INSERT OR UPDATE ON reserves FOR EACH ROW EXECUTE PROCEDURE </a:t>
            </a:r>
            <a:r>
              <a:rPr lang="en-US" dirty="0" err="1" smtClean="0"/>
              <a:t>check_green_boat</a:t>
            </a:r>
            <a:r>
              <a:rPr lang="en-US" dirty="0" smtClean="0"/>
              <a:t>();</a:t>
            </a:r>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28</a:t>
            </a:fld>
            <a:endParaRPr lang="en-US"/>
          </a:p>
        </p:txBody>
      </p:sp>
    </p:spTree>
    <p:extLst>
      <p:ext uri="{BB962C8B-B14F-4D97-AF65-F5344CB8AC3E}">
        <p14:creationId xmlns:p14="http://schemas.microsoft.com/office/powerpoint/2010/main" val="247668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29</a:t>
            </a:fld>
            <a:endParaRPr lang="en-US"/>
          </a:p>
        </p:txBody>
      </p:sp>
    </p:spTree>
    <p:extLst>
      <p:ext uri="{BB962C8B-B14F-4D97-AF65-F5344CB8AC3E}">
        <p14:creationId xmlns:p14="http://schemas.microsoft.com/office/powerpoint/2010/main" val="123646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three match types: </a:t>
            </a:r>
            <a:r>
              <a:rPr lang="en-US" dirty="0" smtClean="0"/>
              <a:t>MATCH FULL</a:t>
            </a:r>
            <a:r>
              <a:rPr lang="en-US" sz="1200" b="0" i="0" kern="1200" dirty="0" smtClean="0">
                <a:solidFill>
                  <a:schemeClr val="tx1"/>
                </a:solidFill>
                <a:effectLst/>
                <a:latin typeface="+mn-lt"/>
                <a:ea typeface="+mn-ea"/>
                <a:cs typeface="+mn-cs"/>
              </a:rPr>
              <a:t>, </a:t>
            </a:r>
            <a:r>
              <a:rPr lang="en-US" dirty="0" smtClean="0"/>
              <a:t>MATCH PARTIAL</a:t>
            </a:r>
            <a:r>
              <a:rPr lang="en-US" sz="1200" b="0" i="0" kern="1200" dirty="0" smtClean="0">
                <a:solidFill>
                  <a:schemeClr val="tx1"/>
                </a:solidFill>
                <a:effectLst/>
                <a:latin typeface="+mn-lt"/>
                <a:ea typeface="+mn-ea"/>
                <a:cs typeface="+mn-cs"/>
              </a:rPr>
              <a:t>, and </a:t>
            </a:r>
            <a:r>
              <a:rPr lang="en-US" dirty="0" smtClean="0"/>
              <a:t>MATCH SIMPLE</a:t>
            </a:r>
            <a:r>
              <a:rPr lang="en-US" sz="1200" b="0" i="0" kern="1200" dirty="0" smtClean="0">
                <a:solidFill>
                  <a:schemeClr val="tx1"/>
                </a:solidFill>
                <a:effectLst/>
                <a:latin typeface="+mn-lt"/>
                <a:ea typeface="+mn-ea"/>
                <a:cs typeface="+mn-cs"/>
              </a:rPr>
              <a:t>, which is also the default. </a:t>
            </a:r>
            <a:r>
              <a:rPr lang="en-US" dirty="0" smtClean="0"/>
              <a:t>MATCH FULL</a:t>
            </a:r>
            <a:r>
              <a:rPr lang="en-US" sz="1200" b="0" i="0" kern="1200" dirty="0" smtClean="0">
                <a:solidFill>
                  <a:schemeClr val="tx1"/>
                </a:solidFill>
                <a:effectLst/>
                <a:latin typeface="+mn-lt"/>
                <a:ea typeface="+mn-ea"/>
                <a:cs typeface="+mn-cs"/>
              </a:rPr>
              <a:t> will not allow one column of a multicolumn foreign key to be null unless all foreign key columns are null. </a:t>
            </a:r>
            <a:r>
              <a:rPr lang="en-US" dirty="0" smtClean="0"/>
              <a:t>MATCH SIMPLE</a:t>
            </a:r>
            <a:r>
              <a:rPr lang="en-US" sz="1200" b="0" i="0" kern="1200" dirty="0" smtClean="0">
                <a:solidFill>
                  <a:schemeClr val="tx1"/>
                </a:solidFill>
                <a:effectLst/>
                <a:latin typeface="+mn-lt"/>
                <a:ea typeface="+mn-ea"/>
                <a:cs typeface="+mn-cs"/>
              </a:rPr>
              <a:t> allows some foreign key columns to be null while other parts of the foreign key are not null. </a:t>
            </a:r>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8</a:t>
            </a:fld>
            <a:endParaRPr lang="en-US"/>
          </a:p>
        </p:txBody>
      </p:sp>
    </p:spTree>
    <p:extLst>
      <p:ext uri="{BB962C8B-B14F-4D97-AF65-F5344CB8AC3E}">
        <p14:creationId xmlns:p14="http://schemas.microsoft.com/office/powerpoint/2010/main" val="1393566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30</a:t>
            </a:fld>
            <a:endParaRPr lang="en-US"/>
          </a:p>
        </p:txBody>
      </p:sp>
    </p:spTree>
    <p:extLst>
      <p:ext uri="{BB962C8B-B14F-4D97-AF65-F5344CB8AC3E}">
        <p14:creationId xmlns:p14="http://schemas.microsoft.com/office/powerpoint/2010/main" val="753727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31</a:t>
            </a:fld>
            <a:endParaRPr lang="en-US"/>
          </a:p>
        </p:txBody>
      </p:sp>
    </p:spTree>
    <p:extLst>
      <p:ext uri="{BB962C8B-B14F-4D97-AF65-F5344CB8AC3E}">
        <p14:creationId xmlns:p14="http://schemas.microsoft.com/office/powerpoint/2010/main" val="1526154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function</a:t>
            </a:r>
            <a:r>
              <a:rPr lang="en-US" baseline="0" dirty="0" smtClean="0"/>
              <a:t> declared with no arguments but takes in arguments: https://</a:t>
            </a:r>
            <a:r>
              <a:rPr lang="en-US" baseline="0" dirty="0" err="1" smtClean="0"/>
              <a:t>stackoverflow.com</a:t>
            </a:r>
            <a:r>
              <a:rPr lang="en-US" baseline="0" dirty="0" smtClean="0"/>
              <a:t>/questions/7726237/</a:t>
            </a:r>
            <a:r>
              <a:rPr lang="en-US" baseline="0" dirty="0" err="1" smtClean="0"/>
              <a:t>postgresql</a:t>
            </a:r>
            <a:r>
              <a:rPr lang="en-US" baseline="0" dirty="0" smtClean="0"/>
              <a:t>-trigger-function-with-parameters</a:t>
            </a:r>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13</a:t>
            </a:fld>
            <a:endParaRPr lang="en-US"/>
          </a:p>
        </p:txBody>
      </p:sp>
    </p:spTree>
    <p:extLst>
      <p:ext uri="{BB962C8B-B14F-4D97-AF65-F5344CB8AC3E}">
        <p14:creationId xmlns:p14="http://schemas.microsoft.com/office/powerpoint/2010/main" val="1785236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14</a:t>
            </a:fld>
            <a:endParaRPr lang="en-US"/>
          </a:p>
        </p:txBody>
      </p:sp>
    </p:spTree>
    <p:extLst>
      <p:ext uri="{BB962C8B-B14F-4D97-AF65-F5344CB8AC3E}">
        <p14:creationId xmlns:p14="http://schemas.microsoft.com/office/powerpoint/2010/main" val="1311761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TRIGGER </a:t>
            </a:r>
            <a:r>
              <a:rPr lang="en-US" dirty="0" err="1" smtClean="0"/>
              <a:t>check_sailor</a:t>
            </a:r>
            <a:r>
              <a:rPr lang="en-US" dirty="0" smtClean="0"/>
              <a:t>     BEFORE UPDATE ON sailors	 FOR EACH ROW	 EXECUTE PROCEDURE </a:t>
            </a:r>
            <a:r>
              <a:rPr lang="en-US" dirty="0" err="1" smtClean="0"/>
              <a:t>check_sailor_rating_age</a:t>
            </a:r>
            <a:r>
              <a:rPr lang="en-US" dirty="0" smtClean="0"/>
              <a:t>();</a:t>
            </a:r>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15</a:t>
            </a:fld>
            <a:endParaRPr lang="en-US"/>
          </a:p>
        </p:txBody>
      </p:sp>
    </p:spTree>
    <p:extLst>
      <p:ext uri="{BB962C8B-B14F-4D97-AF65-F5344CB8AC3E}">
        <p14:creationId xmlns:p14="http://schemas.microsoft.com/office/powerpoint/2010/main" val="902079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TRIGGER </a:t>
            </a:r>
            <a:r>
              <a:rPr lang="en-US" dirty="0" err="1" smtClean="0"/>
              <a:t>check_sailor</a:t>
            </a:r>
            <a:r>
              <a:rPr lang="en-US" dirty="0" smtClean="0"/>
              <a:t>     BEFORE UPDATE OF rating ON sailors	 FOR EACH ROW	 EXECUTE PROCEDURE </a:t>
            </a:r>
            <a:r>
              <a:rPr lang="en-US" dirty="0" err="1" smtClean="0"/>
              <a:t>check_sailor_rating_age</a:t>
            </a:r>
            <a:r>
              <a:rPr lang="en-US" dirty="0" smtClean="0"/>
              <a:t>();	 </a:t>
            </a:r>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16</a:t>
            </a:fld>
            <a:endParaRPr lang="en-US"/>
          </a:p>
        </p:txBody>
      </p:sp>
    </p:spTree>
    <p:extLst>
      <p:ext uri="{BB962C8B-B14F-4D97-AF65-F5344CB8AC3E}">
        <p14:creationId xmlns:p14="http://schemas.microsoft.com/office/powerpoint/2010/main" val="93321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a:t>
            </a:r>
            <a:r>
              <a:rPr lang="en-US" dirty="0" smtClean="0">
                <a:effectLst/>
              </a:rPr>
              <a:t>Data type RECORD; variable holding the new database row for INSERT/UPDATE operations in row-level triggers. This variable is NULL in statement-level triggers and for DELETE operations.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OLD: </a:t>
            </a:r>
            <a:r>
              <a:rPr lang="en-US" dirty="0" smtClean="0">
                <a:effectLst/>
              </a:rPr>
              <a:t>Data type RECORD; variable holding the old database row for UPDATE/DELETE operations in row-level triggers. This variable is NULL in statement-level triggers and for INSERT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17</a:t>
            </a:fld>
            <a:endParaRPr lang="en-US"/>
          </a:p>
        </p:txBody>
      </p:sp>
    </p:spTree>
    <p:extLst>
      <p:ext uri="{BB962C8B-B14F-4D97-AF65-F5344CB8AC3E}">
        <p14:creationId xmlns:p14="http://schemas.microsoft.com/office/powerpoint/2010/main" val="596476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TRIGGER </a:t>
            </a:r>
            <a:r>
              <a:rPr lang="en-US" dirty="0" err="1" smtClean="0"/>
              <a:t>log_sailor_update</a:t>
            </a:r>
            <a:r>
              <a:rPr lang="en-US" dirty="0" smtClean="0"/>
              <a:t>   AFTER UPDATE ON sailors   FOR EACH ROW   WHEN (OLD.* IS DISTINCT FROM NEW.*)   EXECUTE PROCEDURE </a:t>
            </a:r>
            <a:r>
              <a:rPr lang="en-US" dirty="0" err="1" smtClean="0"/>
              <a:t>log_sailor_update</a:t>
            </a:r>
            <a:r>
              <a:rPr lang="en-US" dirty="0" smtClean="0"/>
              <a:t>();	 </a:t>
            </a:r>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18</a:t>
            </a:fld>
            <a:endParaRPr lang="en-US"/>
          </a:p>
        </p:txBody>
      </p:sp>
    </p:spTree>
    <p:extLst>
      <p:ext uri="{BB962C8B-B14F-4D97-AF65-F5344CB8AC3E}">
        <p14:creationId xmlns:p14="http://schemas.microsoft.com/office/powerpoint/2010/main" val="1093330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SQL is the language PostgreSQL and most other relational databases use as query language. It's portable and easy to learn. But every SQL statement must be executed individually by the database server.</a:t>
            </a:r>
          </a:p>
          <a:p>
            <a:r>
              <a:rPr lang="en-US" sz="1200" b="0" i="0" kern="1200" dirty="0" smtClean="0">
                <a:solidFill>
                  <a:schemeClr val="tx1"/>
                </a:solidFill>
                <a:effectLst/>
                <a:latin typeface="+mn-lt"/>
                <a:ea typeface="+mn-ea"/>
                <a:cs typeface="+mn-cs"/>
              </a:rPr>
              <a:t>That means that your client application must send each query to the database server, wait for it to be processed, receive and process the results, do some computation, then send further queries to the server. All this incurs </a:t>
            </a:r>
            <a:r>
              <a:rPr lang="en-US" sz="1200" b="0" i="0" kern="1200" dirty="0" err="1" smtClean="0">
                <a:solidFill>
                  <a:schemeClr val="tx1"/>
                </a:solidFill>
                <a:effectLst/>
                <a:latin typeface="+mn-lt"/>
                <a:ea typeface="+mn-ea"/>
                <a:cs typeface="+mn-cs"/>
              </a:rPr>
              <a:t>interprocess</a:t>
            </a:r>
            <a:r>
              <a:rPr lang="en-US" sz="1200" b="0" i="0" kern="1200" dirty="0" smtClean="0">
                <a:solidFill>
                  <a:schemeClr val="tx1"/>
                </a:solidFill>
                <a:effectLst/>
                <a:latin typeface="+mn-lt"/>
                <a:ea typeface="+mn-ea"/>
                <a:cs typeface="+mn-cs"/>
              </a:rPr>
              <a:t> communication and will also incur network overhead if your client is on a different machine than the database server.</a:t>
            </a:r>
          </a:p>
          <a:p>
            <a:r>
              <a:rPr lang="en-US" sz="1200" b="0" i="0" kern="1200" dirty="0" smtClean="0">
                <a:solidFill>
                  <a:schemeClr val="tx1"/>
                </a:solidFill>
                <a:effectLst/>
                <a:latin typeface="+mn-lt"/>
                <a:ea typeface="+mn-ea"/>
                <a:cs typeface="+mn-cs"/>
              </a:rPr>
              <a:t>With PL/</a:t>
            </a:r>
            <a:r>
              <a:rPr lang="en-US" sz="1200" b="0" i="0" kern="1200" dirty="0" err="1" smtClean="0">
                <a:solidFill>
                  <a:schemeClr val="tx1"/>
                </a:solidFill>
                <a:effectLst/>
                <a:latin typeface="+mn-lt"/>
                <a:ea typeface="+mn-ea"/>
                <a:cs typeface="+mn-cs"/>
              </a:rPr>
              <a:t>pgSQL</a:t>
            </a:r>
            <a:r>
              <a:rPr lang="en-US" sz="1200" b="0" i="0" kern="1200" dirty="0" smtClean="0">
                <a:solidFill>
                  <a:schemeClr val="tx1"/>
                </a:solidFill>
                <a:effectLst/>
                <a:latin typeface="+mn-lt"/>
                <a:ea typeface="+mn-ea"/>
                <a:cs typeface="+mn-cs"/>
              </a:rPr>
              <a:t> you can group a block of computation and a series of queries </a:t>
            </a:r>
            <a:r>
              <a:rPr lang="en-US" sz="1200" b="1" i="1" kern="1200" dirty="0" smtClean="0">
                <a:solidFill>
                  <a:schemeClr val="tx1"/>
                </a:solidFill>
                <a:effectLst/>
                <a:latin typeface="+mn-lt"/>
                <a:ea typeface="+mn-ea"/>
                <a:cs typeface="+mn-cs"/>
              </a:rPr>
              <a:t>inside</a:t>
            </a:r>
            <a:r>
              <a:rPr lang="en-US" sz="1200" b="0" i="0" kern="1200" dirty="0" smtClean="0">
                <a:solidFill>
                  <a:schemeClr val="tx1"/>
                </a:solidFill>
                <a:effectLst/>
                <a:latin typeface="+mn-lt"/>
                <a:ea typeface="+mn-ea"/>
                <a:cs typeface="+mn-cs"/>
              </a:rPr>
              <a:t> the database server, thus having the power of a procedural language and the ease of use of SQL, but with considerable savings of client/server communication overhead.</a:t>
            </a:r>
          </a:p>
          <a:p>
            <a:r>
              <a:rPr lang="en-US" sz="1200" b="0" i="0" kern="1200" dirty="0" smtClean="0">
                <a:solidFill>
                  <a:schemeClr val="tx1"/>
                </a:solidFill>
                <a:effectLst/>
                <a:latin typeface="+mn-lt"/>
                <a:ea typeface="+mn-ea"/>
                <a:cs typeface="+mn-cs"/>
              </a:rPr>
              <a:t>Extra round trips between client and server are eliminated</a:t>
            </a:r>
          </a:p>
          <a:p>
            <a:r>
              <a:rPr lang="en-US" sz="1200" b="0" i="0" kern="1200" dirty="0" smtClean="0">
                <a:solidFill>
                  <a:schemeClr val="tx1"/>
                </a:solidFill>
                <a:effectLst/>
                <a:latin typeface="+mn-lt"/>
                <a:ea typeface="+mn-ea"/>
                <a:cs typeface="+mn-cs"/>
              </a:rPr>
              <a:t>Intermediate results that the client does not need do not have to be marshaled or transferred between server and client</a:t>
            </a:r>
          </a:p>
          <a:p>
            <a:r>
              <a:rPr lang="en-US" sz="1200" b="0" i="0" kern="1200" dirty="0" smtClean="0">
                <a:solidFill>
                  <a:schemeClr val="tx1"/>
                </a:solidFill>
                <a:effectLst/>
                <a:latin typeface="+mn-lt"/>
                <a:ea typeface="+mn-ea"/>
                <a:cs typeface="+mn-cs"/>
              </a:rPr>
              <a:t>Multiple rounds of query parsing can be avoided</a:t>
            </a:r>
          </a:p>
          <a:p>
            <a:r>
              <a:rPr lang="en-US" sz="1200" b="0" i="0" kern="1200" dirty="0" smtClean="0">
                <a:solidFill>
                  <a:schemeClr val="tx1"/>
                </a:solidFill>
                <a:effectLst/>
                <a:latin typeface="+mn-lt"/>
                <a:ea typeface="+mn-ea"/>
                <a:cs typeface="+mn-cs"/>
              </a:rPr>
              <a:t>This can result in a considerable performance increase as compared to an application that does not use stored functions.</a:t>
            </a:r>
          </a:p>
          <a:p>
            <a:r>
              <a:rPr lang="en-US" sz="1200" b="0" i="0" kern="1200" dirty="0" smtClean="0">
                <a:solidFill>
                  <a:schemeClr val="tx1"/>
                </a:solidFill>
                <a:effectLst/>
                <a:latin typeface="+mn-lt"/>
                <a:ea typeface="+mn-ea"/>
                <a:cs typeface="+mn-cs"/>
              </a:rPr>
              <a:t>Also, with PL/</a:t>
            </a:r>
            <a:r>
              <a:rPr lang="en-US" sz="1200" b="0" i="0" kern="1200" dirty="0" err="1" smtClean="0">
                <a:solidFill>
                  <a:schemeClr val="tx1"/>
                </a:solidFill>
                <a:effectLst/>
                <a:latin typeface="+mn-lt"/>
                <a:ea typeface="+mn-ea"/>
                <a:cs typeface="+mn-cs"/>
              </a:rPr>
              <a:t>pgSQL</a:t>
            </a:r>
            <a:r>
              <a:rPr lang="en-US" sz="1200" b="0" i="0" kern="1200" dirty="0" smtClean="0">
                <a:solidFill>
                  <a:schemeClr val="tx1"/>
                </a:solidFill>
                <a:effectLst/>
                <a:latin typeface="+mn-lt"/>
                <a:ea typeface="+mn-ea"/>
                <a:cs typeface="+mn-cs"/>
              </a:rPr>
              <a:t> you can use all the data types, operators and functions of SQL.</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BD1FF60-BC6C-C647-8A54-BC461B5ED428}" type="slidenum">
              <a:rPr lang="en-US" smtClean="0"/>
              <a:t>19</a:t>
            </a:fld>
            <a:endParaRPr lang="en-US"/>
          </a:p>
        </p:txBody>
      </p:sp>
    </p:spTree>
    <p:extLst>
      <p:ext uri="{BB962C8B-B14F-4D97-AF65-F5344CB8AC3E}">
        <p14:creationId xmlns:p14="http://schemas.microsoft.com/office/powerpoint/2010/main" val="1218213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68E931-4C4C-45F2-B902-485EDE593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24E634C-E28C-4DF8-9955-90EA6469A529}"/>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33305D1-D310-44D7-88C6-AF17827999B6}"/>
              </a:ext>
            </a:extLst>
          </p:cNvPr>
          <p:cNvSpPr>
            <a:spLocks noGrp="1"/>
          </p:cNvSpPr>
          <p:nvPr>
            <p:ph type="dt" sz="half" idx="10"/>
          </p:nvPr>
        </p:nvSpPr>
        <p:spPr/>
        <p:txBody>
          <a:bodyPr/>
          <a:lstStyle/>
          <a:p>
            <a:fld id="{4DF3F145-A32B-2146-856B-8E39E13EE997}" type="datetime1">
              <a:rPr lang="en-US" smtClean="0"/>
              <a:t>2/12/18</a:t>
            </a:fld>
            <a:endParaRPr lang="en-US"/>
          </a:p>
        </p:txBody>
      </p:sp>
      <p:sp>
        <p:nvSpPr>
          <p:cNvPr id="5" name="Footer Placeholder 4">
            <a:extLst>
              <a:ext uri="{FF2B5EF4-FFF2-40B4-BE49-F238E27FC236}">
                <a16:creationId xmlns:a16="http://schemas.microsoft.com/office/drawing/2014/main" xmlns="" id="{747B0BC0-8EEB-4FF6-A118-446B8235A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171858B-0609-45AE-BB34-38249B307D3A}"/>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136251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C17E7F-54C8-42AF-BBE7-CA233FA31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776B97B-3221-43CD-861B-F88C189761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204EAC7-5519-44E9-9C42-2CEBF6CB3711}"/>
              </a:ext>
            </a:extLst>
          </p:cNvPr>
          <p:cNvSpPr>
            <a:spLocks noGrp="1"/>
          </p:cNvSpPr>
          <p:nvPr>
            <p:ph type="dt" sz="half" idx="10"/>
          </p:nvPr>
        </p:nvSpPr>
        <p:spPr/>
        <p:txBody>
          <a:bodyPr/>
          <a:lstStyle/>
          <a:p>
            <a:fld id="{91033279-D5FC-CB4D-85D1-1631A3363257}" type="datetime1">
              <a:rPr lang="en-US" smtClean="0"/>
              <a:t>2/12/18</a:t>
            </a:fld>
            <a:endParaRPr lang="en-US"/>
          </a:p>
        </p:txBody>
      </p:sp>
      <p:sp>
        <p:nvSpPr>
          <p:cNvPr id="5" name="Footer Placeholder 4">
            <a:extLst>
              <a:ext uri="{FF2B5EF4-FFF2-40B4-BE49-F238E27FC236}">
                <a16:creationId xmlns:a16="http://schemas.microsoft.com/office/drawing/2014/main" xmlns="" id="{819A8FAA-E7F0-4121-820E-75C55DA5F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0FF9A8C-4DBA-408C-AC87-D2CF584E26E6}"/>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1525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DB46A20-4826-400F-B81E-0AF981D38B85}"/>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2B8CB7D-CA3E-476E-84AD-881F7F70DBD2}"/>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38D9E4A-E85B-4CF7-9C71-A1F319B735B7}"/>
              </a:ext>
            </a:extLst>
          </p:cNvPr>
          <p:cNvSpPr>
            <a:spLocks noGrp="1"/>
          </p:cNvSpPr>
          <p:nvPr>
            <p:ph type="dt" sz="half" idx="10"/>
          </p:nvPr>
        </p:nvSpPr>
        <p:spPr/>
        <p:txBody>
          <a:bodyPr/>
          <a:lstStyle/>
          <a:p>
            <a:fld id="{19371D8C-CEEA-3E41-A088-83D39A5A0084}" type="datetime1">
              <a:rPr lang="en-US" smtClean="0"/>
              <a:t>2/12/18</a:t>
            </a:fld>
            <a:endParaRPr lang="en-US"/>
          </a:p>
        </p:txBody>
      </p:sp>
      <p:sp>
        <p:nvSpPr>
          <p:cNvPr id="5" name="Footer Placeholder 4">
            <a:extLst>
              <a:ext uri="{FF2B5EF4-FFF2-40B4-BE49-F238E27FC236}">
                <a16:creationId xmlns:a16="http://schemas.microsoft.com/office/drawing/2014/main" xmlns="" id="{A175C727-7494-42CD-A128-1C4012FA9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5126F2-E862-42F8-9CAE-5586AC74E900}"/>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5681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a:blip r:embed="rId2" cstate="prin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0DC5E-1061-4B70-BABC-687E4FA7E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CA2EBD5-76D9-4C20-BDEA-5908F42FB7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FDAD72-9703-409C-8A68-7D37060FB82B}"/>
              </a:ext>
            </a:extLst>
          </p:cNvPr>
          <p:cNvSpPr>
            <a:spLocks noGrp="1"/>
          </p:cNvSpPr>
          <p:nvPr>
            <p:ph type="dt" sz="half" idx="10"/>
          </p:nvPr>
        </p:nvSpPr>
        <p:spPr/>
        <p:txBody>
          <a:bodyPr/>
          <a:lstStyle/>
          <a:p>
            <a:fld id="{B9A787E0-D402-8C40-9B5B-D6C8DD47AF86}" type="datetime1">
              <a:rPr lang="en-US" smtClean="0"/>
              <a:t>2/12/18</a:t>
            </a:fld>
            <a:endParaRPr lang="en-US"/>
          </a:p>
        </p:txBody>
      </p:sp>
      <p:sp>
        <p:nvSpPr>
          <p:cNvPr id="5" name="Footer Placeholder 4">
            <a:extLst>
              <a:ext uri="{FF2B5EF4-FFF2-40B4-BE49-F238E27FC236}">
                <a16:creationId xmlns:a16="http://schemas.microsoft.com/office/drawing/2014/main" xmlns="" id="{2270392E-6D3B-4BD2-BCC0-A902DFDB7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AA9E3E-1445-4E28-A12E-2AED263B400F}"/>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409713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30D514-361D-459F-A408-94919B2D9556}"/>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85CA5E1-B6EA-4422-AF94-08C4D3E6BDF1}"/>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0B668AD-9DAA-4214-89AF-F73DCC32A778}"/>
              </a:ext>
            </a:extLst>
          </p:cNvPr>
          <p:cNvSpPr>
            <a:spLocks noGrp="1"/>
          </p:cNvSpPr>
          <p:nvPr>
            <p:ph type="dt" sz="half" idx="10"/>
          </p:nvPr>
        </p:nvSpPr>
        <p:spPr/>
        <p:txBody>
          <a:bodyPr/>
          <a:lstStyle/>
          <a:p>
            <a:fld id="{817531A7-95D9-1546-B7E9-6660E261C8B7}" type="datetime1">
              <a:rPr lang="en-US" smtClean="0"/>
              <a:t>2/12/18</a:t>
            </a:fld>
            <a:endParaRPr lang="en-US"/>
          </a:p>
        </p:txBody>
      </p:sp>
      <p:sp>
        <p:nvSpPr>
          <p:cNvPr id="5" name="Footer Placeholder 4">
            <a:extLst>
              <a:ext uri="{FF2B5EF4-FFF2-40B4-BE49-F238E27FC236}">
                <a16:creationId xmlns:a16="http://schemas.microsoft.com/office/drawing/2014/main" xmlns="" id="{2E6A2B39-C38F-4957-BFA6-40C5E676E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C1C6005-81A6-4F53-8154-7A5F5534DD65}"/>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241061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636D2-3BF8-4C49-A475-6A404C3968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E156000-D373-4E23-A657-D713ACAF2A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1A1A699-FD84-497E-8E46-F5BA06DA8F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42D5312-B628-44BD-985E-B3C93417028A}"/>
              </a:ext>
            </a:extLst>
          </p:cNvPr>
          <p:cNvSpPr>
            <a:spLocks noGrp="1"/>
          </p:cNvSpPr>
          <p:nvPr>
            <p:ph type="dt" sz="half" idx="10"/>
          </p:nvPr>
        </p:nvSpPr>
        <p:spPr/>
        <p:txBody>
          <a:bodyPr/>
          <a:lstStyle/>
          <a:p>
            <a:fld id="{8BFCBFB6-5C55-994E-AE80-EDCEEC79E564}" type="datetime1">
              <a:rPr lang="en-US" smtClean="0"/>
              <a:t>2/12/18</a:t>
            </a:fld>
            <a:endParaRPr lang="en-US"/>
          </a:p>
        </p:txBody>
      </p:sp>
      <p:sp>
        <p:nvSpPr>
          <p:cNvPr id="6" name="Footer Placeholder 5">
            <a:extLst>
              <a:ext uri="{FF2B5EF4-FFF2-40B4-BE49-F238E27FC236}">
                <a16:creationId xmlns:a16="http://schemas.microsoft.com/office/drawing/2014/main" xmlns="" id="{88797FEE-825D-4C11-B219-83422CE213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DC7B0D1-E98F-4BBF-9B97-3D21728EEC61}"/>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223885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92EC34-20DB-4A21-9E62-3816FAE05A96}"/>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88E5067-BA4A-4D1B-98C2-0E19F3F4F212}"/>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A3F9F16-3C12-4A17-84BD-C3C01E0CDB2A}"/>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F6FD4B9-90F2-4BA5-A0A0-CCA58BF64DE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BF88548-04AF-4E4A-8884-7BF50BAD194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F7FE308-1F3F-42DA-B4BB-CE1BF0D77231}"/>
              </a:ext>
            </a:extLst>
          </p:cNvPr>
          <p:cNvSpPr>
            <a:spLocks noGrp="1"/>
          </p:cNvSpPr>
          <p:nvPr>
            <p:ph type="dt" sz="half" idx="10"/>
          </p:nvPr>
        </p:nvSpPr>
        <p:spPr/>
        <p:txBody>
          <a:bodyPr/>
          <a:lstStyle/>
          <a:p>
            <a:fld id="{CA74873A-6043-584C-88F1-F539BDBBDAD8}" type="datetime1">
              <a:rPr lang="en-US" smtClean="0"/>
              <a:t>2/12/18</a:t>
            </a:fld>
            <a:endParaRPr lang="en-US"/>
          </a:p>
        </p:txBody>
      </p:sp>
      <p:sp>
        <p:nvSpPr>
          <p:cNvPr id="8" name="Footer Placeholder 7">
            <a:extLst>
              <a:ext uri="{FF2B5EF4-FFF2-40B4-BE49-F238E27FC236}">
                <a16:creationId xmlns:a16="http://schemas.microsoft.com/office/drawing/2014/main" xmlns="" id="{6DF4647C-2959-4928-9B1F-12DDB9887D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B297785-6079-4514-AC96-CA3BA853B5F9}"/>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322486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4A13ED-1BA0-411B-994F-F58A346F95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39377D9-FA44-430F-A15B-090262CBFD26}"/>
              </a:ext>
            </a:extLst>
          </p:cNvPr>
          <p:cNvSpPr>
            <a:spLocks noGrp="1"/>
          </p:cNvSpPr>
          <p:nvPr>
            <p:ph type="dt" sz="half" idx="10"/>
          </p:nvPr>
        </p:nvSpPr>
        <p:spPr/>
        <p:txBody>
          <a:bodyPr/>
          <a:lstStyle/>
          <a:p>
            <a:fld id="{0FAC2721-848C-1648-BAB3-6CD899948ACA}" type="datetime1">
              <a:rPr lang="en-US" smtClean="0"/>
              <a:t>2/12/18</a:t>
            </a:fld>
            <a:endParaRPr lang="en-US"/>
          </a:p>
        </p:txBody>
      </p:sp>
      <p:sp>
        <p:nvSpPr>
          <p:cNvPr id="4" name="Footer Placeholder 3">
            <a:extLst>
              <a:ext uri="{FF2B5EF4-FFF2-40B4-BE49-F238E27FC236}">
                <a16:creationId xmlns:a16="http://schemas.microsoft.com/office/drawing/2014/main" xmlns="" id="{782555CC-5EC6-40F6-B9BE-51F2D4DB81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6E49A02-086B-4BE0-9A8F-FE8E062E6154}"/>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15696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68C5EAE-92CE-47DD-A859-6C49D2992F26}"/>
              </a:ext>
            </a:extLst>
          </p:cNvPr>
          <p:cNvSpPr>
            <a:spLocks noGrp="1"/>
          </p:cNvSpPr>
          <p:nvPr>
            <p:ph type="dt" sz="half" idx="10"/>
          </p:nvPr>
        </p:nvSpPr>
        <p:spPr/>
        <p:txBody>
          <a:bodyPr/>
          <a:lstStyle/>
          <a:p>
            <a:fld id="{F68F6F65-32B1-204E-8916-A6292D0DDFEC}" type="datetime1">
              <a:rPr lang="en-US" smtClean="0"/>
              <a:t>2/12/18</a:t>
            </a:fld>
            <a:endParaRPr lang="en-US"/>
          </a:p>
        </p:txBody>
      </p:sp>
      <p:sp>
        <p:nvSpPr>
          <p:cNvPr id="3" name="Footer Placeholder 2">
            <a:extLst>
              <a:ext uri="{FF2B5EF4-FFF2-40B4-BE49-F238E27FC236}">
                <a16:creationId xmlns:a16="http://schemas.microsoft.com/office/drawing/2014/main" xmlns="" id="{EA74818C-565C-4B80-B89C-0A17788DFC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B8F46F1-2341-46B9-9AC4-B49C46DC355A}"/>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178626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079B8A-DE8B-45EA-AD27-4BC74B04B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A498CC9-72B6-459F-8AF3-6E9235A45564}"/>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3621544-1E7B-4680-B2D6-522535108EF0}"/>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37BE50B-018F-4EC9-9ED3-9D36C2BBEB9A}"/>
              </a:ext>
            </a:extLst>
          </p:cNvPr>
          <p:cNvSpPr>
            <a:spLocks noGrp="1"/>
          </p:cNvSpPr>
          <p:nvPr>
            <p:ph type="dt" sz="half" idx="10"/>
          </p:nvPr>
        </p:nvSpPr>
        <p:spPr/>
        <p:txBody>
          <a:bodyPr/>
          <a:lstStyle/>
          <a:p>
            <a:fld id="{35396E18-D8CA-1246-A52E-E3F97E0C3A1E}" type="datetime1">
              <a:rPr lang="en-US" smtClean="0"/>
              <a:t>2/12/18</a:t>
            </a:fld>
            <a:endParaRPr lang="en-US"/>
          </a:p>
        </p:txBody>
      </p:sp>
      <p:sp>
        <p:nvSpPr>
          <p:cNvPr id="6" name="Footer Placeholder 5">
            <a:extLst>
              <a:ext uri="{FF2B5EF4-FFF2-40B4-BE49-F238E27FC236}">
                <a16:creationId xmlns:a16="http://schemas.microsoft.com/office/drawing/2014/main" xmlns="" id="{3EAFC42A-564B-4A6C-BFDA-C8EB702772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82EECCF-C1CA-4161-BBF2-42ABE77D7B96}"/>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391706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BF324-4357-43E9-B118-C2F4AD283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3C3D9DE-1277-408C-9407-D2C7705F03E8}"/>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xmlns="" id="{6E0C119A-BA1E-4378-AA4A-0C9DAF885FF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F9E3493-3287-4530-A267-685830739ECD}"/>
              </a:ext>
            </a:extLst>
          </p:cNvPr>
          <p:cNvSpPr>
            <a:spLocks noGrp="1"/>
          </p:cNvSpPr>
          <p:nvPr>
            <p:ph type="dt" sz="half" idx="10"/>
          </p:nvPr>
        </p:nvSpPr>
        <p:spPr/>
        <p:txBody>
          <a:bodyPr/>
          <a:lstStyle/>
          <a:p>
            <a:fld id="{A79BE6F5-B807-4749-B643-2B827153A1EA}" type="datetime1">
              <a:rPr lang="en-US" smtClean="0"/>
              <a:t>2/12/18</a:t>
            </a:fld>
            <a:endParaRPr lang="en-US"/>
          </a:p>
        </p:txBody>
      </p:sp>
      <p:sp>
        <p:nvSpPr>
          <p:cNvPr id="6" name="Footer Placeholder 5">
            <a:extLst>
              <a:ext uri="{FF2B5EF4-FFF2-40B4-BE49-F238E27FC236}">
                <a16:creationId xmlns:a16="http://schemas.microsoft.com/office/drawing/2014/main" xmlns="" id="{B14FE2B9-2CD7-48AC-8AA6-4318B2D9D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627A976-EB96-4466-8AFC-7A1EF8AF47C9}"/>
              </a:ext>
            </a:extLst>
          </p:cNvPr>
          <p:cNvSpPr>
            <a:spLocks noGrp="1"/>
          </p:cNvSpPr>
          <p:nvPr>
            <p:ph type="sldNum" sz="quarter" idx="12"/>
          </p:nvPr>
        </p:nvSpPr>
        <p:spPr/>
        <p:txBody>
          <a:bodyPr/>
          <a:lstStyle/>
          <a:p>
            <a:fld id="{1A3E69E7-68FD-446D-A42F-C29CF669F1B3}" type="slidenum">
              <a:rPr lang="en-US" smtClean="0"/>
              <a:t>‹#›</a:t>
            </a:fld>
            <a:endParaRPr lang="en-US"/>
          </a:p>
        </p:txBody>
      </p:sp>
    </p:spTree>
    <p:extLst>
      <p:ext uri="{BB962C8B-B14F-4D97-AF65-F5344CB8AC3E}">
        <p14:creationId xmlns:p14="http://schemas.microsoft.com/office/powerpoint/2010/main" val="36999949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1A61D15-F808-473D-B195-9060ACBBECE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91A5183-F566-4710-9F5E-AFCD74EC2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56AE191-92A8-4994-8D65-BBF7BD6B048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6084F-D089-D148-AABC-9CB6D14CE25D}" type="datetime1">
              <a:rPr lang="en-US" smtClean="0"/>
              <a:t>2/12/18</a:t>
            </a:fld>
            <a:endParaRPr lang="en-US"/>
          </a:p>
        </p:txBody>
      </p:sp>
      <p:sp>
        <p:nvSpPr>
          <p:cNvPr id="5" name="Footer Placeholder 4">
            <a:extLst>
              <a:ext uri="{FF2B5EF4-FFF2-40B4-BE49-F238E27FC236}">
                <a16:creationId xmlns:a16="http://schemas.microsoft.com/office/drawing/2014/main" xmlns="" id="{B6F8D576-E6F4-4F3F-851F-CF0EC2D48F45}"/>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BF01A54-6E3B-42B8-A234-2C635314F89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E69E7-68FD-446D-A42F-C29CF669F1B3}" type="slidenum">
              <a:rPr lang="en-US" smtClean="0"/>
              <a:t>‹#›</a:t>
            </a:fld>
            <a:endParaRPr lang="en-US"/>
          </a:p>
        </p:txBody>
      </p:sp>
    </p:spTree>
    <p:extLst>
      <p:ext uri="{BB962C8B-B14F-4D97-AF65-F5344CB8AC3E}">
        <p14:creationId xmlns:p14="http://schemas.microsoft.com/office/powerpoint/2010/main" val="4109955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3" Type="http://schemas.openxmlformats.org/officeDocument/2006/relationships/hyperlink" Target="https://www.postgresql.org/docs/10/static/triggers.html" TargetMode="External"/><Relationship Id="rId4" Type="http://schemas.openxmlformats.org/officeDocument/2006/relationships/hyperlink" Target="https://www.codeproject.com/Articles/33734/How-to-write-PL-pgSQL-functions-for-PostgreSQL" TargetMode="External"/><Relationship Id="rId5" Type="http://schemas.openxmlformats.org/officeDocument/2006/relationships/hyperlink" Target="https://www.postgresql.org/docs/10/static/plpgsql-statements.html" TargetMode="External"/><Relationship Id="rId6" Type="http://schemas.openxmlformats.org/officeDocument/2006/relationships/hyperlink" Target="https://www.postgresql.org/docs/10/static/plpgsql-trigger.html"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22218D7-95A3-4472-A9E8-DB8B623E709A}"/>
              </a:ext>
            </a:extLst>
          </p:cNvPr>
          <p:cNvSpPr>
            <a:spLocks noGrp="1"/>
          </p:cNvSpPr>
          <p:nvPr>
            <p:ph type="ctrTitle"/>
          </p:nvPr>
        </p:nvSpPr>
        <p:spPr>
          <a:xfrm>
            <a:off x="2504902" y="1305243"/>
            <a:ext cx="9144000" cy="2387600"/>
          </a:xfrm>
        </p:spPr>
        <p:txBody>
          <a:bodyPr>
            <a:normAutofit/>
          </a:bodyPr>
          <a:lstStyle/>
          <a:p>
            <a:pPr algn="r"/>
            <a:r>
              <a:rPr lang="en-US" sz="4800" b="1" dirty="0" smtClean="0">
                <a:latin typeface="Arial" charset="0"/>
                <a:ea typeface="Arial" charset="0"/>
                <a:cs typeface="Arial" charset="0"/>
              </a:rPr>
              <a:t>CSI2132</a:t>
            </a:r>
            <a:r>
              <a:rPr lang="en-US" sz="4400" b="1" dirty="0" smtClean="0">
                <a:latin typeface="Arial" charset="0"/>
                <a:ea typeface="Arial" charset="0"/>
                <a:cs typeface="Arial" charset="0"/>
              </a:rPr>
              <a:t> Lab 5</a:t>
            </a:r>
            <a:endParaRPr lang="en-US" sz="4400" b="1" dirty="0">
              <a:latin typeface="Arial" charset="0"/>
              <a:ea typeface="Arial" charset="0"/>
              <a:cs typeface="Arial" charset="0"/>
            </a:endParaRPr>
          </a:p>
        </p:txBody>
      </p:sp>
      <p:sp>
        <p:nvSpPr>
          <p:cNvPr id="7" name="Subtitle 2">
            <a:extLst>
              <a:ext uri="{FF2B5EF4-FFF2-40B4-BE49-F238E27FC236}">
                <a16:creationId xmlns:a16="http://schemas.microsoft.com/office/drawing/2014/main" xmlns="" id="{7ADFA0AD-12D8-4D5B-8255-96BA0E08AEA6}"/>
              </a:ext>
            </a:extLst>
          </p:cNvPr>
          <p:cNvSpPr>
            <a:spLocks noGrp="1"/>
          </p:cNvSpPr>
          <p:nvPr>
            <p:ph type="subTitle" idx="1"/>
          </p:nvPr>
        </p:nvSpPr>
        <p:spPr>
          <a:xfrm>
            <a:off x="2504902" y="3784917"/>
            <a:ext cx="9144000" cy="1572895"/>
          </a:xfrm>
        </p:spPr>
        <p:txBody>
          <a:bodyPr>
            <a:noAutofit/>
          </a:bodyPr>
          <a:lstStyle/>
          <a:p>
            <a:pPr algn="r"/>
            <a:r>
              <a:rPr lang="en-US" sz="1800" dirty="0" smtClean="0"/>
              <a:t>Triggers </a:t>
            </a:r>
            <a:r>
              <a:rPr lang="en-US" sz="1800" dirty="0"/>
              <a:t>in SQL </a:t>
            </a:r>
            <a:endParaRPr lang="en-US" sz="1800" dirty="0" smtClean="0"/>
          </a:p>
          <a:p>
            <a:pPr algn="r"/>
            <a:r>
              <a:rPr lang="en-US" sz="1800" i="1" dirty="0" smtClean="0">
                <a:effectLst/>
              </a:rPr>
              <a:t>Presented By: Rana Khalil</a:t>
            </a:r>
          </a:p>
          <a:p>
            <a:pPr algn="r"/>
            <a:r>
              <a:rPr lang="en-US" sz="1800" dirty="0" smtClean="0"/>
              <a:t>12 Feb 2018</a:t>
            </a:r>
            <a:endParaRPr lang="en-US" sz="1800" dirty="0">
              <a:effectLst/>
            </a:endParaRPr>
          </a:p>
        </p:txBody>
      </p:sp>
      <p:sp>
        <p:nvSpPr>
          <p:cNvPr id="2" name="Slide Number Placeholder 1"/>
          <p:cNvSpPr>
            <a:spLocks noGrp="1"/>
          </p:cNvSpPr>
          <p:nvPr>
            <p:ph type="sldNum" sz="quarter" idx="12"/>
          </p:nvPr>
        </p:nvSpPr>
        <p:spPr/>
        <p:txBody>
          <a:bodyPr/>
          <a:lstStyle/>
          <a:p>
            <a:fld id="{1A3E69E7-68FD-446D-A42F-C29CF669F1B3}" type="slidenum">
              <a:rPr lang="en-US" smtClean="0"/>
              <a:t>1</a:t>
            </a:fld>
            <a:endParaRPr lang="en-US"/>
          </a:p>
        </p:txBody>
      </p:sp>
    </p:spTree>
    <p:extLst>
      <p:ext uri="{BB962C8B-B14F-4D97-AF65-F5344CB8AC3E}">
        <p14:creationId xmlns:p14="http://schemas.microsoft.com/office/powerpoint/2010/main" val="476213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7439" y="1574311"/>
            <a:ext cx="8999399" cy="1384995"/>
          </a:xfrm>
          <a:prstGeom prst="rect">
            <a:avLst/>
          </a:prstGeom>
          <a:noFill/>
        </p:spPr>
        <p:txBody>
          <a:bodyPr wrap="square" rtlCol="0">
            <a:spAutoFit/>
          </a:bodyPr>
          <a:lstStyle/>
          <a:p>
            <a:r>
              <a:rPr lang="en-US" sz="2800" dirty="0">
                <a:solidFill>
                  <a:srgbClr val="FF0000"/>
                </a:solidFill>
              </a:rPr>
              <a:t>Domain constraints</a:t>
            </a:r>
            <a:r>
              <a:rPr lang="en-US" sz="2800" dirty="0"/>
              <a:t>: Restricts the set of values an attribute can take to lie within a particular domain. </a:t>
            </a:r>
            <a:endParaRPr lang="en-US" sz="2800" dirty="0" smtClean="0"/>
          </a:p>
          <a:p>
            <a:r>
              <a:rPr lang="en-US" sz="2800" dirty="0" smtClean="0"/>
              <a:t>A </a:t>
            </a:r>
            <a:r>
              <a:rPr lang="en-US" sz="2800" dirty="0">
                <a:solidFill>
                  <a:srgbClr val="FF0000"/>
                </a:solidFill>
              </a:rPr>
              <a:t>CHECK </a:t>
            </a:r>
            <a:r>
              <a:rPr lang="en-US" sz="2800" dirty="0"/>
              <a:t>clause is added to the attribute definition.</a:t>
            </a:r>
          </a:p>
        </p:txBody>
      </p:sp>
      <p:sp>
        <p:nvSpPr>
          <p:cNvPr id="3" name="Slide Number Placeholder 2"/>
          <p:cNvSpPr>
            <a:spLocks noGrp="1"/>
          </p:cNvSpPr>
          <p:nvPr>
            <p:ph type="sldNum" sz="quarter" idx="12"/>
          </p:nvPr>
        </p:nvSpPr>
        <p:spPr/>
        <p:txBody>
          <a:bodyPr/>
          <a:lstStyle/>
          <a:p>
            <a:fld id="{1A3E69E7-68FD-446D-A42F-C29CF669F1B3}" type="slidenum">
              <a:rPr lang="en-US" smtClean="0"/>
              <a:t>10</a:t>
            </a:fld>
            <a:endParaRPr lang="en-US"/>
          </a:p>
        </p:txBody>
      </p:sp>
      <p:sp>
        <p:nvSpPr>
          <p:cNvPr id="6" name="Rectangle 5"/>
          <p:cNvSpPr/>
          <p:nvPr/>
        </p:nvSpPr>
        <p:spPr>
          <a:xfrm>
            <a:off x="2377439" y="522399"/>
            <a:ext cx="7695249" cy="738664"/>
          </a:xfrm>
          <a:prstGeom prst="rect">
            <a:avLst/>
          </a:prstGeom>
        </p:spPr>
        <p:txBody>
          <a:bodyPr wrap="square">
            <a:spAutoFit/>
          </a:bodyPr>
          <a:lstStyle/>
          <a:p>
            <a:r>
              <a:rPr lang="en-US" sz="4200" b="1" dirty="0" smtClean="0">
                <a:solidFill>
                  <a:srgbClr val="006666"/>
                </a:solidFill>
                <a:latin typeface="Tahoma,Bold" charset="0"/>
              </a:rPr>
              <a:t>Integrity </a:t>
            </a:r>
            <a:r>
              <a:rPr lang="en-US" sz="4200" b="1" dirty="0">
                <a:solidFill>
                  <a:srgbClr val="006666"/>
                </a:solidFill>
                <a:latin typeface="Tahoma,Bold" charset="0"/>
              </a:rPr>
              <a:t>Constraints: a Recap</a:t>
            </a:r>
            <a:endParaRPr lang="en-US" sz="4200" b="1" dirty="0">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401" y="3057909"/>
            <a:ext cx="8458200" cy="3200400"/>
          </a:xfrm>
          <a:prstGeom prst="rect">
            <a:avLst/>
          </a:prstGeom>
        </p:spPr>
      </p:pic>
    </p:spTree>
    <p:extLst>
      <p:ext uri="{BB962C8B-B14F-4D97-AF65-F5344CB8AC3E}">
        <p14:creationId xmlns:p14="http://schemas.microsoft.com/office/powerpoint/2010/main" val="1948910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a:solidFill>
                  <a:srgbClr val="006666"/>
                </a:solidFill>
                <a:latin typeface="Tahoma,Bold" charset="0"/>
              </a:rPr>
              <a:t>Triggers in SQL</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11</a:t>
            </a:fld>
            <a:endParaRPr lang="en-US"/>
          </a:p>
        </p:txBody>
      </p:sp>
      <p:sp>
        <p:nvSpPr>
          <p:cNvPr id="4" name="Rectangle 3"/>
          <p:cNvSpPr/>
          <p:nvPr/>
        </p:nvSpPr>
        <p:spPr>
          <a:xfrm>
            <a:off x="2686874" y="1462773"/>
            <a:ext cx="8666926" cy="5262979"/>
          </a:xfrm>
          <a:prstGeom prst="rect">
            <a:avLst/>
          </a:prstGeom>
        </p:spPr>
        <p:txBody>
          <a:bodyPr wrap="square">
            <a:spAutoFit/>
          </a:bodyPr>
          <a:lstStyle/>
          <a:p>
            <a:pPr marL="457200" indent="-457200">
              <a:buFont typeface="Arial" charset="0"/>
              <a:buChar char="•"/>
            </a:pPr>
            <a:r>
              <a:rPr lang="en-US" sz="2800" dirty="0" smtClean="0"/>
              <a:t>It </a:t>
            </a:r>
            <a:r>
              <a:rPr lang="en-US" sz="2800" dirty="0"/>
              <a:t>is important to </a:t>
            </a:r>
            <a:r>
              <a:rPr lang="en-US" sz="2800" dirty="0">
                <a:solidFill>
                  <a:srgbClr val="FF0000"/>
                </a:solidFill>
              </a:rPr>
              <a:t>monitor</a:t>
            </a:r>
            <a:r>
              <a:rPr lang="en-US" sz="2800" dirty="0"/>
              <a:t> the database schema and take appropriate action upon the occurrence of an </a:t>
            </a:r>
            <a:r>
              <a:rPr lang="en-US" sz="2800" dirty="0" smtClean="0"/>
              <a:t>event.</a:t>
            </a:r>
          </a:p>
          <a:p>
            <a:pPr marL="457200" indent="-457200">
              <a:buFont typeface="Arial" charset="0"/>
              <a:buChar char="•"/>
            </a:pPr>
            <a:r>
              <a:rPr lang="en-US" sz="2800" dirty="0" smtClean="0"/>
              <a:t>For </a:t>
            </a:r>
            <a:r>
              <a:rPr lang="en-US" sz="2800" dirty="0"/>
              <a:t>example, if an artwork is appraised in over five million dollars, we </a:t>
            </a:r>
            <a:r>
              <a:rPr lang="en-US" sz="2800" u="sng" dirty="0"/>
              <a:t>notify</a:t>
            </a:r>
            <a:r>
              <a:rPr lang="en-US" sz="2800" dirty="0"/>
              <a:t> the manager of the museum where it is located so as to enforce tighter anti-theft security </a:t>
            </a:r>
            <a:r>
              <a:rPr lang="en-US" sz="2800" dirty="0" smtClean="0"/>
              <a:t>measures.</a:t>
            </a:r>
          </a:p>
          <a:p>
            <a:pPr marL="457200" indent="-457200">
              <a:buFont typeface="Arial" charset="0"/>
              <a:buChar char="•"/>
            </a:pPr>
            <a:r>
              <a:rPr lang="en-US" sz="2800" dirty="0" smtClean="0"/>
              <a:t>Or </a:t>
            </a:r>
            <a:r>
              <a:rPr lang="en-US" sz="2800" dirty="0"/>
              <a:t>when an artist is removed from the database, we </a:t>
            </a:r>
            <a:r>
              <a:rPr lang="en-US" sz="2800" u="sng" dirty="0"/>
              <a:t>execute</a:t>
            </a:r>
            <a:r>
              <a:rPr lang="en-US" sz="2800" dirty="0"/>
              <a:t> a stored procedure that forwards his/her customer list to a foreign server for </a:t>
            </a:r>
            <a:r>
              <a:rPr lang="en-US" sz="2800" dirty="0" smtClean="0"/>
              <a:t>cross validation.</a:t>
            </a:r>
          </a:p>
          <a:p>
            <a:pPr marL="457200" indent="-457200">
              <a:buFont typeface="Arial" charset="0"/>
              <a:buChar char="•"/>
            </a:pPr>
            <a:r>
              <a:rPr lang="en-US" sz="2800" dirty="0" smtClean="0"/>
              <a:t>In </a:t>
            </a:r>
            <a:r>
              <a:rPr lang="en-US" sz="2800" dirty="0"/>
              <a:t>such cases, we rely on </a:t>
            </a:r>
            <a:r>
              <a:rPr lang="en-US" sz="2800" dirty="0">
                <a:solidFill>
                  <a:srgbClr val="FF0000"/>
                </a:solidFill>
              </a:rPr>
              <a:t>triggers</a:t>
            </a:r>
            <a:r>
              <a:rPr lang="en-US" sz="2800" dirty="0"/>
              <a:t> to notify about the event and take further action.</a:t>
            </a:r>
          </a:p>
        </p:txBody>
      </p:sp>
    </p:spTree>
    <p:extLst>
      <p:ext uri="{BB962C8B-B14F-4D97-AF65-F5344CB8AC3E}">
        <p14:creationId xmlns:p14="http://schemas.microsoft.com/office/powerpoint/2010/main" val="944570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9136531" cy="738664"/>
          </a:xfrm>
          <a:prstGeom prst="rect">
            <a:avLst/>
          </a:prstGeom>
        </p:spPr>
        <p:txBody>
          <a:bodyPr wrap="square">
            <a:spAutoFit/>
          </a:bodyPr>
          <a:lstStyle/>
          <a:p>
            <a:r>
              <a:rPr lang="en-US" sz="4200" b="1" dirty="0">
                <a:solidFill>
                  <a:srgbClr val="006666"/>
                </a:solidFill>
                <a:latin typeface="Tahoma,Bold" charset="0"/>
              </a:rPr>
              <a:t>Components of a Trigger</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12</a:t>
            </a:fld>
            <a:endParaRPr lang="en-US"/>
          </a:p>
        </p:txBody>
      </p:sp>
      <p:sp>
        <p:nvSpPr>
          <p:cNvPr id="4" name="Rectangle 3"/>
          <p:cNvSpPr/>
          <p:nvPr/>
        </p:nvSpPr>
        <p:spPr>
          <a:xfrm>
            <a:off x="2686874" y="1462773"/>
            <a:ext cx="8666926" cy="3539430"/>
          </a:xfrm>
          <a:prstGeom prst="rect">
            <a:avLst/>
          </a:prstGeom>
        </p:spPr>
        <p:txBody>
          <a:bodyPr wrap="square">
            <a:spAutoFit/>
          </a:bodyPr>
          <a:lstStyle/>
          <a:p>
            <a:pPr marL="457200" indent="-457200">
              <a:buFont typeface="Arial" charset="0"/>
              <a:buChar char="•"/>
            </a:pPr>
            <a:r>
              <a:rPr lang="en-US" sz="2800" dirty="0" smtClean="0">
                <a:solidFill>
                  <a:srgbClr val="FF0000"/>
                </a:solidFill>
              </a:rPr>
              <a:t>Event(s</a:t>
            </a:r>
            <a:r>
              <a:rPr lang="en-US" sz="2800" dirty="0">
                <a:solidFill>
                  <a:srgbClr val="FF0000"/>
                </a:solidFill>
              </a:rPr>
              <a:t>)</a:t>
            </a:r>
            <a:r>
              <a:rPr lang="en-US" sz="2800" dirty="0"/>
              <a:t>: An INSERT, UPDATE or DELETE operation on a particular </a:t>
            </a:r>
            <a:r>
              <a:rPr lang="en-US" sz="2800" dirty="0" smtClean="0"/>
              <a:t>tuple.</a:t>
            </a:r>
          </a:p>
          <a:p>
            <a:pPr marL="457200" indent="-457200">
              <a:buFont typeface="Arial" charset="0"/>
              <a:buChar char="•"/>
            </a:pPr>
            <a:r>
              <a:rPr lang="en-US" sz="2800" dirty="0" smtClean="0">
                <a:solidFill>
                  <a:srgbClr val="FF0000"/>
                </a:solidFill>
              </a:rPr>
              <a:t>Condition</a:t>
            </a:r>
            <a:r>
              <a:rPr lang="en-US" sz="2800" dirty="0"/>
              <a:t>: Determines whether the action should be executed. If no condition is specified, the trigger is executed once the event takes </a:t>
            </a:r>
            <a:r>
              <a:rPr lang="en-US" sz="2800" dirty="0" smtClean="0"/>
              <a:t>place.</a:t>
            </a:r>
          </a:p>
          <a:p>
            <a:pPr marL="457200" indent="-457200">
              <a:buFont typeface="Arial" charset="0"/>
              <a:buChar char="•"/>
            </a:pPr>
            <a:r>
              <a:rPr lang="en-US" sz="2800" dirty="0" smtClean="0">
                <a:solidFill>
                  <a:srgbClr val="FF0000"/>
                </a:solidFill>
              </a:rPr>
              <a:t>Action</a:t>
            </a:r>
            <a:r>
              <a:rPr lang="en-US" sz="2800" dirty="0"/>
              <a:t>: Usually a sequence of SQL statements, but could be also a database transaction or running an external program.</a:t>
            </a:r>
          </a:p>
        </p:txBody>
      </p:sp>
    </p:spTree>
    <p:extLst>
      <p:ext uri="{BB962C8B-B14F-4D97-AF65-F5344CB8AC3E}">
        <p14:creationId xmlns:p14="http://schemas.microsoft.com/office/powerpoint/2010/main" val="1736024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9136531" cy="738664"/>
          </a:xfrm>
          <a:prstGeom prst="rect">
            <a:avLst/>
          </a:prstGeom>
        </p:spPr>
        <p:txBody>
          <a:bodyPr wrap="square">
            <a:spAutoFit/>
          </a:bodyPr>
          <a:lstStyle/>
          <a:p>
            <a:r>
              <a:rPr lang="en-US" sz="4200" b="1" dirty="0" smtClean="0">
                <a:solidFill>
                  <a:srgbClr val="006666"/>
                </a:solidFill>
                <a:latin typeface="Tahoma,Bold" charset="0"/>
              </a:rPr>
              <a:t>Triggers in PostgreSQL</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13</a:t>
            </a:fld>
            <a:endParaRPr lang="en-US"/>
          </a:p>
        </p:txBody>
      </p:sp>
      <p:sp>
        <p:nvSpPr>
          <p:cNvPr id="5" name="TextBox 4"/>
          <p:cNvSpPr txBox="1"/>
          <p:nvPr/>
        </p:nvSpPr>
        <p:spPr>
          <a:xfrm>
            <a:off x="2686874" y="2455275"/>
            <a:ext cx="9028876" cy="5016758"/>
          </a:xfrm>
          <a:prstGeom prst="rect">
            <a:avLst/>
          </a:prstGeom>
          <a:noFill/>
        </p:spPr>
        <p:txBody>
          <a:bodyPr wrap="square" rtlCol="0">
            <a:spAutoFit/>
          </a:bodyPr>
          <a:lstStyle/>
          <a:p>
            <a:pPr marL="342900" indent="-342900">
              <a:buFont typeface="Arial" charset="0"/>
              <a:buChar char="•"/>
              <a:defRPr/>
            </a:pPr>
            <a:r>
              <a:rPr lang="en-US" sz="2000" b="1" dirty="0"/>
              <a:t>name</a:t>
            </a:r>
            <a:r>
              <a:rPr lang="en-US" sz="2000" dirty="0"/>
              <a:t>: The name to give the new trigger. This must be distinct from the name of any other trigger for the same table.</a:t>
            </a:r>
          </a:p>
          <a:p>
            <a:pPr marL="342900" indent="-342900">
              <a:buFont typeface="Arial" charset="0"/>
              <a:buChar char="•"/>
              <a:defRPr/>
            </a:pPr>
            <a:r>
              <a:rPr lang="en-US" sz="2000" b="1" dirty="0" smtClean="0"/>
              <a:t>BEFORE/AFTER</a:t>
            </a:r>
            <a:r>
              <a:rPr lang="en-US" sz="2000" dirty="0"/>
              <a:t>: Determines whether the function is called before or after the event.</a:t>
            </a:r>
          </a:p>
          <a:p>
            <a:pPr marL="342900" indent="-342900">
              <a:buFont typeface="Arial" charset="0"/>
              <a:buChar char="•"/>
              <a:defRPr/>
            </a:pPr>
            <a:r>
              <a:rPr lang="en-US" sz="2000" b="1" dirty="0" smtClean="0"/>
              <a:t>event</a:t>
            </a:r>
            <a:r>
              <a:rPr lang="en-US" sz="2000" dirty="0"/>
              <a:t>: One of INSERT, UPDATE, or DELETE; this specifies the event that will fire the trigger. Multiple events can be specified using OR.</a:t>
            </a:r>
          </a:p>
          <a:p>
            <a:pPr marL="342900" indent="-342900">
              <a:buFont typeface="Arial" charset="0"/>
              <a:buChar char="•"/>
            </a:pPr>
            <a:r>
              <a:rPr lang="en-US" sz="2000" b="1" dirty="0" smtClean="0"/>
              <a:t>table</a:t>
            </a:r>
            <a:r>
              <a:rPr lang="en-US" sz="2000" dirty="0" smtClean="0"/>
              <a:t>: The </a:t>
            </a:r>
            <a:r>
              <a:rPr lang="en-US" sz="2000" dirty="0"/>
              <a:t>name </a:t>
            </a:r>
            <a:r>
              <a:rPr lang="en-US" sz="2000" dirty="0" smtClean="0"/>
              <a:t>of </a:t>
            </a:r>
            <a:r>
              <a:rPr lang="en-US" sz="2000" dirty="0"/>
              <a:t>the table the trigger is for</a:t>
            </a:r>
            <a:r>
              <a:rPr lang="en-US" sz="2000" dirty="0" smtClean="0"/>
              <a:t>.</a:t>
            </a:r>
          </a:p>
          <a:p>
            <a:pPr marL="342900" indent="-342900">
              <a:buFont typeface="Arial" charset="0"/>
              <a:buChar char="•"/>
            </a:pPr>
            <a:r>
              <a:rPr lang="en-US" sz="2000" b="1" dirty="0" smtClean="0"/>
              <a:t>FOR </a:t>
            </a:r>
            <a:r>
              <a:rPr lang="en-US" sz="2000" b="1" dirty="0"/>
              <a:t>EACH </a:t>
            </a:r>
            <a:r>
              <a:rPr lang="en-US" sz="2000" b="1" dirty="0" smtClean="0"/>
              <a:t>ROW/STATEMENT</a:t>
            </a:r>
            <a:r>
              <a:rPr lang="en-US" sz="2000" dirty="0" smtClean="0"/>
              <a:t>: </a:t>
            </a:r>
            <a:r>
              <a:rPr lang="en-US" sz="2000" dirty="0"/>
              <a:t>This specifies whether the trigger procedure should be fired once for every row affected by the trigger event, or just once per SQL statement. If neither is specified, FOR EACH STATEMENT is the default</a:t>
            </a:r>
            <a:r>
              <a:rPr lang="en-US" sz="2000" dirty="0" smtClean="0"/>
              <a:t>.</a:t>
            </a:r>
          </a:p>
          <a:p>
            <a:pPr marL="342900" indent="-342900">
              <a:buFont typeface="Arial" charset="0"/>
              <a:buChar char="•"/>
            </a:pPr>
            <a:r>
              <a:rPr lang="en-US" sz="2000" b="1" dirty="0" err="1" smtClean="0"/>
              <a:t>funcname</a:t>
            </a:r>
            <a:r>
              <a:rPr lang="en-US" sz="2000" dirty="0" smtClean="0"/>
              <a:t>: A </a:t>
            </a:r>
            <a:r>
              <a:rPr lang="en-US" sz="2000" dirty="0"/>
              <a:t>user-supplied function that is declared as taking no arguments and returning type trigger, which is executed when the trigger fires</a:t>
            </a:r>
            <a:r>
              <a:rPr lang="en-US" sz="2000" dirty="0" smtClean="0"/>
              <a:t>.</a:t>
            </a:r>
          </a:p>
          <a:p>
            <a:pPr marL="342900" indent="-342900">
              <a:buFont typeface="Arial" charset="0"/>
              <a:buChar char="•"/>
            </a:pPr>
            <a:r>
              <a:rPr lang="en-US" sz="2000" b="1" dirty="0" smtClean="0"/>
              <a:t>arguments</a:t>
            </a:r>
            <a:r>
              <a:rPr lang="en-US" sz="2000" dirty="0" smtClean="0"/>
              <a:t>: An </a:t>
            </a:r>
            <a:r>
              <a:rPr lang="en-US" sz="2000" dirty="0"/>
              <a:t>optional comma-separated list of arguments to be provided to the function when the trigger is executed. </a:t>
            </a:r>
          </a:p>
          <a:p>
            <a:pPr marL="342900" indent="-342900">
              <a:buFont typeface="Arial" charset="0"/>
              <a:buChar char="•"/>
            </a:pPr>
            <a:endParaRPr lang="en-US" sz="2000" dirty="0"/>
          </a:p>
          <a:p>
            <a:pPr marL="342900" indent="-342900">
              <a:buFont typeface="Arial" charset="0"/>
              <a:buChar char="•"/>
            </a:pPr>
            <a:endParaRPr lang="en-US"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874" y="1187450"/>
            <a:ext cx="8821032" cy="1112838"/>
          </a:xfrm>
          <a:prstGeom prst="rect">
            <a:avLst/>
          </a:prstGeom>
        </p:spPr>
      </p:pic>
    </p:spTree>
    <p:extLst>
      <p:ext uri="{BB962C8B-B14F-4D97-AF65-F5344CB8AC3E}">
        <p14:creationId xmlns:p14="http://schemas.microsoft.com/office/powerpoint/2010/main" val="573144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9136531" cy="738664"/>
          </a:xfrm>
          <a:prstGeom prst="rect">
            <a:avLst/>
          </a:prstGeom>
        </p:spPr>
        <p:txBody>
          <a:bodyPr wrap="square">
            <a:spAutoFit/>
          </a:bodyPr>
          <a:lstStyle/>
          <a:p>
            <a:r>
              <a:rPr lang="en-US" sz="4200" b="1" dirty="0" smtClean="0">
                <a:solidFill>
                  <a:srgbClr val="006666"/>
                </a:solidFill>
                <a:latin typeface="Tahoma,Bold" charset="0"/>
              </a:rPr>
              <a:t>Triggers in PostgreSQL</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14</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874" y="1261063"/>
            <a:ext cx="7772400" cy="3086100"/>
          </a:xfrm>
          <a:prstGeom prst="rect">
            <a:avLst/>
          </a:prstGeom>
        </p:spPr>
      </p:pic>
    </p:spTree>
    <p:extLst>
      <p:ext uri="{BB962C8B-B14F-4D97-AF65-F5344CB8AC3E}">
        <p14:creationId xmlns:p14="http://schemas.microsoft.com/office/powerpoint/2010/main" val="1932136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9136531" cy="738664"/>
          </a:xfrm>
          <a:prstGeom prst="rect">
            <a:avLst/>
          </a:prstGeom>
        </p:spPr>
        <p:txBody>
          <a:bodyPr wrap="square">
            <a:spAutoFit/>
          </a:bodyPr>
          <a:lstStyle/>
          <a:p>
            <a:r>
              <a:rPr lang="en-US" sz="4200" b="1" dirty="0">
                <a:solidFill>
                  <a:srgbClr val="006666"/>
                </a:solidFill>
                <a:latin typeface="Tahoma,Bold" charset="0"/>
              </a:rPr>
              <a:t>Trigger Examples</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15</a:t>
            </a:fld>
            <a:endParaRPr lang="en-US"/>
          </a:p>
        </p:txBody>
      </p:sp>
      <p:sp>
        <p:nvSpPr>
          <p:cNvPr id="5" name="TextBox 4"/>
          <p:cNvSpPr txBox="1"/>
          <p:nvPr/>
        </p:nvSpPr>
        <p:spPr>
          <a:xfrm>
            <a:off x="2686874" y="1165682"/>
            <a:ext cx="9028876" cy="954107"/>
          </a:xfrm>
          <a:prstGeom prst="rect">
            <a:avLst/>
          </a:prstGeom>
          <a:noFill/>
        </p:spPr>
        <p:txBody>
          <a:bodyPr wrap="square" rtlCol="0">
            <a:spAutoFit/>
          </a:bodyPr>
          <a:lstStyle/>
          <a:p>
            <a:r>
              <a:rPr lang="en-US" sz="2800" dirty="0"/>
              <a:t>Execute the </a:t>
            </a:r>
            <a:r>
              <a:rPr lang="en-US" sz="2800" dirty="0" err="1">
                <a:solidFill>
                  <a:srgbClr val="FF0000"/>
                </a:solidFill>
              </a:rPr>
              <a:t>check_sailor_rating_age</a:t>
            </a:r>
            <a:r>
              <a:rPr lang="en-US" sz="2800" dirty="0">
                <a:solidFill>
                  <a:srgbClr val="FF0000"/>
                </a:solidFill>
              </a:rPr>
              <a:t>( ) </a:t>
            </a:r>
            <a:r>
              <a:rPr lang="en-US" sz="2800" dirty="0"/>
              <a:t>function whenever a row of the SAILORS table is about to be updated.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874" y="2913063"/>
            <a:ext cx="7315200" cy="1562100"/>
          </a:xfrm>
          <a:prstGeom prst="rect">
            <a:avLst/>
          </a:prstGeom>
        </p:spPr>
      </p:pic>
    </p:spTree>
    <p:extLst>
      <p:ext uri="{BB962C8B-B14F-4D97-AF65-F5344CB8AC3E}">
        <p14:creationId xmlns:p14="http://schemas.microsoft.com/office/powerpoint/2010/main" val="489721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9136531" cy="738664"/>
          </a:xfrm>
          <a:prstGeom prst="rect">
            <a:avLst/>
          </a:prstGeom>
        </p:spPr>
        <p:txBody>
          <a:bodyPr wrap="square">
            <a:spAutoFit/>
          </a:bodyPr>
          <a:lstStyle/>
          <a:p>
            <a:r>
              <a:rPr lang="en-US" sz="4200" b="1" dirty="0">
                <a:solidFill>
                  <a:srgbClr val="006666"/>
                </a:solidFill>
                <a:latin typeface="Tahoma,Bold" charset="0"/>
              </a:rPr>
              <a:t>Trigger Examples</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16</a:t>
            </a:fld>
            <a:endParaRPr lang="en-US"/>
          </a:p>
        </p:txBody>
      </p:sp>
      <p:sp>
        <p:nvSpPr>
          <p:cNvPr id="5" name="TextBox 4"/>
          <p:cNvSpPr txBox="1"/>
          <p:nvPr/>
        </p:nvSpPr>
        <p:spPr>
          <a:xfrm>
            <a:off x="2686874" y="1165682"/>
            <a:ext cx="9028876" cy="954107"/>
          </a:xfrm>
          <a:prstGeom prst="rect">
            <a:avLst/>
          </a:prstGeom>
          <a:noFill/>
        </p:spPr>
        <p:txBody>
          <a:bodyPr wrap="square" rtlCol="0">
            <a:spAutoFit/>
          </a:bodyPr>
          <a:lstStyle/>
          <a:p>
            <a:r>
              <a:rPr lang="en-US" sz="2800" dirty="0"/>
              <a:t>Same as before, but only if the sailor’s </a:t>
            </a:r>
            <a:r>
              <a:rPr lang="en-US" sz="2800" dirty="0">
                <a:solidFill>
                  <a:srgbClr val="FF0000"/>
                </a:solidFill>
              </a:rPr>
              <a:t>rating</a:t>
            </a:r>
            <a:r>
              <a:rPr lang="en-US" sz="2800" dirty="0"/>
              <a:t> is to be updated.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600" y="2881313"/>
            <a:ext cx="7213600" cy="1524000"/>
          </a:xfrm>
          <a:prstGeom prst="rect">
            <a:avLst/>
          </a:prstGeom>
        </p:spPr>
      </p:pic>
    </p:spTree>
    <p:extLst>
      <p:ext uri="{BB962C8B-B14F-4D97-AF65-F5344CB8AC3E}">
        <p14:creationId xmlns:p14="http://schemas.microsoft.com/office/powerpoint/2010/main" val="19299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9136531" cy="738664"/>
          </a:xfrm>
          <a:prstGeom prst="rect">
            <a:avLst/>
          </a:prstGeom>
        </p:spPr>
        <p:txBody>
          <a:bodyPr wrap="square">
            <a:spAutoFit/>
          </a:bodyPr>
          <a:lstStyle/>
          <a:p>
            <a:r>
              <a:rPr lang="en-US" sz="4200" b="1" dirty="0">
                <a:solidFill>
                  <a:srgbClr val="006666"/>
                </a:solidFill>
                <a:latin typeface="Tahoma,Bold" charset="0"/>
              </a:rPr>
              <a:t>Trigger Examples</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17</a:t>
            </a:fld>
            <a:endParaRPr lang="en-US"/>
          </a:p>
        </p:txBody>
      </p:sp>
      <p:sp>
        <p:nvSpPr>
          <p:cNvPr id="5" name="TextBox 4"/>
          <p:cNvSpPr txBox="1"/>
          <p:nvPr/>
        </p:nvSpPr>
        <p:spPr>
          <a:xfrm>
            <a:off x="2686874" y="1165682"/>
            <a:ext cx="9028876" cy="954107"/>
          </a:xfrm>
          <a:prstGeom prst="rect">
            <a:avLst/>
          </a:prstGeom>
          <a:noFill/>
        </p:spPr>
        <p:txBody>
          <a:bodyPr wrap="square" rtlCol="0">
            <a:spAutoFit/>
          </a:bodyPr>
          <a:lstStyle/>
          <a:p>
            <a:r>
              <a:rPr lang="en-US" sz="2800" dirty="0"/>
              <a:t>Same as before, but only if the sailor’s </a:t>
            </a:r>
            <a:r>
              <a:rPr lang="en-US" sz="2800" dirty="0">
                <a:solidFill>
                  <a:srgbClr val="FF0000"/>
                </a:solidFill>
              </a:rPr>
              <a:t>age</a:t>
            </a:r>
            <a:r>
              <a:rPr lang="en-US" sz="2800" dirty="0"/>
              <a:t> will in fact change its value. Notice the </a:t>
            </a:r>
            <a:r>
              <a:rPr lang="en-US" sz="2800" dirty="0">
                <a:solidFill>
                  <a:srgbClr val="FF0000"/>
                </a:solidFill>
              </a:rPr>
              <a:t>WHEN</a:t>
            </a:r>
            <a:r>
              <a:rPr lang="en-US" sz="2800" dirty="0"/>
              <a:t> clause.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874" y="2728912"/>
            <a:ext cx="7175500" cy="1828800"/>
          </a:xfrm>
          <a:prstGeom prst="rect">
            <a:avLst/>
          </a:prstGeom>
        </p:spPr>
      </p:pic>
    </p:spTree>
    <p:extLst>
      <p:ext uri="{BB962C8B-B14F-4D97-AF65-F5344CB8AC3E}">
        <p14:creationId xmlns:p14="http://schemas.microsoft.com/office/powerpoint/2010/main" val="2039423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9136531" cy="738664"/>
          </a:xfrm>
          <a:prstGeom prst="rect">
            <a:avLst/>
          </a:prstGeom>
        </p:spPr>
        <p:txBody>
          <a:bodyPr wrap="square">
            <a:spAutoFit/>
          </a:bodyPr>
          <a:lstStyle/>
          <a:p>
            <a:r>
              <a:rPr lang="en-US" sz="4200" b="1" dirty="0">
                <a:solidFill>
                  <a:srgbClr val="006666"/>
                </a:solidFill>
                <a:latin typeface="Tahoma,Bold" charset="0"/>
              </a:rPr>
              <a:t>Trigger Examples</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18</a:t>
            </a:fld>
            <a:endParaRPr lang="en-US"/>
          </a:p>
        </p:txBody>
      </p:sp>
      <p:sp>
        <p:nvSpPr>
          <p:cNvPr id="5" name="TextBox 4"/>
          <p:cNvSpPr txBox="1"/>
          <p:nvPr/>
        </p:nvSpPr>
        <p:spPr>
          <a:xfrm>
            <a:off x="2686874" y="1165682"/>
            <a:ext cx="9028876" cy="954107"/>
          </a:xfrm>
          <a:prstGeom prst="rect">
            <a:avLst/>
          </a:prstGeom>
          <a:noFill/>
        </p:spPr>
        <p:txBody>
          <a:bodyPr wrap="square" rtlCol="0">
            <a:spAutoFit/>
          </a:bodyPr>
          <a:lstStyle/>
          <a:p>
            <a:r>
              <a:rPr lang="en-US" sz="2800" dirty="0"/>
              <a:t>Call a function to </a:t>
            </a:r>
            <a:r>
              <a:rPr lang="en-US" sz="2800" dirty="0">
                <a:solidFill>
                  <a:srgbClr val="FF0000"/>
                </a:solidFill>
              </a:rPr>
              <a:t>log</a:t>
            </a:r>
            <a:r>
              <a:rPr lang="en-US" sz="2800" dirty="0"/>
              <a:t> any sailors’ updates, but only if </a:t>
            </a:r>
            <a:r>
              <a:rPr lang="en-US" sz="2800" dirty="0">
                <a:solidFill>
                  <a:srgbClr val="FF0000"/>
                </a:solidFill>
              </a:rPr>
              <a:t>something</a:t>
            </a:r>
            <a:r>
              <a:rPr lang="en-US" sz="2800" dirty="0"/>
              <a:t> changed: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975" y="2674938"/>
            <a:ext cx="6235700" cy="1879600"/>
          </a:xfrm>
          <a:prstGeom prst="rect">
            <a:avLst/>
          </a:prstGeom>
        </p:spPr>
      </p:pic>
    </p:spTree>
    <p:extLst>
      <p:ext uri="{BB962C8B-B14F-4D97-AF65-F5344CB8AC3E}">
        <p14:creationId xmlns:p14="http://schemas.microsoft.com/office/powerpoint/2010/main" val="448293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9136531" cy="738664"/>
          </a:xfrm>
          <a:prstGeom prst="rect">
            <a:avLst/>
          </a:prstGeom>
        </p:spPr>
        <p:txBody>
          <a:bodyPr wrap="square">
            <a:spAutoFit/>
          </a:bodyPr>
          <a:lstStyle/>
          <a:p>
            <a:r>
              <a:rPr lang="en-US" sz="4200" b="1" dirty="0">
                <a:solidFill>
                  <a:srgbClr val="006666"/>
                </a:solidFill>
                <a:latin typeface="Tahoma,Bold" charset="0"/>
              </a:rPr>
              <a:t>Trigger Procedures (functions)</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19</a:t>
            </a:fld>
            <a:endParaRPr lang="en-US"/>
          </a:p>
        </p:txBody>
      </p:sp>
      <p:sp>
        <p:nvSpPr>
          <p:cNvPr id="5" name="TextBox 4"/>
          <p:cNvSpPr txBox="1"/>
          <p:nvPr/>
        </p:nvSpPr>
        <p:spPr>
          <a:xfrm>
            <a:off x="2686874" y="1422857"/>
            <a:ext cx="9028876" cy="3108543"/>
          </a:xfrm>
          <a:prstGeom prst="rect">
            <a:avLst/>
          </a:prstGeom>
          <a:noFill/>
        </p:spPr>
        <p:txBody>
          <a:bodyPr wrap="square" rtlCol="0">
            <a:spAutoFit/>
          </a:bodyPr>
          <a:lstStyle/>
          <a:p>
            <a:pPr marL="457200" indent="-457200">
              <a:buFont typeface="Arial" charset="0"/>
              <a:buChar char="•"/>
            </a:pPr>
            <a:r>
              <a:rPr lang="en-US" sz="2800" dirty="0"/>
              <a:t>Must be </a:t>
            </a:r>
            <a:r>
              <a:rPr lang="en-US" sz="2800" dirty="0">
                <a:solidFill>
                  <a:srgbClr val="FF0000"/>
                </a:solidFill>
              </a:rPr>
              <a:t>defined</a:t>
            </a:r>
            <a:r>
              <a:rPr lang="en-US" sz="2800" dirty="0"/>
              <a:t> before the CREATE TRIGGER statement can execute. </a:t>
            </a:r>
            <a:endParaRPr lang="en-US" sz="2800" dirty="0" smtClean="0"/>
          </a:p>
          <a:p>
            <a:pPr marL="457200" indent="-457200">
              <a:buFont typeface="Arial" charset="0"/>
              <a:buChar char="•"/>
            </a:pPr>
            <a:r>
              <a:rPr lang="en-US" sz="2800" dirty="0" smtClean="0"/>
              <a:t>Must </a:t>
            </a:r>
            <a:r>
              <a:rPr lang="en-US" sz="2800" dirty="0"/>
              <a:t>be declared as a </a:t>
            </a:r>
            <a:r>
              <a:rPr lang="en-US" sz="2800" dirty="0">
                <a:solidFill>
                  <a:srgbClr val="FF0000"/>
                </a:solidFill>
              </a:rPr>
              <a:t>function</a:t>
            </a:r>
            <a:r>
              <a:rPr lang="en-US" sz="2800" dirty="0"/>
              <a:t> taking </a:t>
            </a:r>
            <a:r>
              <a:rPr lang="en-US" sz="2800" dirty="0">
                <a:solidFill>
                  <a:srgbClr val="FF0000"/>
                </a:solidFill>
              </a:rPr>
              <a:t>no arguments </a:t>
            </a:r>
            <a:r>
              <a:rPr lang="en-US" sz="2800" dirty="0"/>
              <a:t>and returning type </a:t>
            </a:r>
            <a:r>
              <a:rPr lang="en-US" sz="2800" dirty="0">
                <a:solidFill>
                  <a:srgbClr val="FF0000"/>
                </a:solidFill>
              </a:rPr>
              <a:t>trigger</a:t>
            </a:r>
            <a:r>
              <a:rPr lang="en-US" sz="2800" dirty="0"/>
              <a:t>. </a:t>
            </a:r>
          </a:p>
          <a:p>
            <a:pPr marL="457200" indent="-457200">
              <a:buFont typeface="Arial" charset="0"/>
              <a:buChar char="•"/>
            </a:pPr>
            <a:r>
              <a:rPr lang="en-US" sz="2800" dirty="0" smtClean="0"/>
              <a:t>Can </a:t>
            </a:r>
            <a:r>
              <a:rPr lang="en-US" sz="2800" dirty="0"/>
              <a:t>be written in C (</a:t>
            </a:r>
            <a:r>
              <a:rPr lang="en-US" sz="2800" dirty="0">
                <a:solidFill>
                  <a:srgbClr val="FF0000"/>
                </a:solidFill>
              </a:rPr>
              <a:t>low-level</a:t>
            </a:r>
            <a:r>
              <a:rPr lang="en-US" sz="2800" dirty="0"/>
              <a:t>) or PL-PGSQL (</a:t>
            </a:r>
            <a:r>
              <a:rPr lang="en-US" sz="2800" dirty="0">
                <a:solidFill>
                  <a:srgbClr val="FF0000"/>
                </a:solidFill>
              </a:rPr>
              <a:t>high-level</a:t>
            </a:r>
            <a:r>
              <a:rPr lang="en-US" sz="2800" dirty="0" smtClean="0"/>
              <a:t>)</a:t>
            </a:r>
          </a:p>
          <a:p>
            <a:pPr marL="457200" indent="-457200">
              <a:buFont typeface="Arial" charset="0"/>
              <a:buChar char="•"/>
            </a:pPr>
            <a:r>
              <a:rPr lang="en-US" sz="2800" dirty="0" smtClean="0"/>
              <a:t>We </a:t>
            </a:r>
            <a:r>
              <a:rPr lang="en-US" sz="2800" dirty="0"/>
              <a:t>will use PL-PGSQL (Procedural Language for </a:t>
            </a:r>
            <a:r>
              <a:rPr lang="en-US" sz="2800" dirty="0" smtClean="0"/>
              <a:t>PostgreSQL</a:t>
            </a:r>
            <a:r>
              <a:rPr lang="en-US" sz="2800" dirty="0"/>
              <a:t>) from pgAdmin</a:t>
            </a:r>
          </a:p>
        </p:txBody>
      </p:sp>
    </p:spTree>
    <p:extLst>
      <p:ext uri="{BB962C8B-B14F-4D97-AF65-F5344CB8AC3E}">
        <p14:creationId xmlns:p14="http://schemas.microsoft.com/office/powerpoint/2010/main" val="719818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A3E69E7-68FD-446D-A42F-C29CF669F1B3}" type="slidenum">
              <a:rPr lang="en-US" smtClean="0"/>
              <a:t>2</a:t>
            </a:fld>
            <a:endParaRPr lang="en-US"/>
          </a:p>
        </p:txBody>
      </p:sp>
      <p:sp>
        <p:nvSpPr>
          <p:cNvPr id="6" name="Rectangle 5"/>
          <p:cNvSpPr/>
          <p:nvPr/>
        </p:nvSpPr>
        <p:spPr>
          <a:xfrm>
            <a:off x="2377439" y="522399"/>
            <a:ext cx="7695249" cy="738664"/>
          </a:xfrm>
          <a:prstGeom prst="rect">
            <a:avLst/>
          </a:prstGeom>
        </p:spPr>
        <p:txBody>
          <a:bodyPr wrap="square">
            <a:spAutoFit/>
          </a:bodyPr>
          <a:lstStyle/>
          <a:p>
            <a:r>
              <a:rPr lang="en-US" sz="4200" b="1" dirty="0" smtClean="0">
                <a:solidFill>
                  <a:srgbClr val="006666"/>
                </a:solidFill>
                <a:latin typeface="Tahoma,Bold" charset="0"/>
              </a:rPr>
              <a:t>Questions from Last Lab </a:t>
            </a:r>
            <a:endParaRPr lang="en-US" sz="4200" b="1" dirty="0">
              <a:effectLst/>
            </a:endParaRPr>
          </a:p>
        </p:txBody>
      </p:sp>
      <p:sp>
        <p:nvSpPr>
          <p:cNvPr id="7" name="TextBox 6"/>
          <p:cNvSpPr txBox="1"/>
          <p:nvPr/>
        </p:nvSpPr>
        <p:spPr>
          <a:xfrm>
            <a:off x="2377439" y="1258917"/>
            <a:ext cx="5366386" cy="5201424"/>
          </a:xfrm>
          <a:prstGeom prst="rect">
            <a:avLst/>
          </a:prstGeom>
          <a:noFill/>
        </p:spPr>
        <p:txBody>
          <a:bodyPr wrap="square" rtlCol="0">
            <a:spAutoFit/>
          </a:bodyPr>
          <a:lstStyle/>
          <a:p>
            <a:pPr marL="285750" indent="-285750">
              <a:buFont typeface="Arial" charset="0"/>
              <a:buChar char="•"/>
            </a:pPr>
            <a:r>
              <a:rPr lang="en-US" sz="2000" dirty="0" smtClean="0"/>
              <a:t>Casting Aggregate Functions</a:t>
            </a:r>
          </a:p>
          <a:p>
            <a:pPr lvl="1"/>
            <a:r>
              <a:rPr lang="en-US" dirty="0"/>
              <a:t>﻿</a:t>
            </a:r>
            <a:r>
              <a:rPr lang="en-US" sz="1600" dirty="0">
                <a:latin typeface="Consolas" charset="0"/>
                <a:ea typeface="Consolas" charset="0"/>
                <a:cs typeface="Consolas" charset="0"/>
              </a:rPr>
              <a:t>SELECT </a:t>
            </a:r>
            <a:r>
              <a:rPr lang="en-US" sz="1600" dirty="0" err="1">
                <a:latin typeface="Consolas" charset="0"/>
                <a:ea typeface="Consolas" charset="0"/>
                <a:cs typeface="Consolas" charset="0"/>
              </a:rPr>
              <a:t>S.rating</a:t>
            </a:r>
            <a:r>
              <a:rPr lang="en-US" sz="1600" dirty="0">
                <a:latin typeface="Consolas" charset="0"/>
                <a:ea typeface="Consolas" charset="0"/>
                <a:cs typeface="Consolas" charset="0"/>
              </a:rPr>
              <a:t>, AVG(</a:t>
            </a:r>
            <a:r>
              <a:rPr lang="en-US" sz="1600" dirty="0" err="1">
                <a:latin typeface="Consolas" charset="0"/>
                <a:ea typeface="Consolas" charset="0"/>
                <a:cs typeface="Consolas" charset="0"/>
              </a:rPr>
              <a:t>S.age</a:t>
            </a:r>
            <a:r>
              <a:rPr lang="en-US" sz="1600" dirty="0">
                <a:latin typeface="Consolas" charset="0"/>
                <a:ea typeface="Consolas" charset="0"/>
                <a:cs typeface="Consolas" charset="0"/>
              </a:rPr>
              <a:t>) AS </a:t>
            </a:r>
            <a:r>
              <a:rPr lang="en-US" sz="1600" dirty="0" err="1">
                <a:latin typeface="Consolas" charset="0"/>
                <a:ea typeface="Consolas" charset="0"/>
                <a:cs typeface="Consolas" charset="0"/>
              </a:rPr>
              <a:t>avgage</a:t>
            </a:r>
            <a:r>
              <a:rPr lang="en-US" sz="1600" dirty="0">
                <a:latin typeface="Consolas" charset="0"/>
                <a:ea typeface="Consolas" charset="0"/>
                <a:cs typeface="Consolas" charset="0"/>
              </a:rPr>
              <a:t>,                COUNT(*) </a:t>
            </a:r>
            <a:r>
              <a:rPr lang="en-US" sz="1600" dirty="0" err="1">
                <a:latin typeface="Consolas" charset="0"/>
                <a:ea typeface="Consolas" charset="0"/>
                <a:cs typeface="Consolas" charset="0"/>
              </a:rPr>
              <a:t>numsailors</a:t>
            </a:r>
            <a:r>
              <a:rPr lang="en-US" sz="1600" dirty="0">
                <a:latin typeface="Consolas" charset="0"/>
                <a:ea typeface="Consolas" charset="0"/>
                <a:cs typeface="Consolas" charset="0"/>
              </a:rPr>
              <a:t> </a:t>
            </a:r>
            <a:endParaRPr lang="en-US" sz="1600" dirty="0" smtClean="0">
              <a:latin typeface="Consolas" charset="0"/>
              <a:ea typeface="Consolas" charset="0"/>
              <a:cs typeface="Consolas" charset="0"/>
            </a:endParaRPr>
          </a:p>
          <a:p>
            <a:pPr lvl="1"/>
            <a:r>
              <a:rPr lang="en-US" sz="1600" dirty="0">
                <a:latin typeface="Consolas" charset="0"/>
                <a:ea typeface="Consolas" charset="0"/>
                <a:cs typeface="Consolas" charset="0"/>
              </a:rPr>
              <a:t>  </a:t>
            </a:r>
            <a:r>
              <a:rPr lang="is-IS" sz="1600" dirty="0" smtClean="0">
                <a:latin typeface="Consolas" charset="0"/>
                <a:ea typeface="Consolas" charset="0"/>
                <a:cs typeface="Consolas" charset="0"/>
              </a:rPr>
              <a:t>……</a:t>
            </a:r>
          </a:p>
          <a:p>
            <a:pPr lvl="1"/>
            <a:endParaRPr lang="en-US" sz="1600" dirty="0" smtClean="0">
              <a:latin typeface="Consolas" charset="0"/>
              <a:ea typeface="Consolas" charset="0"/>
              <a:cs typeface="Consolas" charset="0"/>
            </a:endParaRPr>
          </a:p>
          <a:p>
            <a:pPr lvl="1"/>
            <a:r>
              <a:rPr lang="en-US" dirty="0">
                <a:latin typeface="Consolas" charset="0"/>
                <a:ea typeface="Consolas" charset="0"/>
                <a:cs typeface="Consolas" charset="0"/>
              </a:rPr>
              <a:t>﻿</a:t>
            </a:r>
            <a:r>
              <a:rPr lang="en-US" sz="1600" dirty="0">
                <a:latin typeface="Consolas" charset="0"/>
                <a:ea typeface="Consolas" charset="0"/>
                <a:cs typeface="Consolas" charset="0"/>
              </a:rPr>
              <a:t>SELECT </a:t>
            </a:r>
            <a:r>
              <a:rPr lang="en-US" sz="1600" dirty="0" err="1">
                <a:latin typeface="Consolas" charset="0"/>
                <a:ea typeface="Consolas" charset="0"/>
                <a:cs typeface="Consolas" charset="0"/>
              </a:rPr>
              <a:t>S.rating</a:t>
            </a:r>
            <a:r>
              <a:rPr lang="en-US" sz="1600" dirty="0">
                <a:latin typeface="Consolas" charset="0"/>
                <a:ea typeface="Consolas" charset="0"/>
                <a:cs typeface="Consolas" charset="0"/>
              </a:rPr>
              <a:t>, CAST (AVG(</a:t>
            </a:r>
            <a:r>
              <a:rPr lang="en-US" sz="1600" dirty="0" err="1">
                <a:latin typeface="Consolas" charset="0"/>
                <a:ea typeface="Consolas" charset="0"/>
                <a:cs typeface="Consolas" charset="0"/>
              </a:rPr>
              <a:t>S.age</a:t>
            </a:r>
            <a:r>
              <a:rPr lang="en-US" sz="1600" dirty="0">
                <a:latin typeface="Consolas" charset="0"/>
                <a:ea typeface="Consolas" charset="0"/>
                <a:cs typeface="Consolas" charset="0"/>
              </a:rPr>
              <a:t>) AS INTEGER) AS </a:t>
            </a:r>
            <a:r>
              <a:rPr lang="en-US" sz="1600" dirty="0" err="1">
                <a:latin typeface="Consolas" charset="0"/>
                <a:ea typeface="Consolas" charset="0"/>
                <a:cs typeface="Consolas" charset="0"/>
              </a:rPr>
              <a:t>avgage</a:t>
            </a:r>
            <a:r>
              <a:rPr lang="en-US" sz="1600" dirty="0"/>
              <a:t>,  </a:t>
            </a:r>
            <a:r>
              <a:rPr lang="en-US" sz="1600" dirty="0" smtClean="0"/>
              <a:t> </a:t>
            </a:r>
            <a:r>
              <a:rPr lang="en-US" sz="1600" dirty="0"/>
              <a:t>COUNT(*) </a:t>
            </a:r>
            <a:r>
              <a:rPr lang="en-US" sz="1600" dirty="0" err="1" smtClean="0"/>
              <a:t>numsailors</a:t>
            </a:r>
            <a:endParaRPr lang="en-US" sz="1600" dirty="0" smtClean="0"/>
          </a:p>
          <a:p>
            <a:pPr lvl="1"/>
            <a:r>
              <a:rPr lang="en-US" sz="1600" dirty="0"/>
              <a:t> </a:t>
            </a:r>
            <a:r>
              <a:rPr lang="en-US" sz="1600" dirty="0" smtClean="0"/>
              <a:t>  </a:t>
            </a:r>
            <a:r>
              <a:rPr lang="is-IS" sz="1600" dirty="0" smtClean="0"/>
              <a:t>….....</a:t>
            </a:r>
            <a:r>
              <a:rPr lang="en-US" sz="1600" dirty="0" smtClean="0"/>
              <a:t> </a:t>
            </a:r>
            <a:endParaRPr lang="en-US" sz="1600" dirty="0"/>
          </a:p>
          <a:p>
            <a:pPr lvl="1"/>
            <a:endParaRPr lang="en-US" sz="1600" dirty="0" smtClean="0"/>
          </a:p>
          <a:p>
            <a:pPr lvl="1"/>
            <a:endParaRPr lang="en-US" sz="1600" dirty="0" smtClean="0"/>
          </a:p>
          <a:p>
            <a:pPr marL="285750" indent="-285750">
              <a:buFont typeface="Arial" charset="0"/>
              <a:buChar char="•"/>
            </a:pPr>
            <a:r>
              <a:rPr lang="en-US" sz="2000" dirty="0" smtClean="0">
                <a:latin typeface="Calibri" charset="0"/>
                <a:ea typeface="Calibri" charset="0"/>
                <a:cs typeface="Calibri" charset="0"/>
              </a:rPr>
              <a:t>If a variable is set to integer however the output is a decimal does it get rounded up or down? </a:t>
            </a:r>
          </a:p>
          <a:p>
            <a:pPr lvl="1"/>
            <a:r>
              <a:rPr lang="en-US" sz="1600" dirty="0">
                <a:latin typeface="Consolas" charset="0"/>
                <a:ea typeface="Consolas" charset="0"/>
                <a:cs typeface="Consolas" charset="0"/>
              </a:rPr>
              <a:t>﻿Select 9.5 as original, cast(9.5 as </a:t>
            </a:r>
            <a:r>
              <a:rPr lang="en-US" sz="1600" dirty="0" err="1">
                <a:latin typeface="Consolas" charset="0"/>
                <a:ea typeface="Consolas" charset="0"/>
                <a:cs typeface="Consolas" charset="0"/>
              </a:rPr>
              <a:t>int</a:t>
            </a:r>
            <a:r>
              <a:rPr lang="en-US" sz="1600" dirty="0" smtClean="0">
                <a:latin typeface="Consolas" charset="0"/>
                <a:ea typeface="Consolas" charset="0"/>
                <a:cs typeface="Consolas" charset="0"/>
              </a:rPr>
              <a:t>);</a:t>
            </a:r>
          </a:p>
          <a:p>
            <a:pPr lvl="1" algn="ctr"/>
            <a:endParaRPr lang="en-US" sz="1600" dirty="0" smtClean="0">
              <a:latin typeface="Consolas" charset="0"/>
              <a:ea typeface="Consolas" charset="0"/>
              <a:cs typeface="Consolas" charset="0"/>
            </a:endParaRPr>
          </a:p>
          <a:p>
            <a:pPr lvl="1" algn="ctr"/>
            <a:endParaRPr lang="en-US" sz="1600" dirty="0" smtClean="0">
              <a:latin typeface="Consolas" charset="0"/>
              <a:ea typeface="Consolas" charset="0"/>
              <a:cs typeface="Consolas" charset="0"/>
            </a:endParaRPr>
          </a:p>
          <a:p>
            <a:pPr lvl="1"/>
            <a:r>
              <a:rPr lang="en-US" sz="1600" dirty="0">
                <a:latin typeface="Consolas" charset="0"/>
                <a:ea typeface="Consolas" charset="0"/>
                <a:cs typeface="Consolas" charset="0"/>
              </a:rPr>
              <a:t>﻿Select 9.4 as original, cast(9.4 as </a:t>
            </a:r>
            <a:r>
              <a:rPr lang="en-US" sz="1600" dirty="0" err="1">
                <a:latin typeface="Consolas" charset="0"/>
                <a:ea typeface="Consolas" charset="0"/>
                <a:cs typeface="Consolas" charset="0"/>
              </a:rPr>
              <a:t>int</a:t>
            </a:r>
            <a:r>
              <a:rPr lang="en-US" sz="1600" dirty="0" smtClean="0">
                <a:latin typeface="Consolas" charset="0"/>
                <a:ea typeface="Consolas" charset="0"/>
                <a:cs typeface="Consolas" charset="0"/>
              </a:rPr>
              <a:t>);</a:t>
            </a:r>
          </a:p>
          <a:p>
            <a:pPr marL="285750" indent="-285750">
              <a:buFont typeface="Arial" charset="0"/>
              <a:buChar char="•"/>
            </a:pPr>
            <a:r>
              <a:rPr lang="en-US" sz="2000" dirty="0" smtClean="0">
                <a:latin typeface="Calibri" charset="0"/>
                <a:ea typeface="Calibri" charset="0"/>
                <a:cs typeface="Calibri" charset="0"/>
              </a:rPr>
              <a:t>Not Exists Explanation – covered that in the DGD</a:t>
            </a:r>
            <a:endParaRPr lang="en-US" sz="2000" dirty="0">
              <a:latin typeface="Calibri" charset="0"/>
              <a:ea typeface="Calibri" charset="0"/>
              <a:cs typeface="Calibri"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2850" y="1328673"/>
            <a:ext cx="4346575" cy="1093595"/>
          </a:xfrm>
          <a:prstGeom prst="rect">
            <a:avLst/>
          </a:prstGeom>
          <a:ln>
            <a:solidFill>
              <a:schemeClr val="tx1"/>
            </a:solidFill>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1801" y="3021086"/>
            <a:ext cx="3475038" cy="1142347"/>
          </a:xfrm>
          <a:prstGeom prst="rect">
            <a:avLst/>
          </a:prstGeom>
          <a:ln>
            <a:solidFill>
              <a:schemeClr val="tx1"/>
            </a:solidFill>
          </a:ln>
        </p:spPr>
      </p:pic>
      <p:sp>
        <p:nvSpPr>
          <p:cNvPr id="10" name="Down Arrow 9"/>
          <p:cNvSpPr/>
          <p:nvPr/>
        </p:nvSpPr>
        <p:spPr>
          <a:xfrm>
            <a:off x="9653589" y="2489878"/>
            <a:ext cx="271463" cy="3841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632961" y="2297806"/>
            <a:ext cx="274319" cy="3841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4648201" y="5032090"/>
            <a:ext cx="274319" cy="3841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1147" y="4445113"/>
            <a:ext cx="1696345" cy="670648"/>
          </a:xfrm>
          <a:prstGeom prst="rect">
            <a:avLst/>
          </a:prstGeom>
          <a:ln>
            <a:solidFill>
              <a:schemeClr val="tx1"/>
            </a:solidFill>
          </a:ln>
        </p:spPr>
      </p:pic>
      <p:sp>
        <p:nvSpPr>
          <p:cNvPr id="14" name="Down Arrow 13"/>
          <p:cNvSpPr/>
          <p:nvPr/>
        </p:nvSpPr>
        <p:spPr>
          <a:xfrm>
            <a:off x="9653589" y="5211952"/>
            <a:ext cx="274319" cy="3841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1146" y="5685704"/>
            <a:ext cx="1696345" cy="670648"/>
          </a:xfrm>
          <a:prstGeom prst="rect">
            <a:avLst/>
          </a:prstGeom>
          <a:ln>
            <a:solidFill>
              <a:schemeClr val="tx1"/>
            </a:solidFill>
          </a:ln>
        </p:spPr>
      </p:pic>
    </p:spTree>
    <p:extLst>
      <p:ext uri="{BB962C8B-B14F-4D97-AF65-F5344CB8AC3E}">
        <p14:creationId xmlns:p14="http://schemas.microsoft.com/office/powerpoint/2010/main" val="2122863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9786114" cy="677108"/>
          </a:xfrm>
          <a:prstGeom prst="rect">
            <a:avLst/>
          </a:prstGeom>
        </p:spPr>
        <p:txBody>
          <a:bodyPr wrap="square">
            <a:spAutoFit/>
          </a:bodyPr>
          <a:lstStyle/>
          <a:p>
            <a:r>
              <a:rPr lang="en-US" sz="3800" b="1" dirty="0">
                <a:solidFill>
                  <a:srgbClr val="006666"/>
                </a:solidFill>
                <a:latin typeface="Tahoma,Bold" charset="0"/>
              </a:rPr>
              <a:t>Writing Trigger Procedures </a:t>
            </a:r>
            <a:r>
              <a:rPr lang="en-US" sz="3800" b="1">
                <a:solidFill>
                  <a:srgbClr val="006666"/>
                </a:solidFill>
                <a:latin typeface="Tahoma,Bold" charset="0"/>
              </a:rPr>
              <a:t>with </a:t>
            </a:r>
            <a:r>
              <a:rPr lang="en-US" sz="3400" b="1" smtClean="0">
                <a:solidFill>
                  <a:srgbClr val="006666"/>
                </a:solidFill>
                <a:latin typeface="Tahoma,Bold" charset="0"/>
              </a:rPr>
              <a:t>PL-PGSQL</a:t>
            </a:r>
            <a:endParaRPr lang="en-US" sz="34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20</a:t>
            </a:fld>
            <a:endParaRPr lang="en-US"/>
          </a:p>
        </p:txBody>
      </p:sp>
      <p:sp>
        <p:nvSpPr>
          <p:cNvPr id="5" name="TextBox 4"/>
          <p:cNvSpPr txBox="1"/>
          <p:nvPr/>
        </p:nvSpPr>
        <p:spPr>
          <a:xfrm>
            <a:off x="2686874" y="891396"/>
            <a:ext cx="9028876" cy="523220"/>
          </a:xfrm>
          <a:prstGeom prst="rect">
            <a:avLst/>
          </a:prstGeom>
          <a:noFill/>
        </p:spPr>
        <p:txBody>
          <a:bodyPr wrap="square" rtlCol="0">
            <a:spAutoFit/>
          </a:bodyPr>
          <a:lstStyle/>
          <a:p>
            <a:pPr marL="457200" indent="-457200">
              <a:buFont typeface="Arial" charset="0"/>
              <a:buChar char="•"/>
            </a:pPr>
            <a:r>
              <a:rPr lang="en-US" sz="2800"/>
              <a:t>Open the Query Editor and type the following:</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2962" y="1414616"/>
            <a:ext cx="6661151" cy="5345083"/>
          </a:xfrm>
          <a:prstGeom prst="rect">
            <a:avLst/>
          </a:prstGeom>
        </p:spPr>
      </p:pic>
    </p:spTree>
    <p:extLst>
      <p:ext uri="{BB962C8B-B14F-4D97-AF65-F5344CB8AC3E}">
        <p14:creationId xmlns:p14="http://schemas.microsoft.com/office/powerpoint/2010/main" val="836444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9786114" cy="677108"/>
          </a:xfrm>
          <a:prstGeom prst="rect">
            <a:avLst/>
          </a:prstGeom>
        </p:spPr>
        <p:txBody>
          <a:bodyPr wrap="square">
            <a:spAutoFit/>
          </a:bodyPr>
          <a:lstStyle/>
          <a:p>
            <a:r>
              <a:rPr lang="en-US" sz="3800" b="1" dirty="0">
                <a:solidFill>
                  <a:srgbClr val="006666"/>
                </a:solidFill>
                <a:latin typeface="Tahoma,Bold" charset="0"/>
              </a:rPr>
              <a:t>Writing Trigger Procedures </a:t>
            </a:r>
            <a:r>
              <a:rPr lang="en-US" sz="3800" b="1">
                <a:solidFill>
                  <a:srgbClr val="006666"/>
                </a:solidFill>
                <a:latin typeface="Tahoma,Bold" charset="0"/>
              </a:rPr>
              <a:t>with </a:t>
            </a:r>
            <a:r>
              <a:rPr lang="en-US" sz="3400" b="1" smtClean="0">
                <a:solidFill>
                  <a:srgbClr val="006666"/>
                </a:solidFill>
                <a:latin typeface="Tahoma,Bold" charset="0"/>
              </a:rPr>
              <a:t>PL-PGSQL</a:t>
            </a:r>
            <a:endParaRPr lang="en-US" sz="34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21</a:t>
            </a:fld>
            <a:endParaRPr lang="en-US"/>
          </a:p>
        </p:txBody>
      </p:sp>
      <p:sp>
        <p:nvSpPr>
          <p:cNvPr id="5" name="TextBox 4"/>
          <p:cNvSpPr txBox="1"/>
          <p:nvPr/>
        </p:nvSpPr>
        <p:spPr>
          <a:xfrm>
            <a:off x="2686874" y="1228082"/>
            <a:ext cx="9028876" cy="523220"/>
          </a:xfrm>
          <a:prstGeom prst="rect">
            <a:avLst/>
          </a:prstGeom>
          <a:noFill/>
        </p:spPr>
        <p:txBody>
          <a:bodyPr wrap="square" rtlCol="0">
            <a:spAutoFit/>
          </a:bodyPr>
          <a:lstStyle/>
          <a:p>
            <a:pPr marL="457200" indent="-457200">
              <a:buFont typeface="Arial" charset="0"/>
              <a:buChar char="•"/>
            </a:pPr>
            <a:r>
              <a:rPr lang="en-US" sz="2800"/>
              <a:t>Open the Query Editor and type the following:</a:t>
            </a:r>
            <a:endParaRPr lang="en-US"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1775" y="2422525"/>
            <a:ext cx="5295900" cy="1257300"/>
          </a:xfrm>
          <a:prstGeom prst="rect">
            <a:avLst/>
          </a:prstGeom>
        </p:spPr>
      </p:pic>
    </p:spTree>
    <p:extLst>
      <p:ext uri="{BB962C8B-B14F-4D97-AF65-F5344CB8AC3E}">
        <p14:creationId xmlns:p14="http://schemas.microsoft.com/office/powerpoint/2010/main" val="2090089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9786114" cy="677108"/>
          </a:xfrm>
          <a:prstGeom prst="rect">
            <a:avLst/>
          </a:prstGeom>
        </p:spPr>
        <p:txBody>
          <a:bodyPr wrap="square">
            <a:spAutoFit/>
          </a:bodyPr>
          <a:lstStyle/>
          <a:p>
            <a:r>
              <a:rPr lang="en-US" sz="3800" b="1" dirty="0">
                <a:solidFill>
                  <a:srgbClr val="006666"/>
                </a:solidFill>
                <a:latin typeface="Tahoma,Bold" charset="0"/>
              </a:rPr>
              <a:t>Writing Trigger Procedures </a:t>
            </a:r>
            <a:r>
              <a:rPr lang="en-US" sz="3800" b="1">
                <a:solidFill>
                  <a:srgbClr val="006666"/>
                </a:solidFill>
                <a:latin typeface="Tahoma,Bold" charset="0"/>
              </a:rPr>
              <a:t>with </a:t>
            </a:r>
            <a:r>
              <a:rPr lang="en-US" sz="3400" b="1" smtClean="0">
                <a:solidFill>
                  <a:srgbClr val="006666"/>
                </a:solidFill>
                <a:latin typeface="Tahoma,Bold" charset="0"/>
              </a:rPr>
              <a:t>PL-PGSQL</a:t>
            </a:r>
            <a:endParaRPr lang="en-US" sz="34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22</a:t>
            </a:fld>
            <a:endParaRPr lang="en-US"/>
          </a:p>
        </p:txBody>
      </p:sp>
      <p:sp>
        <p:nvSpPr>
          <p:cNvPr id="5" name="TextBox 4"/>
          <p:cNvSpPr txBox="1"/>
          <p:nvPr/>
        </p:nvSpPr>
        <p:spPr>
          <a:xfrm>
            <a:off x="2686874" y="1228082"/>
            <a:ext cx="9028876" cy="4832092"/>
          </a:xfrm>
          <a:prstGeom prst="rect">
            <a:avLst/>
          </a:prstGeom>
          <a:noFill/>
        </p:spPr>
        <p:txBody>
          <a:bodyPr wrap="square" rtlCol="0">
            <a:spAutoFit/>
          </a:bodyPr>
          <a:lstStyle/>
          <a:p>
            <a:pPr marL="457200" lvl="0" indent="-457200"/>
            <a:r>
              <a:rPr lang="en-US" sz="2800" dirty="0"/>
              <a:t>Some variables that are often needed: </a:t>
            </a:r>
            <a:endParaRPr lang="en-US" sz="2800" dirty="0" smtClean="0"/>
          </a:p>
          <a:p>
            <a:pPr marL="457200" lvl="0" indent="-457200"/>
            <a:endParaRPr lang="en-US" sz="2800" dirty="0"/>
          </a:p>
          <a:p>
            <a:pPr marL="457200" lvl="0" indent="-457200"/>
            <a:r>
              <a:rPr lang="en-US" sz="2800" dirty="0" smtClean="0">
                <a:solidFill>
                  <a:srgbClr val="FF0000"/>
                </a:solidFill>
              </a:rPr>
              <a:t>NEW</a:t>
            </a:r>
            <a:r>
              <a:rPr lang="en-US" sz="2800" dirty="0" smtClean="0"/>
              <a:t> </a:t>
            </a:r>
            <a:r>
              <a:rPr lang="en-US" sz="2800" dirty="0"/>
              <a:t>= Holds the contents of the row to insert or update. </a:t>
            </a:r>
            <a:endParaRPr lang="en-US" sz="2800" dirty="0" smtClean="0"/>
          </a:p>
          <a:p>
            <a:pPr marL="457200" lvl="0" indent="-457200"/>
            <a:endParaRPr lang="en-US" sz="2800" dirty="0"/>
          </a:p>
          <a:p>
            <a:pPr marL="457200" lvl="0" indent="-457200"/>
            <a:r>
              <a:rPr lang="en-US" sz="2800" dirty="0" smtClean="0">
                <a:solidFill>
                  <a:srgbClr val="FF0000"/>
                </a:solidFill>
              </a:rPr>
              <a:t>OLD</a:t>
            </a:r>
            <a:r>
              <a:rPr lang="en-US" sz="2800" dirty="0" smtClean="0"/>
              <a:t> </a:t>
            </a:r>
            <a:r>
              <a:rPr lang="en-US" sz="2800" dirty="0"/>
              <a:t>= Holds the contents of the original row. </a:t>
            </a:r>
            <a:endParaRPr lang="en-US" sz="2800" dirty="0" smtClean="0"/>
          </a:p>
          <a:p>
            <a:pPr marL="457200" lvl="0" indent="-457200"/>
            <a:endParaRPr lang="en-US" sz="2800" dirty="0" smtClean="0"/>
          </a:p>
          <a:p>
            <a:pPr marL="457200" lvl="0" indent="-457200"/>
            <a:r>
              <a:rPr lang="en-US" sz="2800" dirty="0" smtClean="0">
                <a:solidFill>
                  <a:srgbClr val="FF0000"/>
                </a:solidFill>
              </a:rPr>
              <a:t>TG_NARGS</a:t>
            </a:r>
            <a:r>
              <a:rPr lang="en-US" sz="2800" dirty="0" smtClean="0"/>
              <a:t> </a:t>
            </a:r>
            <a:r>
              <a:rPr lang="en-US" sz="2800" dirty="0"/>
              <a:t>= Number of input arguments passed on to the trigger procedure. </a:t>
            </a:r>
            <a:endParaRPr lang="en-US" sz="2800" dirty="0" smtClean="0"/>
          </a:p>
          <a:p>
            <a:pPr marL="457200" lvl="0" indent="-457200"/>
            <a:endParaRPr lang="en-US" sz="2800" dirty="0"/>
          </a:p>
          <a:p>
            <a:pPr marL="457200" lvl="0" indent="-457200"/>
            <a:r>
              <a:rPr lang="en-US" sz="2800" dirty="0" smtClean="0">
                <a:solidFill>
                  <a:srgbClr val="FF0000"/>
                </a:solidFill>
              </a:rPr>
              <a:t>TG_ARGV</a:t>
            </a:r>
            <a:r>
              <a:rPr lang="en-US" sz="2800" dirty="0">
                <a:solidFill>
                  <a:srgbClr val="FF0000"/>
                </a:solidFill>
              </a:rPr>
              <a:t>[ ]</a:t>
            </a:r>
            <a:r>
              <a:rPr lang="en-US" sz="2800" dirty="0"/>
              <a:t> = Text array containing the arguments, accessed as $1, $2, etc.</a:t>
            </a:r>
          </a:p>
        </p:txBody>
      </p:sp>
    </p:spTree>
    <p:extLst>
      <p:ext uri="{BB962C8B-B14F-4D97-AF65-F5344CB8AC3E}">
        <p14:creationId xmlns:p14="http://schemas.microsoft.com/office/powerpoint/2010/main" val="174504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9786114" cy="677108"/>
          </a:xfrm>
          <a:prstGeom prst="rect">
            <a:avLst/>
          </a:prstGeom>
        </p:spPr>
        <p:txBody>
          <a:bodyPr wrap="square">
            <a:spAutoFit/>
          </a:bodyPr>
          <a:lstStyle/>
          <a:p>
            <a:r>
              <a:rPr lang="en-US" sz="3800" b="1" dirty="0">
                <a:solidFill>
                  <a:srgbClr val="006666"/>
                </a:solidFill>
                <a:latin typeface="Tahoma,Bold" charset="0"/>
              </a:rPr>
              <a:t>Writing Trigger Procedures </a:t>
            </a:r>
            <a:r>
              <a:rPr lang="en-US" sz="3800" b="1">
                <a:solidFill>
                  <a:srgbClr val="006666"/>
                </a:solidFill>
                <a:latin typeface="Tahoma,Bold" charset="0"/>
              </a:rPr>
              <a:t>with </a:t>
            </a:r>
            <a:r>
              <a:rPr lang="en-US" sz="3400" b="1" smtClean="0">
                <a:solidFill>
                  <a:srgbClr val="006666"/>
                </a:solidFill>
                <a:latin typeface="Tahoma,Bold" charset="0"/>
              </a:rPr>
              <a:t>PL-PGSQL</a:t>
            </a:r>
            <a:endParaRPr lang="en-US" sz="34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23</a:t>
            </a:fld>
            <a:endParaRPr lang="en-US"/>
          </a:p>
        </p:txBody>
      </p:sp>
      <p:sp>
        <p:nvSpPr>
          <p:cNvPr id="5" name="TextBox 4"/>
          <p:cNvSpPr txBox="1"/>
          <p:nvPr/>
        </p:nvSpPr>
        <p:spPr>
          <a:xfrm>
            <a:off x="2686874" y="1228082"/>
            <a:ext cx="9028876" cy="3108543"/>
          </a:xfrm>
          <a:prstGeom prst="rect">
            <a:avLst/>
          </a:prstGeom>
          <a:noFill/>
        </p:spPr>
        <p:txBody>
          <a:bodyPr wrap="square" rtlCol="0">
            <a:spAutoFit/>
          </a:bodyPr>
          <a:lstStyle/>
          <a:p>
            <a:pPr marL="457200" lvl="0" indent="-457200"/>
            <a:r>
              <a:rPr lang="en-US" sz="2800" dirty="0">
                <a:solidFill>
                  <a:srgbClr val="FF0000"/>
                </a:solidFill>
              </a:rPr>
              <a:t>Testing the Trigger Procedure </a:t>
            </a:r>
            <a:endParaRPr lang="en-US" sz="2800" dirty="0" smtClean="0">
              <a:solidFill>
                <a:srgbClr val="FF0000"/>
              </a:solidFill>
            </a:endParaRPr>
          </a:p>
          <a:p>
            <a:pPr marL="457200" lvl="0" indent="-457200"/>
            <a:endParaRPr lang="en-US" sz="2800" dirty="0"/>
          </a:p>
          <a:p>
            <a:pPr marL="457200" lvl="0" indent="-457200"/>
            <a:r>
              <a:rPr lang="en-US" sz="2800" dirty="0" smtClean="0"/>
              <a:t>Go </a:t>
            </a:r>
            <a:r>
              <a:rPr lang="en-US" sz="2800" dirty="0"/>
              <a:t>to the Edit Data window of the Sailors table</a:t>
            </a:r>
            <a:r>
              <a:rPr lang="en-US" sz="2800" dirty="0" smtClean="0"/>
              <a:t>.</a:t>
            </a:r>
          </a:p>
          <a:p>
            <a:pPr marL="457200" lvl="0" indent="-457200"/>
            <a:endParaRPr lang="en-US" sz="2800" dirty="0"/>
          </a:p>
          <a:p>
            <a:pPr marL="457200" lvl="0" indent="-457200"/>
            <a:r>
              <a:rPr lang="en-US" sz="2800" dirty="0" smtClean="0"/>
              <a:t>Try </a:t>
            </a:r>
            <a:r>
              <a:rPr lang="en-US" sz="2800" dirty="0"/>
              <a:t>to update Peter’s age to 51. What do you get? </a:t>
            </a:r>
            <a:endParaRPr lang="en-US" sz="2800" dirty="0" smtClean="0"/>
          </a:p>
          <a:p>
            <a:pPr marL="457200" lvl="0" indent="-457200"/>
            <a:endParaRPr lang="en-US" sz="2800" dirty="0"/>
          </a:p>
          <a:p>
            <a:pPr marL="457200" lvl="0" indent="-457200"/>
            <a:r>
              <a:rPr lang="en-US" sz="2800" dirty="0" smtClean="0"/>
              <a:t>Now </a:t>
            </a:r>
            <a:r>
              <a:rPr lang="en-US" sz="2800" dirty="0"/>
              <a:t>update it to 23. Was the operation successful?</a:t>
            </a:r>
          </a:p>
        </p:txBody>
      </p:sp>
    </p:spTree>
    <p:extLst>
      <p:ext uri="{BB962C8B-B14F-4D97-AF65-F5344CB8AC3E}">
        <p14:creationId xmlns:p14="http://schemas.microsoft.com/office/powerpoint/2010/main" val="1772237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9786114" cy="738664"/>
          </a:xfrm>
          <a:prstGeom prst="rect">
            <a:avLst/>
          </a:prstGeom>
        </p:spPr>
        <p:txBody>
          <a:bodyPr wrap="square">
            <a:spAutoFit/>
          </a:bodyPr>
          <a:lstStyle/>
          <a:p>
            <a:r>
              <a:rPr lang="en-US" sz="4200" b="1" dirty="0" smtClean="0">
                <a:solidFill>
                  <a:srgbClr val="006666"/>
                </a:solidFill>
                <a:latin typeface="Tahoma,Bold" charset="0"/>
              </a:rPr>
              <a:t>Implementing Triggers</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24</a:t>
            </a:fld>
            <a:endParaRPr lang="en-US"/>
          </a:p>
        </p:txBody>
      </p:sp>
      <p:sp>
        <p:nvSpPr>
          <p:cNvPr id="4" name="Rectangle 3"/>
          <p:cNvSpPr/>
          <p:nvPr/>
        </p:nvSpPr>
        <p:spPr>
          <a:xfrm>
            <a:off x="2686874" y="1447637"/>
            <a:ext cx="9128889" cy="4524315"/>
          </a:xfrm>
          <a:prstGeom prst="rect">
            <a:avLst/>
          </a:prstGeom>
        </p:spPr>
        <p:txBody>
          <a:bodyPr wrap="square">
            <a:spAutoFit/>
          </a:bodyPr>
          <a:lstStyle/>
          <a:p>
            <a:r>
              <a:rPr lang="en-US" sz="3200" dirty="0"/>
              <a:t>When does the event below happen? </a:t>
            </a:r>
          </a:p>
          <a:p>
            <a:endParaRPr lang="en-US" sz="3200" dirty="0" smtClean="0"/>
          </a:p>
          <a:p>
            <a:r>
              <a:rPr lang="en-US" sz="3200" dirty="0" smtClean="0">
                <a:solidFill>
                  <a:srgbClr val="FF0000"/>
                </a:solidFill>
              </a:rPr>
              <a:t>There </a:t>
            </a:r>
            <a:r>
              <a:rPr lang="en-US" sz="3200" dirty="0">
                <a:solidFill>
                  <a:srgbClr val="FF0000"/>
                </a:solidFill>
              </a:rPr>
              <a:t>must never be more than two sailors traveling in the green boat because it is fragile and could sink. </a:t>
            </a:r>
            <a:endParaRPr lang="en-US" sz="3200" dirty="0" smtClean="0">
              <a:solidFill>
                <a:srgbClr val="FF0000"/>
              </a:solidFill>
            </a:endParaRPr>
          </a:p>
          <a:p>
            <a:endParaRPr lang="en-US" sz="3200" dirty="0"/>
          </a:p>
          <a:p>
            <a:pPr marL="285750" indent="-285750">
              <a:buFont typeface="Arial" charset="0"/>
              <a:buChar char="•"/>
            </a:pPr>
            <a:r>
              <a:rPr lang="en-US" sz="3200" dirty="0" smtClean="0"/>
              <a:t>When </a:t>
            </a:r>
            <a:r>
              <a:rPr lang="en-US" sz="3200" dirty="0"/>
              <a:t>a new tuple in the RESERVES relation is inserted or an existing one is updated. </a:t>
            </a:r>
          </a:p>
          <a:p>
            <a:pPr marL="285750" indent="-285750">
              <a:buFont typeface="Arial" charset="0"/>
              <a:buChar char="•"/>
            </a:pPr>
            <a:r>
              <a:rPr lang="en-US" sz="3200" dirty="0" smtClean="0"/>
              <a:t>Then </a:t>
            </a:r>
            <a:r>
              <a:rPr lang="en-US" sz="3200" dirty="0"/>
              <a:t>we create triggers accordingly. </a:t>
            </a:r>
          </a:p>
          <a:p>
            <a:pPr marL="285750" indent="-285750">
              <a:buFont typeface="Arial" charset="0"/>
              <a:buChar char="•"/>
            </a:pPr>
            <a:r>
              <a:rPr lang="en-US" sz="3200" dirty="0" smtClean="0"/>
              <a:t>But </a:t>
            </a:r>
            <a:r>
              <a:rPr lang="en-US" sz="3200" dirty="0"/>
              <a:t>first, we define the trigger procedure.</a:t>
            </a:r>
          </a:p>
        </p:txBody>
      </p:sp>
    </p:spTree>
    <p:extLst>
      <p:ext uri="{BB962C8B-B14F-4D97-AF65-F5344CB8AC3E}">
        <p14:creationId xmlns:p14="http://schemas.microsoft.com/office/powerpoint/2010/main" val="4750513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874" y="1576516"/>
            <a:ext cx="7414389" cy="5033715"/>
          </a:xfrm>
          <a:prstGeom prst="rect">
            <a:avLst/>
          </a:prstGeom>
        </p:spPr>
      </p:pic>
      <p:sp>
        <p:nvSpPr>
          <p:cNvPr id="6" name="Rectangle 5"/>
          <p:cNvSpPr/>
          <p:nvPr/>
        </p:nvSpPr>
        <p:spPr>
          <a:xfrm>
            <a:off x="2686874" y="293799"/>
            <a:ext cx="9786114" cy="738664"/>
          </a:xfrm>
          <a:prstGeom prst="rect">
            <a:avLst/>
          </a:prstGeom>
        </p:spPr>
        <p:txBody>
          <a:bodyPr wrap="square">
            <a:spAutoFit/>
          </a:bodyPr>
          <a:lstStyle/>
          <a:p>
            <a:r>
              <a:rPr lang="en-US" sz="4200" b="1" dirty="0">
                <a:solidFill>
                  <a:srgbClr val="006666"/>
                </a:solidFill>
                <a:latin typeface="Tahoma,Bold" charset="0"/>
              </a:rPr>
              <a:t>A Glimpse Into PL-PGSQL</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25</a:t>
            </a:fld>
            <a:endParaRPr lang="en-US"/>
          </a:p>
        </p:txBody>
      </p:sp>
      <p:sp>
        <p:nvSpPr>
          <p:cNvPr id="4" name="Rectangle 3"/>
          <p:cNvSpPr/>
          <p:nvPr/>
        </p:nvSpPr>
        <p:spPr>
          <a:xfrm>
            <a:off x="2686874" y="991741"/>
            <a:ext cx="9128889" cy="584775"/>
          </a:xfrm>
          <a:prstGeom prst="rect">
            <a:avLst/>
          </a:prstGeom>
        </p:spPr>
        <p:txBody>
          <a:bodyPr wrap="square">
            <a:spAutoFit/>
          </a:bodyPr>
          <a:lstStyle/>
          <a:p>
            <a:r>
              <a:rPr lang="en-US" sz="3200" dirty="0"/>
              <a:t>Structure of the Main Code Block</a:t>
            </a:r>
          </a:p>
        </p:txBody>
      </p:sp>
      <p:sp>
        <p:nvSpPr>
          <p:cNvPr id="5" name="Rectangle 4"/>
          <p:cNvSpPr/>
          <p:nvPr/>
        </p:nvSpPr>
        <p:spPr>
          <a:xfrm>
            <a:off x="9658350" y="6356352"/>
            <a:ext cx="271463" cy="215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708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9786114" cy="738664"/>
          </a:xfrm>
          <a:prstGeom prst="rect">
            <a:avLst/>
          </a:prstGeom>
        </p:spPr>
        <p:txBody>
          <a:bodyPr wrap="square">
            <a:spAutoFit/>
          </a:bodyPr>
          <a:lstStyle/>
          <a:p>
            <a:r>
              <a:rPr lang="en-US" sz="4200" b="1" dirty="0">
                <a:solidFill>
                  <a:srgbClr val="006666"/>
                </a:solidFill>
                <a:latin typeface="Tahoma,Bold" charset="0"/>
              </a:rPr>
              <a:t>A Glimpse Into PL-PGSQL</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26</a:t>
            </a:fld>
            <a:endParaRPr lang="en-US"/>
          </a:p>
        </p:txBody>
      </p:sp>
      <p:sp>
        <p:nvSpPr>
          <p:cNvPr id="4" name="Rectangle 3"/>
          <p:cNvSpPr/>
          <p:nvPr/>
        </p:nvSpPr>
        <p:spPr>
          <a:xfrm>
            <a:off x="2686874" y="991741"/>
            <a:ext cx="9128889" cy="584775"/>
          </a:xfrm>
          <a:prstGeom prst="rect">
            <a:avLst/>
          </a:prstGeom>
        </p:spPr>
        <p:txBody>
          <a:bodyPr wrap="square">
            <a:spAutoFit/>
          </a:bodyPr>
          <a:lstStyle/>
          <a:p>
            <a:r>
              <a:rPr lang="en-US" sz="3200" dirty="0"/>
              <a:t>Assigning Query Results to Variables </a:t>
            </a:r>
            <a:endParaRPr lang="en-US" sz="3200" dirty="0">
              <a:effectLst/>
            </a:endParaRPr>
          </a:p>
        </p:txBody>
      </p:sp>
      <p:sp>
        <p:nvSpPr>
          <p:cNvPr id="5" name="Rectangle 4"/>
          <p:cNvSpPr/>
          <p:nvPr/>
        </p:nvSpPr>
        <p:spPr>
          <a:xfrm>
            <a:off x="9658350" y="6356352"/>
            <a:ext cx="271463" cy="215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668" y="1576516"/>
            <a:ext cx="9639300" cy="5156200"/>
          </a:xfrm>
          <a:prstGeom prst="rect">
            <a:avLst/>
          </a:prstGeom>
        </p:spPr>
      </p:pic>
    </p:spTree>
    <p:extLst>
      <p:ext uri="{BB962C8B-B14F-4D97-AF65-F5344CB8AC3E}">
        <p14:creationId xmlns:p14="http://schemas.microsoft.com/office/powerpoint/2010/main" val="422592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8857426" cy="738664"/>
          </a:xfrm>
          <a:prstGeom prst="rect">
            <a:avLst/>
          </a:prstGeom>
        </p:spPr>
        <p:txBody>
          <a:bodyPr wrap="square">
            <a:spAutoFit/>
          </a:bodyPr>
          <a:lstStyle/>
          <a:p>
            <a:r>
              <a:rPr lang="en-US" sz="4200" b="1" dirty="0" smtClean="0">
                <a:solidFill>
                  <a:srgbClr val="006666"/>
                </a:solidFill>
                <a:latin typeface="Tahoma,Bold" charset="0"/>
              </a:rPr>
              <a:t>The </a:t>
            </a:r>
            <a:r>
              <a:rPr lang="en-US" sz="4200" b="1" smtClean="0">
                <a:solidFill>
                  <a:srgbClr val="006666"/>
                </a:solidFill>
                <a:latin typeface="Tahoma,Bold" charset="0"/>
              </a:rPr>
              <a:t>Fragile Green Boat Procedure</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27</a:t>
            </a:fld>
            <a:endParaRPr lang="en-US"/>
          </a:p>
        </p:txBody>
      </p:sp>
      <p:sp>
        <p:nvSpPr>
          <p:cNvPr id="4" name="Rectangle 3"/>
          <p:cNvSpPr/>
          <p:nvPr/>
        </p:nvSpPr>
        <p:spPr>
          <a:xfrm>
            <a:off x="2686874" y="991741"/>
            <a:ext cx="9128889" cy="584775"/>
          </a:xfrm>
          <a:prstGeom prst="rect">
            <a:avLst/>
          </a:prstGeom>
        </p:spPr>
        <p:txBody>
          <a:bodyPr wrap="square">
            <a:spAutoFit/>
          </a:bodyPr>
          <a:lstStyle/>
          <a:p>
            <a:r>
              <a:rPr lang="en-US" sz="3200" dirty="0" smtClean="0"/>
              <a:t>Type it in the Query Tool and run it.</a:t>
            </a:r>
            <a:endParaRPr lang="en-US" sz="3200" dirty="0">
              <a:effectLst/>
            </a:endParaRPr>
          </a:p>
        </p:txBody>
      </p:sp>
      <p:sp>
        <p:nvSpPr>
          <p:cNvPr id="5" name="Rectangle 4"/>
          <p:cNvSpPr/>
          <p:nvPr/>
        </p:nvSpPr>
        <p:spPr>
          <a:xfrm>
            <a:off x="9658350" y="6356352"/>
            <a:ext cx="271463" cy="215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615376"/>
            <a:ext cx="10058400" cy="4740976"/>
          </a:xfrm>
          <a:prstGeom prst="rect">
            <a:avLst/>
          </a:prstGeom>
        </p:spPr>
      </p:pic>
    </p:spTree>
    <p:extLst>
      <p:ext uri="{BB962C8B-B14F-4D97-AF65-F5344CB8AC3E}">
        <p14:creationId xmlns:p14="http://schemas.microsoft.com/office/powerpoint/2010/main" val="17930335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8857426" cy="738664"/>
          </a:xfrm>
          <a:prstGeom prst="rect">
            <a:avLst/>
          </a:prstGeom>
        </p:spPr>
        <p:txBody>
          <a:bodyPr wrap="square">
            <a:spAutoFit/>
          </a:bodyPr>
          <a:lstStyle/>
          <a:p>
            <a:r>
              <a:rPr lang="en-US" sz="4200" b="1" dirty="0">
                <a:solidFill>
                  <a:srgbClr val="006666"/>
                </a:solidFill>
                <a:latin typeface="Tahoma,Bold" charset="0"/>
              </a:rPr>
              <a:t>The Fragile Green Boat Procedure</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28</a:t>
            </a:fld>
            <a:endParaRPr lang="en-US"/>
          </a:p>
        </p:txBody>
      </p:sp>
      <p:sp>
        <p:nvSpPr>
          <p:cNvPr id="4" name="Rectangle 3"/>
          <p:cNvSpPr/>
          <p:nvPr/>
        </p:nvSpPr>
        <p:spPr>
          <a:xfrm>
            <a:off x="2686874" y="991741"/>
            <a:ext cx="9128889" cy="553998"/>
          </a:xfrm>
          <a:prstGeom prst="rect">
            <a:avLst/>
          </a:prstGeom>
        </p:spPr>
        <p:txBody>
          <a:bodyPr wrap="square">
            <a:spAutoFit/>
          </a:bodyPr>
          <a:lstStyle/>
          <a:p>
            <a:r>
              <a:rPr lang="en-US" sz="3000" dirty="0"/>
              <a:t>Then declare the corresponding </a:t>
            </a:r>
            <a:r>
              <a:rPr lang="en-US" sz="3000" dirty="0" smtClean="0"/>
              <a:t>trigger.</a:t>
            </a:r>
            <a:endParaRPr lang="en-US" sz="3000" dirty="0">
              <a:effectLst/>
            </a:endParaRPr>
          </a:p>
        </p:txBody>
      </p:sp>
      <p:sp>
        <p:nvSpPr>
          <p:cNvPr id="5" name="Rectangle 4"/>
          <p:cNvSpPr/>
          <p:nvPr/>
        </p:nvSpPr>
        <p:spPr>
          <a:xfrm>
            <a:off x="9658350" y="6356352"/>
            <a:ext cx="271463" cy="215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6675" y="1813784"/>
            <a:ext cx="4267200" cy="1435100"/>
          </a:xfrm>
          <a:prstGeom prst="rect">
            <a:avLst/>
          </a:prstGeom>
          <a:ln>
            <a:solidFill>
              <a:schemeClr val="tx1"/>
            </a:solidFill>
          </a:ln>
        </p:spPr>
      </p:pic>
      <p:sp>
        <p:nvSpPr>
          <p:cNvPr id="9" name="TextBox 8"/>
          <p:cNvSpPr txBox="1"/>
          <p:nvPr/>
        </p:nvSpPr>
        <p:spPr>
          <a:xfrm>
            <a:off x="2686873" y="3486152"/>
            <a:ext cx="9128889" cy="2400657"/>
          </a:xfrm>
          <a:prstGeom prst="rect">
            <a:avLst/>
          </a:prstGeom>
          <a:noFill/>
        </p:spPr>
        <p:txBody>
          <a:bodyPr wrap="square" rtlCol="0">
            <a:spAutoFit/>
          </a:bodyPr>
          <a:lstStyle/>
          <a:p>
            <a:r>
              <a:rPr lang="en-US" sz="3000" dirty="0"/>
              <a:t>Now try it. Go to the Edit Data window for the RESERVES table and try to break the green boat rule by inserting a new record or updating an existing one in such a way that its capacity is overloaded. </a:t>
            </a:r>
          </a:p>
          <a:p>
            <a:endParaRPr lang="en-US" sz="30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6738" y="5453350"/>
            <a:ext cx="7351713" cy="903002"/>
          </a:xfrm>
          <a:prstGeom prst="rect">
            <a:avLst/>
          </a:prstGeom>
        </p:spPr>
      </p:pic>
    </p:spTree>
    <p:extLst>
      <p:ext uri="{BB962C8B-B14F-4D97-AF65-F5344CB8AC3E}">
        <p14:creationId xmlns:p14="http://schemas.microsoft.com/office/powerpoint/2010/main" val="1034338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9786114" cy="738664"/>
          </a:xfrm>
          <a:prstGeom prst="rect">
            <a:avLst/>
          </a:prstGeom>
        </p:spPr>
        <p:txBody>
          <a:bodyPr wrap="square">
            <a:spAutoFit/>
          </a:bodyPr>
          <a:lstStyle/>
          <a:p>
            <a:r>
              <a:rPr lang="en-US" sz="4200" b="1" dirty="0">
                <a:solidFill>
                  <a:srgbClr val="006666"/>
                </a:solidFill>
                <a:latin typeface="Tahoma,Bold" charset="0"/>
              </a:rPr>
              <a:t>Your turn: The Blue Boat Rule</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29</a:t>
            </a:fld>
            <a:endParaRPr lang="en-US"/>
          </a:p>
        </p:txBody>
      </p:sp>
      <p:sp>
        <p:nvSpPr>
          <p:cNvPr id="4" name="Rectangle 3"/>
          <p:cNvSpPr/>
          <p:nvPr/>
        </p:nvSpPr>
        <p:spPr>
          <a:xfrm>
            <a:off x="2686874" y="1447637"/>
            <a:ext cx="9128889" cy="4524315"/>
          </a:xfrm>
          <a:prstGeom prst="rect">
            <a:avLst/>
          </a:prstGeom>
        </p:spPr>
        <p:txBody>
          <a:bodyPr wrap="square">
            <a:spAutoFit/>
          </a:bodyPr>
          <a:lstStyle/>
          <a:p>
            <a:r>
              <a:rPr lang="en-US" sz="3200" dirty="0"/>
              <a:t>Write the trigger and its corresponding </a:t>
            </a:r>
            <a:r>
              <a:rPr lang="en-US" sz="3200" dirty="0" smtClean="0"/>
              <a:t>PL-PGSQL procedure </a:t>
            </a:r>
            <a:r>
              <a:rPr lang="en-US" sz="3200" dirty="0"/>
              <a:t>to enforce the blue boat rule</a:t>
            </a:r>
            <a:r>
              <a:rPr lang="en-US" sz="3200" dirty="0" smtClean="0"/>
              <a:t>.</a:t>
            </a:r>
          </a:p>
          <a:p>
            <a:endParaRPr lang="en-US" sz="3200" dirty="0"/>
          </a:p>
          <a:p>
            <a:r>
              <a:rPr lang="en-US" sz="3200" dirty="0" smtClean="0">
                <a:solidFill>
                  <a:srgbClr val="FF0000"/>
                </a:solidFill>
              </a:rPr>
              <a:t>The </a:t>
            </a:r>
            <a:r>
              <a:rPr lang="en-US" sz="3200" dirty="0">
                <a:solidFill>
                  <a:srgbClr val="FF0000"/>
                </a:solidFill>
              </a:rPr>
              <a:t>blue boat can only be booked by </a:t>
            </a:r>
            <a:r>
              <a:rPr lang="en-US" sz="3200" dirty="0" smtClean="0">
                <a:solidFill>
                  <a:srgbClr val="FF0000"/>
                </a:solidFill>
              </a:rPr>
              <a:t>an inexperienced </a:t>
            </a:r>
            <a:r>
              <a:rPr lang="en-US" sz="3200" dirty="0">
                <a:solidFill>
                  <a:srgbClr val="FF0000"/>
                </a:solidFill>
              </a:rPr>
              <a:t>sailor if he travels along with an </a:t>
            </a:r>
            <a:r>
              <a:rPr lang="en-US" sz="3200" dirty="0" smtClean="0">
                <a:solidFill>
                  <a:srgbClr val="FF0000"/>
                </a:solidFill>
              </a:rPr>
              <a:t>expert sailor.</a:t>
            </a:r>
          </a:p>
          <a:p>
            <a:endParaRPr lang="en-US" sz="3200" dirty="0"/>
          </a:p>
          <a:p>
            <a:pPr marL="457200" indent="-457200">
              <a:buFont typeface="Arial" charset="0"/>
              <a:buChar char="•"/>
            </a:pPr>
            <a:r>
              <a:rPr lang="en-US" sz="3200" dirty="0" smtClean="0"/>
              <a:t>Inexperienced </a:t>
            </a:r>
            <a:r>
              <a:rPr lang="en-US" sz="3200" dirty="0"/>
              <a:t>sailor = poor </a:t>
            </a:r>
            <a:r>
              <a:rPr lang="en-US" sz="3200" dirty="0" smtClean="0"/>
              <a:t>rating</a:t>
            </a:r>
          </a:p>
          <a:p>
            <a:pPr marL="457200" indent="-457200">
              <a:buFont typeface="Arial" charset="0"/>
              <a:buChar char="•"/>
            </a:pPr>
            <a:r>
              <a:rPr lang="en-US" sz="3200" dirty="0" smtClean="0"/>
              <a:t>Expert </a:t>
            </a:r>
            <a:r>
              <a:rPr lang="en-US" sz="3200" dirty="0"/>
              <a:t>sailor = good rating</a:t>
            </a:r>
          </a:p>
        </p:txBody>
      </p:sp>
    </p:spTree>
    <p:extLst>
      <p:ext uri="{BB962C8B-B14F-4D97-AF65-F5344CB8AC3E}">
        <p14:creationId xmlns:p14="http://schemas.microsoft.com/office/powerpoint/2010/main" val="1067362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7439" y="1574311"/>
            <a:ext cx="8999399" cy="4401205"/>
          </a:xfrm>
          <a:prstGeom prst="rect">
            <a:avLst/>
          </a:prstGeom>
          <a:noFill/>
        </p:spPr>
        <p:txBody>
          <a:bodyPr wrap="square" rtlCol="0">
            <a:spAutoFit/>
          </a:bodyPr>
          <a:lstStyle/>
          <a:p>
            <a:pPr marL="285750" indent="-285750">
              <a:buFont typeface="Arial" charset="0"/>
              <a:buChar char="•"/>
            </a:pPr>
            <a:r>
              <a:rPr lang="en-US" sz="2800" b="1" dirty="0"/>
              <a:t>(30 min) </a:t>
            </a:r>
            <a:r>
              <a:rPr lang="en-US" sz="2800" dirty="0"/>
              <a:t>Revision and students have the chance to complete any missing part of lab 4 (if students need it). We will not use backup file this time. </a:t>
            </a:r>
          </a:p>
          <a:p>
            <a:pPr marL="285750" indent="-285750">
              <a:buFont typeface="Arial" charset="0"/>
              <a:buChar char="•"/>
            </a:pPr>
            <a:r>
              <a:rPr lang="en-US" sz="2800" b="1" dirty="0" smtClean="0"/>
              <a:t>(</a:t>
            </a:r>
            <a:r>
              <a:rPr lang="en-US" sz="2800" b="1" dirty="0"/>
              <a:t>10 min) </a:t>
            </a:r>
            <a:r>
              <a:rPr lang="en-US" sz="2800" dirty="0"/>
              <a:t>Quiz on sailor  DB </a:t>
            </a:r>
            <a:endParaRPr lang="en-US" sz="2800" dirty="0" smtClean="0"/>
          </a:p>
          <a:p>
            <a:pPr marL="285750" indent="-285750">
              <a:buFont typeface="Arial" charset="0"/>
              <a:buChar char="•"/>
            </a:pPr>
            <a:r>
              <a:rPr lang="en-US" sz="2800" b="1" dirty="0" smtClean="0"/>
              <a:t>(</a:t>
            </a:r>
            <a:r>
              <a:rPr lang="en-US" sz="2800" b="1" dirty="0"/>
              <a:t>40 min) </a:t>
            </a:r>
            <a:r>
              <a:rPr lang="en-US" sz="2800" dirty="0"/>
              <a:t>Lab 05 material, assertion and triggers. The first 5 pages of the lab will be self-reading</a:t>
            </a:r>
            <a:r>
              <a:rPr lang="en-US" sz="2800" dirty="0" smtClean="0"/>
              <a:t>.</a:t>
            </a:r>
          </a:p>
          <a:p>
            <a:pPr marL="742950" lvl="1" indent="-285750">
              <a:buFont typeface="Arial" charset="0"/>
              <a:buChar char="•"/>
            </a:pPr>
            <a:r>
              <a:rPr lang="en-US" sz="2800" dirty="0"/>
              <a:t>Specifying Constraints in the Database Schema </a:t>
            </a:r>
          </a:p>
          <a:p>
            <a:pPr marL="742950" lvl="1" indent="-285750">
              <a:buFont typeface="Arial" charset="0"/>
              <a:buChar char="•"/>
            </a:pPr>
            <a:r>
              <a:rPr lang="en-US" sz="2800" dirty="0" smtClean="0"/>
              <a:t>Constraint </a:t>
            </a:r>
            <a:r>
              <a:rPr lang="en-US" sz="2800" dirty="0"/>
              <a:t>Checking </a:t>
            </a:r>
          </a:p>
          <a:p>
            <a:pPr marL="742950" lvl="1" indent="-285750">
              <a:buFont typeface="Arial" charset="0"/>
              <a:buChar char="•"/>
            </a:pPr>
            <a:r>
              <a:rPr lang="en-US" sz="2800" dirty="0" smtClean="0"/>
              <a:t>Declaring Assertions in SQL  (will not cover)</a:t>
            </a:r>
          </a:p>
          <a:p>
            <a:pPr marL="742950" lvl="1" indent="-285750">
              <a:buFont typeface="Arial" charset="0"/>
              <a:buChar char="•"/>
            </a:pPr>
            <a:r>
              <a:rPr lang="en-US" sz="2800" dirty="0" smtClean="0"/>
              <a:t>Declaring </a:t>
            </a:r>
            <a:r>
              <a:rPr lang="en-US" sz="2800" dirty="0"/>
              <a:t>Triggers in SQL</a:t>
            </a:r>
          </a:p>
        </p:txBody>
      </p:sp>
      <p:sp>
        <p:nvSpPr>
          <p:cNvPr id="3" name="Slide Number Placeholder 2"/>
          <p:cNvSpPr>
            <a:spLocks noGrp="1"/>
          </p:cNvSpPr>
          <p:nvPr>
            <p:ph type="sldNum" sz="quarter" idx="12"/>
          </p:nvPr>
        </p:nvSpPr>
        <p:spPr/>
        <p:txBody>
          <a:bodyPr/>
          <a:lstStyle/>
          <a:p>
            <a:fld id="{1A3E69E7-68FD-446D-A42F-C29CF669F1B3}" type="slidenum">
              <a:rPr lang="en-US" smtClean="0"/>
              <a:t>3</a:t>
            </a:fld>
            <a:endParaRPr lang="en-US"/>
          </a:p>
        </p:txBody>
      </p:sp>
      <p:sp>
        <p:nvSpPr>
          <p:cNvPr id="6" name="Rectangle 5"/>
          <p:cNvSpPr/>
          <p:nvPr/>
        </p:nvSpPr>
        <p:spPr>
          <a:xfrm>
            <a:off x="2377439" y="522399"/>
            <a:ext cx="7695249" cy="738664"/>
          </a:xfrm>
          <a:prstGeom prst="rect">
            <a:avLst/>
          </a:prstGeom>
        </p:spPr>
        <p:txBody>
          <a:bodyPr wrap="square">
            <a:spAutoFit/>
          </a:bodyPr>
          <a:lstStyle/>
          <a:p>
            <a:r>
              <a:rPr lang="en-US" sz="4200" b="1" dirty="0" smtClean="0">
                <a:solidFill>
                  <a:srgbClr val="006666"/>
                </a:solidFill>
                <a:latin typeface="Tahoma,Bold" charset="0"/>
              </a:rPr>
              <a:t>Outline</a:t>
            </a:r>
            <a:endParaRPr lang="en-US" sz="4200" b="1" dirty="0">
              <a:effectLst/>
            </a:endParaRPr>
          </a:p>
        </p:txBody>
      </p:sp>
    </p:spTree>
    <p:extLst>
      <p:ext uri="{BB962C8B-B14F-4D97-AF65-F5344CB8AC3E}">
        <p14:creationId xmlns:p14="http://schemas.microsoft.com/office/powerpoint/2010/main" val="16534709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9786114" cy="738664"/>
          </a:xfrm>
          <a:prstGeom prst="rect">
            <a:avLst/>
          </a:prstGeom>
        </p:spPr>
        <p:txBody>
          <a:bodyPr wrap="square">
            <a:spAutoFit/>
          </a:bodyPr>
          <a:lstStyle/>
          <a:p>
            <a:r>
              <a:rPr lang="en-US" sz="4200" b="1" dirty="0">
                <a:solidFill>
                  <a:srgbClr val="006666"/>
                </a:solidFill>
                <a:latin typeface="Tahoma,Bold" charset="0"/>
              </a:rPr>
              <a:t>Your turn: Artist DB</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30</a:t>
            </a:fld>
            <a:endParaRPr lang="en-US"/>
          </a:p>
        </p:txBody>
      </p:sp>
      <p:sp>
        <p:nvSpPr>
          <p:cNvPr id="4" name="Rectangle 3"/>
          <p:cNvSpPr/>
          <p:nvPr/>
        </p:nvSpPr>
        <p:spPr>
          <a:xfrm>
            <a:off x="2686874" y="1029714"/>
            <a:ext cx="9128889" cy="5509200"/>
          </a:xfrm>
          <a:prstGeom prst="rect">
            <a:avLst/>
          </a:prstGeom>
        </p:spPr>
        <p:txBody>
          <a:bodyPr wrap="square">
            <a:spAutoFit/>
          </a:bodyPr>
          <a:lstStyle/>
          <a:p>
            <a:r>
              <a:rPr lang="en-US" sz="3200" dirty="0">
                <a:solidFill>
                  <a:srgbClr val="FF0000"/>
                </a:solidFill>
              </a:rPr>
              <a:t>It is impossible to admire Caravaggio and not </a:t>
            </a:r>
            <a:r>
              <a:rPr lang="en-US" sz="3200" dirty="0" smtClean="0">
                <a:solidFill>
                  <a:srgbClr val="FF0000"/>
                </a:solidFill>
              </a:rPr>
              <a:t>Josefa.</a:t>
            </a:r>
          </a:p>
          <a:p>
            <a:endParaRPr lang="en-US" sz="2000" dirty="0"/>
          </a:p>
          <a:p>
            <a:r>
              <a:rPr lang="en-US" sz="3200" dirty="0" smtClean="0"/>
              <a:t>It </a:t>
            </a:r>
            <a:r>
              <a:rPr lang="en-US" sz="3200" dirty="0"/>
              <a:t>happens </a:t>
            </a:r>
            <a:r>
              <a:rPr lang="en-US" sz="3200" dirty="0" smtClean="0"/>
              <a:t>when</a:t>
            </a:r>
          </a:p>
          <a:p>
            <a:pPr marL="457200" indent="-457200">
              <a:buFont typeface="Arial" charset="0"/>
              <a:buChar char="•"/>
            </a:pPr>
            <a:r>
              <a:rPr lang="en-US" sz="3200" dirty="0" smtClean="0"/>
              <a:t>A </a:t>
            </a:r>
            <a:r>
              <a:rPr lang="en-US" sz="3200" dirty="0"/>
              <a:t>Caravaggio fan is inserted </a:t>
            </a:r>
            <a:r>
              <a:rPr lang="en-US" sz="3200" dirty="0" smtClean="0"/>
              <a:t>-&gt; </a:t>
            </a:r>
            <a:r>
              <a:rPr lang="en-US" sz="3200" dirty="0"/>
              <a:t>add Josefa </a:t>
            </a:r>
            <a:r>
              <a:rPr lang="en-US" sz="3200" dirty="0" smtClean="0"/>
              <a:t>tuple</a:t>
            </a:r>
          </a:p>
          <a:p>
            <a:pPr marL="457200" indent="-457200">
              <a:buFont typeface="Arial" charset="0"/>
              <a:buChar char="•"/>
            </a:pPr>
            <a:r>
              <a:rPr lang="en-US" sz="3200" dirty="0" smtClean="0"/>
              <a:t>A </a:t>
            </a:r>
            <a:r>
              <a:rPr lang="en-US" sz="3200" dirty="0"/>
              <a:t>Caravaggio fan is deleted </a:t>
            </a:r>
            <a:r>
              <a:rPr lang="en-US" sz="3200" dirty="0" smtClean="0"/>
              <a:t>-&gt; </a:t>
            </a:r>
            <a:r>
              <a:rPr lang="en-US" sz="3200" dirty="0"/>
              <a:t>delete Josefa </a:t>
            </a:r>
            <a:r>
              <a:rPr lang="en-US" sz="3200" dirty="0" smtClean="0"/>
              <a:t>tuple</a:t>
            </a:r>
          </a:p>
          <a:p>
            <a:pPr marL="457200" indent="-457200">
              <a:buFont typeface="Arial" charset="0"/>
              <a:buChar char="•"/>
            </a:pPr>
            <a:r>
              <a:rPr lang="en-US" sz="3200" dirty="0" smtClean="0"/>
              <a:t>A </a:t>
            </a:r>
            <a:r>
              <a:rPr lang="en-US" sz="3200" dirty="0"/>
              <a:t>Josefa fan is inserted </a:t>
            </a:r>
            <a:r>
              <a:rPr lang="en-US" sz="3200" dirty="0" smtClean="0"/>
              <a:t>-&gt; </a:t>
            </a:r>
            <a:r>
              <a:rPr lang="en-US" sz="3200" dirty="0"/>
              <a:t>disallow insertion if </a:t>
            </a:r>
            <a:r>
              <a:rPr lang="en-US" sz="3200" dirty="0" smtClean="0"/>
              <a:t>no Caravaggio </a:t>
            </a:r>
            <a:r>
              <a:rPr lang="en-US" sz="3200" dirty="0"/>
              <a:t>tuple for that fan is </a:t>
            </a:r>
            <a:r>
              <a:rPr lang="en-US" sz="3200" dirty="0" smtClean="0"/>
              <a:t>found</a:t>
            </a:r>
          </a:p>
          <a:p>
            <a:pPr marL="457200" indent="-457200">
              <a:buFont typeface="Arial" charset="0"/>
              <a:buChar char="•"/>
            </a:pPr>
            <a:r>
              <a:rPr lang="en-US" sz="3200" dirty="0" smtClean="0"/>
              <a:t>A </a:t>
            </a:r>
            <a:r>
              <a:rPr lang="en-US" sz="3200" dirty="0"/>
              <a:t>Josefa fan is updated </a:t>
            </a:r>
            <a:r>
              <a:rPr lang="en-US" sz="3200" dirty="0" smtClean="0"/>
              <a:t>-&gt; </a:t>
            </a:r>
            <a:r>
              <a:rPr lang="en-US" sz="3200" dirty="0"/>
              <a:t>disallow update if </a:t>
            </a:r>
            <a:r>
              <a:rPr lang="en-US" sz="3200" dirty="0" smtClean="0"/>
              <a:t>a Caravaggio </a:t>
            </a:r>
            <a:r>
              <a:rPr lang="en-US" sz="3200" dirty="0"/>
              <a:t>tuple for that fan is found</a:t>
            </a:r>
            <a:r>
              <a:rPr lang="en-US" sz="3200" dirty="0" smtClean="0"/>
              <a:t>.</a:t>
            </a:r>
          </a:p>
          <a:p>
            <a:pPr marL="457200" indent="-457200">
              <a:buFont typeface="Arial" charset="0"/>
              <a:buChar char="•"/>
            </a:pPr>
            <a:r>
              <a:rPr lang="en-US" sz="3200" dirty="0" smtClean="0"/>
              <a:t>A </a:t>
            </a:r>
            <a:r>
              <a:rPr lang="en-US" sz="3200" dirty="0"/>
              <a:t>Josefa tuple is deleted </a:t>
            </a:r>
            <a:r>
              <a:rPr lang="en-US" sz="3200" dirty="0" smtClean="0"/>
              <a:t>-&gt; </a:t>
            </a:r>
            <a:r>
              <a:rPr lang="en-US" sz="3200" dirty="0"/>
              <a:t>disallow deletion if </a:t>
            </a:r>
            <a:r>
              <a:rPr lang="en-US" sz="3200" dirty="0" smtClean="0"/>
              <a:t>a Caravaggio </a:t>
            </a:r>
            <a:r>
              <a:rPr lang="en-US" sz="3200" dirty="0"/>
              <a:t>tuple for that fan is found.</a:t>
            </a:r>
          </a:p>
        </p:txBody>
      </p:sp>
    </p:spTree>
    <p:extLst>
      <p:ext uri="{BB962C8B-B14F-4D97-AF65-F5344CB8AC3E}">
        <p14:creationId xmlns:p14="http://schemas.microsoft.com/office/powerpoint/2010/main" val="8904960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293799"/>
            <a:ext cx="9786114" cy="738664"/>
          </a:xfrm>
          <a:prstGeom prst="rect">
            <a:avLst/>
          </a:prstGeom>
        </p:spPr>
        <p:txBody>
          <a:bodyPr wrap="square">
            <a:spAutoFit/>
          </a:bodyPr>
          <a:lstStyle/>
          <a:p>
            <a:r>
              <a:rPr lang="en-US" sz="4200" b="1" dirty="0" smtClean="0">
                <a:solidFill>
                  <a:srgbClr val="006666"/>
                </a:solidFill>
                <a:latin typeface="Tahoma,Bold" charset="0"/>
              </a:rPr>
              <a:t>References</a:t>
            </a:r>
            <a:endParaRPr lang="en-US" sz="4200" b="1" dirty="0">
              <a:effectLst/>
            </a:endParaRPr>
          </a:p>
        </p:txBody>
      </p:sp>
      <p:sp>
        <p:nvSpPr>
          <p:cNvPr id="3" name="Slide Number Placeholder 2"/>
          <p:cNvSpPr>
            <a:spLocks noGrp="1"/>
          </p:cNvSpPr>
          <p:nvPr>
            <p:ph type="sldNum" sz="quarter" idx="12"/>
          </p:nvPr>
        </p:nvSpPr>
        <p:spPr/>
        <p:txBody>
          <a:bodyPr/>
          <a:lstStyle/>
          <a:p>
            <a:fld id="{1A3E69E7-68FD-446D-A42F-C29CF669F1B3}" type="slidenum">
              <a:rPr lang="en-US" smtClean="0"/>
              <a:t>31</a:t>
            </a:fld>
            <a:endParaRPr lang="en-US"/>
          </a:p>
        </p:txBody>
      </p:sp>
      <p:sp>
        <p:nvSpPr>
          <p:cNvPr id="4" name="Rectangle 3"/>
          <p:cNvSpPr/>
          <p:nvPr/>
        </p:nvSpPr>
        <p:spPr>
          <a:xfrm>
            <a:off x="2686874" y="1214379"/>
            <a:ext cx="9128889" cy="5324535"/>
          </a:xfrm>
          <a:prstGeom prst="rect">
            <a:avLst/>
          </a:prstGeom>
        </p:spPr>
        <p:txBody>
          <a:bodyPr wrap="square">
            <a:spAutoFit/>
          </a:bodyPr>
          <a:lstStyle/>
          <a:p>
            <a:pPr marL="457200" indent="-457200">
              <a:buFont typeface="Arial" charset="0"/>
              <a:buChar char="•"/>
            </a:pPr>
            <a:r>
              <a:rPr lang="en-US" sz="2800" dirty="0"/>
              <a:t>Triggers in </a:t>
            </a:r>
            <a:r>
              <a:rPr lang="en-US" sz="2800" dirty="0" smtClean="0"/>
              <a:t>PostgreSQL</a:t>
            </a:r>
          </a:p>
          <a:p>
            <a:r>
              <a:rPr lang="en-US" sz="2800" dirty="0">
                <a:hlinkClick r:id="rId3"/>
              </a:rPr>
              <a:t>https://</a:t>
            </a:r>
            <a:r>
              <a:rPr lang="en-US" sz="2800" dirty="0" smtClean="0">
                <a:hlinkClick r:id="rId3"/>
              </a:rPr>
              <a:t>www.postgresql.org/docs/10/static/triggers.html</a:t>
            </a:r>
            <a:endParaRPr lang="en-US" sz="2800" dirty="0" smtClean="0"/>
          </a:p>
          <a:p>
            <a:pPr marL="457200" indent="-457200">
              <a:buFont typeface="Arial" charset="0"/>
              <a:buChar char="•"/>
            </a:pPr>
            <a:r>
              <a:rPr lang="en-US" sz="2800" dirty="0"/>
              <a:t>Quick Intro to </a:t>
            </a:r>
            <a:r>
              <a:rPr lang="en-US" sz="2800" dirty="0" smtClean="0"/>
              <a:t>PL-PGSQL</a:t>
            </a:r>
          </a:p>
          <a:p>
            <a:r>
              <a:rPr lang="en-US" sz="2800" dirty="0">
                <a:hlinkClick r:id="rId4"/>
              </a:rPr>
              <a:t>https://</a:t>
            </a:r>
            <a:r>
              <a:rPr lang="en-US" sz="2800" dirty="0" smtClean="0">
                <a:hlinkClick r:id="rId4"/>
              </a:rPr>
              <a:t>www.codeproject.com/Articles/33734/How-to-write-PL-pgSQL-functions-for-PostgreSQL</a:t>
            </a:r>
            <a:endParaRPr lang="en-US" sz="2800" dirty="0" smtClean="0"/>
          </a:p>
          <a:p>
            <a:pPr marL="457200" indent="-457200">
              <a:buFont typeface="Arial" charset="0"/>
              <a:buChar char="•"/>
            </a:pPr>
            <a:r>
              <a:rPr lang="en-US" sz="2800" dirty="0"/>
              <a:t>Basic PL-PGSQL </a:t>
            </a:r>
            <a:r>
              <a:rPr lang="en-US" sz="2800" dirty="0" smtClean="0"/>
              <a:t>statements</a:t>
            </a:r>
          </a:p>
          <a:p>
            <a:r>
              <a:rPr lang="en-US" sz="2800" dirty="0">
                <a:hlinkClick r:id="rId5"/>
              </a:rPr>
              <a:t>https://</a:t>
            </a:r>
            <a:r>
              <a:rPr lang="en-US" sz="2800" dirty="0" smtClean="0">
                <a:hlinkClick r:id="rId5"/>
              </a:rPr>
              <a:t>www.postgresql.org/docs/10/static/plpgsql-statements.html</a:t>
            </a:r>
            <a:endParaRPr lang="en-US" sz="2800" dirty="0" smtClean="0"/>
          </a:p>
          <a:p>
            <a:pPr marL="457200" indent="-457200">
              <a:buFont typeface="Arial" charset="0"/>
              <a:buChar char="•"/>
            </a:pPr>
            <a:r>
              <a:rPr lang="en-US" sz="2800" dirty="0"/>
              <a:t>Creating trigger procedures with </a:t>
            </a:r>
            <a:r>
              <a:rPr lang="en-US" sz="2800" dirty="0" smtClean="0"/>
              <a:t>PL-PGSQL</a:t>
            </a:r>
          </a:p>
          <a:p>
            <a:r>
              <a:rPr lang="en-US" sz="2800" dirty="0">
                <a:hlinkClick r:id="rId6"/>
              </a:rPr>
              <a:t>https://</a:t>
            </a:r>
            <a:r>
              <a:rPr lang="en-US" sz="2800" dirty="0" smtClean="0">
                <a:hlinkClick r:id="rId6"/>
              </a:rPr>
              <a:t>www.postgresql.org/docs/10/static/plpgsql-trigger.html</a:t>
            </a:r>
            <a:endParaRPr lang="en-US" sz="2800" dirty="0" smtClean="0"/>
          </a:p>
          <a:p>
            <a:endParaRPr lang="en-US" sz="3200" dirty="0"/>
          </a:p>
        </p:txBody>
      </p:sp>
    </p:spTree>
    <p:extLst>
      <p:ext uri="{BB962C8B-B14F-4D97-AF65-F5344CB8AC3E}">
        <p14:creationId xmlns:p14="http://schemas.microsoft.com/office/powerpoint/2010/main" val="1744194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6874" y="522399"/>
            <a:ext cx="8666926" cy="738664"/>
          </a:xfrm>
          <a:prstGeom prst="rect">
            <a:avLst/>
          </a:prstGeom>
        </p:spPr>
        <p:txBody>
          <a:bodyPr wrap="square">
            <a:spAutoFit/>
          </a:bodyPr>
          <a:lstStyle/>
          <a:p>
            <a:r>
              <a:rPr lang="en-US" sz="4200" b="1" dirty="0" smtClean="0">
                <a:solidFill>
                  <a:srgbClr val="006666"/>
                </a:solidFill>
                <a:latin typeface="Tahoma,Bold" charset="0"/>
              </a:rPr>
              <a:t>Example </a:t>
            </a:r>
            <a:endParaRPr lang="en-US" sz="4200" b="1" dirty="0">
              <a:effectLst/>
            </a:endParaRPr>
          </a:p>
        </p:txBody>
      </p:sp>
      <p:sp>
        <p:nvSpPr>
          <p:cNvPr id="7" name="Rectangle 6"/>
          <p:cNvSpPr/>
          <p:nvPr/>
        </p:nvSpPr>
        <p:spPr>
          <a:xfrm>
            <a:off x="2686874" y="1239378"/>
            <a:ext cx="9306652" cy="1384995"/>
          </a:xfrm>
          <a:prstGeom prst="rect">
            <a:avLst/>
          </a:prstGeom>
        </p:spPr>
        <p:txBody>
          <a:bodyPr wrap="square">
            <a:spAutoFit/>
          </a:bodyPr>
          <a:lstStyle/>
          <a:p>
            <a:r>
              <a:rPr lang="en-US" sz="2800" dirty="0"/>
              <a:t>First, make sure you have the following tuples in each relation of the Sailors schema. </a:t>
            </a:r>
            <a:endParaRPr lang="en-US" sz="2800" dirty="0" smtClean="0"/>
          </a:p>
          <a:p>
            <a:r>
              <a:rPr lang="en-US" sz="2800" dirty="0" smtClean="0"/>
              <a:t>If </a:t>
            </a:r>
            <a:r>
              <a:rPr lang="en-US" sz="2800" dirty="0"/>
              <a:t>not, create them accordingly</a:t>
            </a:r>
            <a:endParaRPr lang="en-US" sz="2800" dirty="0">
              <a:effectLst/>
            </a:endParaRPr>
          </a:p>
        </p:txBody>
      </p:sp>
      <p:sp>
        <p:nvSpPr>
          <p:cNvPr id="2" name="Slide Number Placeholder 1"/>
          <p:cNvSpPr>
            <a:spLocks noGrp="1"/>
          </p:cNvSpPr>
          <p:nvPr>
            <p:ph type="sldNum" sz="quarter" idx="12"/>
          </p:nvPr>
        </p:nvSpPr>
        <p:spPr/>
        <p:txBody>
          <a:bodyPr/>
          <a:lstStyle/>
          <a:p>
            <a:fld id="{1A3E69E7-68FD-446D-A42F-C29CF669F1B3}" type="slidenum">
              <a:rPr lang="en-US" smtClean="0"/>
              <a:t>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3863" y="2606670"/>
            <a:ext cx="7294563" cy="3160700"/>
          </a:xfrm>
          <a:prstGeom prst="rect">
            <a:avLst/>
          </a:prstGeom>
        </p:spPr>
      </p:pic>
      <p:sp>
        <p:nvSpPr>
          <p:cNvPr id="4" name="TextBox 3"/>
          <p:cNvSpPr txBox="1"/>
          <p:nvPr/>
        </p:nvSpPr>
        <p:spPr>
          <a:xfrm>
            <a:off x="2686874" y="5767370"/>
            <a:ext cx="8543101" cy="954107"/>
          </a:xfrm>
          <a:prstGeom prst="rect">
            <a:avLst/>
          </a:prstGeom>
          <a:noFill/>
        </p:spPr>
        <p:txBody>
          <a:bodyPr wrap="square" rtlCol="0">
            <a:spAutoFit/>
          </a:bodyPr>
          <a:lstStyle/>
          <a:p>
            <a:r>
              <a:rPr lang="en-US" sz="2800" dirty="0"/>
              <a:t>Create a new schema named: “sailors</a:t>
            </a:r>
            <a:r>
              <a:rPr lang="en-US" sz="2800" dirty="0" smtClean="0"/>
              <a:t>”. </a:t>
            </a:r>
            <a:r>
              <a:rPr lang="en-US" sz="2800" dirty="0"/>
              <a:t>Download and execute all the queries within: “Create Sailors DB” file</a:t>
            </a:r>
          </a:p>
        </p:txBody>
      </p:sp>
    </p:spTree>
    <p:extLst>
      <p:ext uri="{BB962C8B-B14F-4D97-AF65-F5344CB8AC3E}">
        <p14:creationId xmlns:p14="http://schemas.microsoft.com/office/powerpoint/2010/main" val="789027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2036" y="2379665"/>
            <a:ext cx="4857752" cy="1325563"/>
          </a:xfrm>
        </p:spPr>
        <p:txBody>
          <a:bodyPr>
            <a:noAutofit/>
          </a:bodyPr>
          <a:lstStyle/>
          <a:p>
            <a:r>
              <a:rPr lang="en-US" sz="5500" b="1" smtClean="0"/>
              <a:t>QUIZ TIME!</a:t>
            </a:r>
            <a:endParaRPr lang="en-US" sz="5500" b="1"/>
          </a:p>
        </p:txBody>
      </p:sp>
      <p:sp>
        <p:nvSpPr>
          <p:cNvPr id="4" name="Slide Number Placeholder 3"/>
          <p:cNvSpPr>
            <a:spLocks noGrp="1"/>
          </p:cNvSpPr>
          <p:nvPr>
            <p:ph type="sldNum" sz="quarter" idx="12"/>
          </p:nvPr>
        </p:nvSpPr>
        <p:spPr/>
        <p:txBody>
          <a:bodyPr/>
          <a:lstStyle/>
          <a:p>
            <a:fld id="{1A3E69E7-68FD-446D-A42F-C29CF669F1B3}" type="slidenum">
              <a:rPr lang="en-US" smtClean="0"/>
              <a:t>5</a:t>
            </a:fld>
            <a:endParaRPr lang="en-US"/>
          </a:p>
        </p:txBody>
      </p:sp>
    </p:spTree>
    <p:extLst>
      <p:ext uri="{BB962C8B-B14F-4D97-AF65-F5344CB8AC3E}">
        <p14:creationId xmlns:p14="http://schemas.microsoft.com/office/powerpoint/2010/main" val="99639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7439" y="1574311"/>
            <a:ext cx="8999399" cy="4401205"/>
          </a:xfrm>
          <a:prstGeom prst="rect">
            <a:avLst/>
          </a:prstGeom>
          <a:noFill/>
        </p:spPr>
        <p:txBody>
          <a:bodyPr wrap="square" rtlCol="0">
            <a:spAutoFit/>
          </a:bodyPr>
          <a:lstStyle/>
          <a:p>
            <a:r>
              <a:rPr lang="en-US" sz="2800" dirty="0"/>
              <a:t>To ensure the validity of the data held at the database schema, the relational model defines different types of </a:t>
            </a:r>
            <a:r>
              <a:rPr lang="en-US" sz="2800" dirty="0">
                <a:solidFill>
                  <a:srgbClr val="FF0000"/>
                </a:solidFill>
              </a:rPr>
              <a:t>integrity constraints</a:t>
            </a:r>
            <a:r>
              <a:rPr lang="en-US" sz="2800" dirty="0"/>
              <a:t>: </a:t>
            </a:r>
          </a:p>
          <a:p>
            <a:pPr marL="742950" lvl="1" indent="-285750">
              <a:buFont typeface="Arial" charset="0"/>
              <a:buChar char="•"/>
            </a:pPr>
            <a:r>
              <a:rPr lang="en-US" sz="2800" dirty="0" smtClean="0">
                <a:solidFill>
                  <a:srgbClr val="FF0000"/>
                </a:solidFill>
              </a:rPr>
              <a:t>Primary </a:t>
            </a:r>
            <a:r>
              <a:rPr lang="en-US" sz="2800" dirty="0">
                <a:solidFill>
                  <a:srgbClr val="FF0000"/>
                </a:solidFill>
              </a:rPr>
              <a:t>key</a:t>
            </a:r>
            <a:r>
              <a:rPr lang="en-US" sz="2800" dirty="0"/>
              <a:t> constraints </a:t>
            </a:r>
          </a:p>
          <a:p>
            <a:pPr marL="742950" lvl="1" indent="-285750">
              <a:buFont typeface="Arial" charset="0"/>
              <a:buChar char="•"/>
            </a:pPr>
            <a:r>
              <a:rPr lang="en-US" sz="2800" dirty="0" smtClean="0">
                <a:solidFill>
                  <a:srgbClr val="FF0000"/>
                </a:solidFill>
              </a:rPr>
              <a:t>Foreign </a:t>
            </a:r>
            <a:r>
              <a:rPr lang="en-US" sz="2800" dirty="0">
                <a:solidFill>
                  <a:srgbClr val="FF0000"/>
                </a:solidFill>
              </a:rPr>
              <a:t>key </a:t>
            </a:r>
            <a:r>
              <a:rPr lang="en-US" sz="2800" dirty="0"/>
              <a:t>constraints </a:t>
            </a:r>
          </a:p>
          <a:p>
            <a:pPr marL="742950" lvl="1" indent="-285750">
              <a:buFont typeface="Arial" charset="0"/>
              <a:buChar char="•"/>
            </a:pPr>
            <a:r>
              <a:rPr lang="en-US" sz="2800" dirty="0" smtClean="0">
                <a:solidFill>
                  <a:srgbClr val="FF0000"/>
                </a:solidFill>
              </a:rPr>
              <a:t>Referential </a:t>
            </a:r>
            <a:r>
              <a:rPr lang="en-US" sz="2800" dirty="0">
                <a:solidFill>
                  <a:srgbClr val="FF0000"/>
                </a:solidFill>
              </a:rPr>
              <a:t>integrity </a:t>
            </a:r>
            <a:r>
              <a:rPr lang="en-US" sz="2800" dirty="0"/>
              <a:t>constraints </a:t>
            </a:r>
            <a:endParaRPr lang="en-US" sz="2800" dirty="0" smtClean="0"/>
          </a:p>
          <a:p>
            <a:pPr marL="742950" lvl="1" indent="-285750">
              <a:buFont typeface="Arial" charset="0"/>
              <a:buChar char="•"/>
            </a:pPr>
            <a:r>
              <a:rPr lang="en-US" sz="2800" dirty="0" smtClean="0">
                <a:solidFill>
                  <a:srgbClr val="FF0000"/>
                </a:solidFill>
              </a:rPr>
              <a:t>Domain</a:t>
            </a:r>
            <a:r>
              <a:rPr lang="en-US" sz="2800" dirty="0" smtClean="0"/>
              <a:t> </a:t>
            </a:r>
            <a:r>
              <a:rPr lang="en-US" sz="2800" dirty="0"/>
              <a:t>constraints </a:t>
            </a:r>
          </a:p>
          <a:p>
            <a:pPr marL="742950" lvl="1" indent="-285750">
              <a:buFont typeface="Arial" charset="0"/>
              <a:buChar char="•"/>
            </a:pPr>
            <a:r>
              <a:rPr lang="en-US" sz="2800" dirty="0" smtClean="0">
                <a:solidFill>
                  <a:srgbClr val="FF0000"/>
                </a:solidFill>
              </a:rPr>
              <a:t>General </a:t>
            </a:r>
            <a:r>
              <a:rPr lang="en-US" sz="2800" dirty="0"/>
              <a:t>constraints </a:t>
            </a:r>
            <a:endParaRPr lang="en-US" sz="2800" dirty="0" smtClean="0"/>
          </a:p>
          <a:p>
            <a:r>
              <a:rPr lang="en-US" sz="2800" dirty="0" smtClean="0"/>
              <a:t>Operations </a:t>
            </a:r>
            <a:r>
              <a:rPr lang="en-US" sz="2800" dirty="0"/>
              <a:t>that violate any integrity constraint at the tuple level are disallowed.</a:t>
            </a:r>
          </a:p>
        </p:txBody>
      </p:sp>
      <p:sp>
        <p:nvSpPr>
          <p:cNvPr id="3" name="Slide Number Placeholder 2"/>
          <p:cNvSpPr>
            <a:spLocks noGrp="1"/>
          </p:cNvSpPr>
          <p:nvPr>
            <p:ph type="sldNum" sz="quarter" idx="12"/>
          </p:nvPr>
        </p:nvSpPr>
        <p:spPr/>
        <p:txBody>
          <a:bodyPr/>
          <a:lstStyle/>
          <a:p>
            <a:fld id="{1A3E69E7-68FD-446D-A42F-C29CF669F1B3}" type="slidenum">
              <a:rPr lang="en-US" smtClean="0"/>
              <a:t>6</a:t>
            </a:fld>
            <a:endParaRPr lang="en-US"/>
          </a:p>
        </p:txBody>
      </p:sp>
      <p:sp>
        <p:nvSpPr>
          <p:cNvPr id="6" name="Rectangle 5"/>
          <p:cNvSpPr/>
          <p:nvPr/>
        </p:nvSpPr>
        <p:spPr>
          <a:xfrm>
            <a:off x="2377439" y="522399"/>
            <a:ext cx="7695249" cy="738664"/>
          </a:xfrm>
          <a:prstGeom prst="rect">
            <a:avLst/>
          </a:prstGeom>
        </p:spPr>
        <p:txBody>
          <a:bodyPr wrap="square">
            <a:spAutoFit/>
          </a:bodyPr>
          <a:lstStyle/>
          <a:p>
            <a:r>
              <a:rPr lang="en-US" sz="4200" b="1" dirty="0" smtClean="0">
                <a:solidFill>
                  <a:srgbClr val="006666"/>
                </a:solidFill>
                <a:latin typeface="Tahoma,Bold" charset="0"/>
              </a:rPr>
              <a:t>Integrity </a:t>
            </a:r>
            <a:r>
              <a:rPr lang="en-US" sz="4200" b="1" dirty="0">
                <a:solidFill>
                  <a:srgbClr val="006666"/>
                </a:solidFill>
                <a:latin typeface="Tahoma,Bold" charset="0"/>
              </a:rPr>
              <a:t>Constraints: a Recap</a:t>
            </a:r>
            <a:endParaRPr lang="en-US" sz="4200" b="1" dirty="0">
              <a:effectLst/>
            </a:endParaRPr>
          </a:p>
        </p:txBody>
      </p:sp>
    </p:spTree>
    <p:extLst>
      <p:ext uri="{BB962C8B-B14F-4D97-AF65-F5344CB8AC3E}">
        <p14:creationId xmlns:p14="http://schemas.microsoft.com/office/powerpoint/2010/main" val="1689105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7439" y="1574311"/>
            <a:ext cx="8999399" cy="1815882"/>
          </a:xfrm>
          <a:prstGeom prst="rect">
            <a:avLst/>
          </a:prstGeom>
          <a:noFill/>
        </p:spPr>
        <p:txBody>
          <a:bodyPr wrap="square" rtlCol="0">
            <a:spAutoFit/>
          </a:bodyPr>
          <a:lstStyle/>
          <a:p>
            <a:r>
              <a:rPr lang="en-US" sz="2800" dirty="0">
                <a:solidFill>
                  <a:srgbClr val="FF0000"/>
                </a:solidFill>
              </a:rPr>
              <a:t>Primary key constraints</a:t>
            </a:r>
            <a:r>
              <a:rPr lang="en-US" sz="2800" dirty="0"/>
              <a:t>: By default, DBMS checks that the combination of values for those attributes declared as </a:t>
            </a:r>
            <a:r>
              <a:rPr lang="en-US" sz="2800" u="sng" dirty="0"/>
              <a:t>primary key </a:t>
            </a:r>
            <a:r>
              <a:rPr lang="en-US" sz="2800" dirty="0"/>
              <a:t>remains unique in the relation and that none of them are null.</a:t>
            </a:r>
          </a:p>
        </p:txBody>
      </p:sp>
      <p:sp>
        <p:nvSpPr>
          <p:cNvPr id="3" name="Slide Number Placeholder 2"/>
          <p:cNvSpPr>
            <a:spLocks noGrp="1"/>
          </p:cNvSpPr>
          <p:nvPr>
            <p:ph type="sldNum" sz="quarter" idx="12"/>
          </p:nvPr>
        </p:nvSpPr>
        <p:spPr/>
        <p:txBody>
          <a:bodyPr/>
          <a:lstStyle/>
          <a:p>
            <a:fld id="{1A3E69E7-68FD-446D-A42F-C29CF669F1B3}" type="slidenum">
              <a:rPr lang="en-US" smtClean="0"/>
              <a:t>7</a:t>
            </a:fld>
            <a:endParaRPr lang="en-US"/>
          </a:p>
        </p:txBody>
      </p:sp>
      <p:sp>
        <p:nvSpPr>
          <p:cNvPr id="6" name="Rectangle 5"/>
          <p:cNvSpPr/>
          <p:nvPr/>
        </p:nvSpPr>
        <p:spPr>
          <a:xfrm>
            <a:off x="2377439" y="522399"/>
            <a:ext cx="7695249" cy="738664"/>
          </a:xfrm>
          <a:prstGeom prst="rect">
            <a:avLst/>
          </a:prstGeom>
        </p:spPr>
        <p:txBody>
          <a:bodyPr wrap="square">
            <a:spAutoFit/>
          </a:bodyPr>
          <a:lstStyle/>
          <a:p>
            <a:r>
              <a:rPr lang="en-US" sz="4200" b="1" dirty="0" smtClean="0">
                <a:solidFill>
                  <a:srgbClr val="006666"/>
                </a:solidFill>
                <a:latin typeface="Tahoma,Bold" charset="0"/>
              </a:rPr>
              <a:t>Integrity </a:t>
            </a:r>
            <a:r>
              <a:rPr lang="en-US" sz="4200" b="1" dirty="0">
                <a:solidFill>
                  <a:srgbClr val="006666"/>
                </a:solidFill>
                <a:latin typeface="Tahoma,Bold" charset="0"/>
              </a:rPr>
              <a:t>Constraints: a Recap</a:t>
            </a:r>
            <a:endParaRPr lang="en-US" sz="4200" b="1" dirty="0">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325" y="3390193"/>
            <a:ext cx="6496050" cy="3071262"/>
          </a:xfrm>
          <a:prstGeom prst="rect">
            <a:avLst/>
          </a:prstGeom>
        </p:spPr>
      </p:pic>
    </p:spTree>
    <p:extLst>
      <p:ext uri="{BB962C8B-B14F-4D97-AF65-F5344CB8AC3E}">
        <p14:creationId xmlns:p14="http://schemas.microsoft.com/office/powerpoint/2010/main" val="1502530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7439" y="1574311"/>
            <a:ext cx="8999399" cy="1815882"/>
          </a:xfrm>
          <a:prstGeom prst="rect">
            <a:avLst/>
          </a:prstGeom>
          <a:noFill/>
        </p:spPr>
        <p:txBody>
          <a:bodyPr wrap="square" rtlCol="0">
            <a:spAutoFit/>
          </a:bodyPr>
          <a:lstStyle/>
          <a:p>
            <a:r>
              <a:rPr lang="en-US" sz="2800" dirty="0">
                <a:solidFill>
                  <a:srgbClr val="FF0000"/>
                </a:solidFill>
              </a:rPr>
              <a:t>Foreign key constraints</a:t>
            </a:r>
            <a:r>
              <a:rPr lang="en-US" sz="2800" dirty="0"/>
              <a:t>: Control what attribute values can be stored in the relation holding the foreign key field. It can point to a primary key attribute in another relation or to a non-PK attribute having the UNIQUE constraint.</a:t>
            </a:r>
          </a:p>
        </p:txBody>
      </p:sp>
      <p:sp>
        <p:nvSpPr>
          <p:cNvPr id="3" name="Slide Number Placeholder 2"/>
          <p:cNvSpPr>
            <a:spLocks noGrp="1"/>
          </p:cNvSpPr>
          <p:nvPr>
            <p:ph type="sldNum" sz="quarter" idx="12"/>
          </p:nvPr>
        </p:nvSpPr>
        <p:spPr/>
        <p:txBody>
          <a:bodyPr/>
          <a:lstStyle/>
          <a:p>
            <a:fld id="{1A3E69E7-68FD-446D-A42F-C29CF669F1B3}" type="slidenum">
              <a:rPr lang="en-US" smtClean="0"/>
              <a:t>8</a:t>
            </a:fld>
            <a:endParaRPr lang="en-US"/>
          </a:p>
        </p:txBody>
      </p:sp>
      <p:sp>
        <p:nvSpPr>
          <p:cNvPr id="6" name="Rectangle 5"/>
          <p:cNvSpPr/>
          <p:nvPr/>
        </p:nvSpPr>
        <p:spPr>
          <a:xfrm>
            <a:off x="2377439" y="522399"/>
            <a:ext cx="7695249" cy="738664"/>
          </a:xfrm>
          <a:prstGeom prst="rect">
            <a:avLst/>
          </a:prstGeom>
        </p:spPr>
        <p:txBody>
          <a:bodyPr wrap="square">
            <a:spAutoFit/>
          </a:bodyPr>
          <a:lstStyle/>
          <a:p>
            <a:r>
              <a:rPr lang="en-US" sz="4200" b="1" dirty="0" smtClean="0">
                <a:solidFill>
                  <a:srgbClr val="006666"/>
                </a:solidFill>
                <a:latin typeface="Tahoma,Bold" charset="0"/>
              </a:rPr>
              <a:t>Integrity </a:t>
            </a:r>
            <a:r>
              <a:rPr lang="en-US" sz="4200" b="1" dirty="0">
                <a:solidFill>
                  <a:srgbClr val="006666"/>
                </a:solidFill>
                <a:latin typeface="Tahoma,Bold" charset="0"/>
              </a:rPr>
              <a:t>Constraints: a Recap</a:t>
            </a:r>
            <a:endParaRPr lang="en-US" sz="4200" b="1" dirty="0">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6388" y="3390193"/>
            <a:ext cx="6921500" cy="3460750"/>
          </a:xfrm>
          <a:prstGeom prst="rect">
            <a:avLst/>
          </a:prstGeom>
        </p:spPr>
      </p:pic>
    </p:spTree>
    <p:extLst>
      <p:ext uri="{BB962C8B-B14F-4D97-AF65-F5344CB8AC3E}">
        <p14:creationId xmlns:p14="http://schemas.microsoft.com/office/powerpoint/2010/main" val="776984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7439" y="1574311"/>
            <a:ext cx="8999399" cy="1815882"/>
          </a:xfrm>
          <a:prstGeom prst="rect">
            <a:avLst/>
          </a:prstGeom>
          <a:noFill/>
        </p:spPr>
        <p:txBody>
          <a:bodyPr wrap="square" rtlCol="0">
            <a:spAutoFit/>
          </a:bodyPr>
          <a:lstStyle/>
          <a:p>
            <a:r>
              <a:rPr lang="en-US" sz="2800" dirty="0">
                <a:solidFill>
                  <a:srgbClr val="FF0000"/>
                </a:solidFill>
              </a:rPr>
              <a:t>Referential integrity constraints</a:t>
            </a:r>
            <a:r>
              <a:rPr lang="en-US" sz="2800" dirty="0"/>
              <a:t>: Specifies what happens to the tuples in the foreign relation when a deletion or update of a primary key attribute value is about to occur in the main table.</a:t>
            </a:r>
          </a:p>
        </p:txBody>
      </p:sp>
      <p:sp>
        <p:nvSpPr>
          <p:cNvPr id="3" name="Slide Number Placeholder 2"/>
          <p:cNvSpPr>
            <a:spLocks noGrp="1"/>
          </p:cNvSpPr>
          <p:nvPr>
            <p:ph type="sldNum" sz="quarter" idx="12"/>
          </p:nvPr>
        </p:nvSpPr>
        <p:spPr/>
        <p:txBody>
          <a:bodyPr/>
          <a:lstStyle/>
          <a:p>
            <a:fld id="{1A3E69E7-68FD-446D-A42F-C29CF669F1B3}" type="slidenum">
              <a:rPr lang="en-US" smtClean="0"/>
              <a:t>9</a:t>
            </a:fld>
            <a:endParaRPr lang="en-US"/>
          </a:p>
        </p:txBody>
      </p:sp>
      <p:sp>
        <p:nvSpPr>
          <p:cNvPr id="6" name="Rectangle 5"/>
          <p:cNvSpPr/>
          <p:nvPr/>
        </p:nvSpPr>
        <p:spPr>
          <a:xfrm>
            <a:off x="2377439" y="522399"/>
            <a:ext cx="7695249" cy="738664"/>
          </a:xfrm>
          <a:prstGeom prst="rect">
            <a:avLst/>
          </a:prstGeom>
        </p:spPr>
        <p:txBody>
          <a:bodyPr wrap="square">
            <a:spAutoFit/>
          </a:bodyPr>
          <a:lstStyle/>
          <a:p>
            <a:r>
              <a:rPr lang="en-US" sz="4200" b="1" dirty="0" smtClean="0">
                <a:solidFill>
                  <a:srgbClr val="006666"/>
                </a:solidFill>
                <a:latin typeface="Tahoma,Bold" charset="0"/>
              </a:rPr>
              <a:t>Integrity </a:t>
            </a:r>
            <a:r>
              <a:rPr lang="en-US" sz="4200" b="1" dirty="0">
                <a:solidFill>
                  <a:srgbClr val="006666"/>
                </a:solidFill>
                <a:latin typeface="Tahoma,Bold" charset="0"/>
              </a:rPr>
              <a:t>Constraints: a Recap</a:t>
            </a:r>
            <a:endParaRPr lang="en-US" sz="4200" b="1" dirty="0">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325" y="3390193"/>
            <a:ext cx="6430875" cy="3238823"/>
          </a:xfrm>
          <a:prstGeom prst="rect">
            <a:avLst/>
          </a:prstGeom>
        </p:spPr>
      </p:pic>
    </p:spTree>
    <p:extLst>
      <p:ext uri="{BB962C8B-B14F-4D97-AF65-F5344CB8AC3E}">
        <p14:creationId xmlns:p14="http://schemas.microsoft.com/office/powerpoint/2010/main" val="1439254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9035</TotalTime>
  <Words>1343</Words>
  <Application>Microsoft Macintosh PowerPoint</Application>
  <PresentationFormat>Widescreen</PresentationFormat>
  <Paragraphs>250</Paragraphs>
  <Slides>31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Calibri Light</vt:lpstr>
      <vt:lpstr>Consolas</vt:lpstr>
      <vt:lpstr>Tahoma,Bold</vt:lpstr>
      <vt:lpstr>Arial</vt:lpstr>
      <vt:lpstr>Office Theme</vt:lpstr>
      <vt:lpstr>CSI2132 Lab 5</vt:lpstr>
      <vt:lpstr>PowerPoint Presentation</vt:lpstr>
      <vt:lpstr>PowerPoint Presentation</vt:lpstr>
      <vt:lpstr>PowerPoint Presentation</vt:lpstr>
      <vt:lpstr>QUIZ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mmahmou3</dc:creator>
  <cp:lastModifiedBy>Rana Khalil</cp:lastModifiedBy>
  <cp:revision>119</cp:revision>
  <cp:lastPrinted>2018-01-29T16:25:03Z</cp:lastPrinted>
  <dcterms:created xsi:type="dcterms:W3CDTF">2018-01-22T15:20:14Z</dcterms:created>
  <dcterms:modified xsi:type="dcterms:W3CDTF">2018-02-12T19:10:30Z</dcterms:modified>
</cp:coreProperties>
</file>