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60" r:id="rId3"/>
    <p:sldId id="262" r:id="rId4"/>
    <p:sldId id="340" r:id="rId5"/>
    <p:sldId id="263" r:id="rId6"/>
    <p:sldId id="290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41" r:id="rId25"/>
    <p:sldId id="342" r:id="rId26"/>
    <p:sldId id="343" r:id="rId27"/>
    <p:sldId id="344" r:id="rId28"/>
    <p:sldId id="345" r:id="rId29"/>
    <p:sldId id="321" r:id="rId30"/>
    <p:sldId id="322" r:id="rId31"/>
    <p:sldId id="346" r:id="rId32"/>
    <p:sldId id="323" r:id="rId33"/>
    <p:sldId id="324" r:id="rId34"/>
    <p:sldId id="325" r:id="rId35"/>
    <p:sldId id="326" r:id="rId36"/>
    <p:sldId id="347" r:id="rId37"/>
    <p:sldId id="353" r:id="rId38"/>
    <p:sldId id="330" r:id="rId39"/>
    <p:sldId id="329" r:id="rId40"/>
    <p:sldId id="352" r:id="rId41"/>
    <p:sldId id="332" r:id="rId42"/>
    <p:sldId id="333" r:id="rId43"/>
    <p:sldId id="334" r:id="rId44"/>
    <p:sldId id="335" r:id="rId45"/>
    <p:sldId id="348" r:id="rId46"/>
    <p:sldId id="349" r:id="rId47"/>
    <p:sldId id="336" r:id="rId48"/>
    <p:sldId id="337" r:id="rId49"/>
    <p:sldId id="350" r:id="rId50"/>
    <p:sldId id="338" r:id="rId51"/>
    <p:sldId id="339" r:id="rId52"/>
    <p:sldId id="351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na Khalil" initials="RK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61" autoAdjust="0"/>
    <p:restoredTop sz="83896"/>
  </p:normalViewPr>
  <p:slideViewPr>
    <p:cSldViewPr snapToGrid="0">
      <p:cViewPr>
        <p:scale>
          <a:sx n="90" d="100"/>
          <a:sy n="90" d="100"/>
        </p:scale>
        <p:origin x="8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commentAuthors" Target="commentAuthors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0CA67-2F82-5E4A-A246-F85EF1F695FA}" type="datetimeFigureOut">
              <a:rPr lang="en-US" smtClean="0"/>
              <a:t>2/12/18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1FF60-BC6C-C647-8A54-BC461B5E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14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40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10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3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15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23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89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77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1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100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926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73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TABLE BOOK (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BookId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CHAR(20) NOT NULL,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 VARCHAR(30) NOT NULL,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PublisherName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VARCHAR(20),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PRIMARY KEY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BookId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FOREIGN KEY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PublisherName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REFERENCES PUBLISHER (Name) ON UPDATE CASCADE );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TABLE BOOK_AUTHORS (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BookId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CHAR(20) NOT NULL,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VARCHAR(30) NOT NULL,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PRIMARY KEY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BookId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FOREIGN KEY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BookId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REFERENCES BOOK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BookId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DELETE CASCADE ON UPDATE CASCADE 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748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317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23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79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852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772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812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464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59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553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13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852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761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147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053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EXISTS operator is used to test for the existence of any record in a subquery.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EXISTS operator returns true if the subquery returns one or more records.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899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EXISTS operator is used to test for the existence of any record in a subquery.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EXISTS operator returns true if the subquery returns one or more records.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594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7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961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22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258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57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177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015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686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352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314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8417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979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117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952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52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92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92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66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26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57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62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68E931-4C4C-45F2-B902-485EDE593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24E634C-E28C-4DF8-9955-90EA6469A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3305D1-D310-44D7-88C6-AF1782799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F145-A32B-2146-856B-8E39E13EE997}" type="datetime1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7B0BC0-8EEB-4FF6-A118-446B8235A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171858B-0609-45AE-BB34-38249B307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13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C17E7F-54C8-42AF-BBE7-CA233FA31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776B97B-3221-43CD-861B-F88C18976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204EAC7-5519-44E9-9C42-2CEBF6CB3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3279-D5FC-CB4D-85D1-1631A3363257}" type="datetime1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9A8FAA-E7F0-4121-820E-75C55DA5F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FF9A8C-4DBA-408C-AC87-D2CF584E2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DB46A20-4826-400F-B81E-0AF981D38B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2B8CB7D-CA3E-476E-84AD-881F7F70D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38D9E4A-E85B-4CF7-9C71-A1F319B73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71D8C-CEEA-3E41-A088-83D39A5A0084}" type="datetime1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75C727-7494-42CD-A128-1C4012FA9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5126F2-E862-42F8-9CAE-5586AC74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D0DC5E-1061-4B70-BABC-687E4FA7E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A2EBD5-76D9-4C20-BDEA-5908F42FB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FDAD72-9703-409C-8A68-7D37060FB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87E0-D402-8C40-9B5B-D6C8DD47AF86}" type="datetime1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270392E-6D3B-4BD2-BCC0-A902DFDB7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AA9E3E-1445-4E28-A12E-2AED263B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3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30D514-361D-459F-A408-94919B2D9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85CA5E1-B6EA-4422-AF94-08C4D3E6B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B668AD-9DAA-4214-89AF-F73DCC32A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31A7-95D9-1546-B7E9-6660E261C8B7}" type="datetime1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E6A2B39-C38F-4957-BFA6-40C5E676E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1C6005-81A6-4F53-8154-7A5F5534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1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6636D2-3BF8-4C49-A475-6A404C39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156000-D373-4E23-A657-D713ACAF2A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1A1A699-FD84-497E-8E46-F5BA06DA8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42D5312-B628-44BD-985E-B3C934170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BFB6-5C55-994E-AE80-EDCEEC79E564}" type="datetime1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8797FEE-825D-4C11-B219-83422CE21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DC7B0D1-E98F-4BBF-9B97-3D21728E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59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92EC34-20DB-4A21-9E62-3816FAE05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88E5067-BA4A-4D1B-98C2-0E19F3F4F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A3F9F16-3C12-4A17-84BD-C3C01E0CD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F6FD4B9-90F2-4BA5-A0A0-CCA58BF64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BF88548-04AF-4E4A-8884-7BF50BAD19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F7FE308-1F3F-42DA-B4BB-CE1BF0D77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873A-6043-584C-88F1-F539BDBBDAD8}" type="datetime1">
              <a:rPr lang="en-US" smtClean="0"/>
              <a:t>2/12/18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DF4647C-2959-4928-9B1F-12DDB988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297785-6079-4514-AC96-CA3BA853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6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4A13ED-1BA0-411B-994F-F58A346F9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39377D9-FA44-430F-A15B-090262CBF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2721-848C-1648-BAB3-6CD899948ACA}" type="datetime1">
              <a:rPr lang="en-US" smtClean="0"/>
              <a:t>2/12/18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82555CC-5EC6-40F6-B9BE-51F2D4DB8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6E49A02-086B-4BE0-9A8F-FE8E062E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68C5EAE-92CE-47DD-A859-6C49D299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6F65-32B1-204E-8916-A6292D0DDFEC}" type="datetime1">
              <a:rPr lang="en-US" smtClean="0"/>
              <a:t>2/12/18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A74818C-565C-4B80-B89C-0A17788DF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B8F46F1-2341-46B9-9AC4-B49C46DC3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68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079B8A-DE8B-45EA-AD27-4BC74B04B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498CC9-72B6-459F-8AF3-6E9235A45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3621544-1E7B-4680-B2D6-522535108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37BE50B-018F-4EC9-9ED3-9D36C2BBE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6E18-D8CA-1246-A52E-E3F97E0C3A1E}" type="datetime1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EAFC42A-564B-4A6C-BFDA-C8EB70277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82EECCF-C1CA-4161-BBF2-42ABE77D7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6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DBF324-4357-43E9-B118-C2F4AD283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3C3D9DE-1277-408C-9407-D2C7705F03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E0C119A-BA1E-4378-AA4A-0C9DAF885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F9E3493-3287-4530-A267-685830739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E6F5-B807-4749-B643-2B827153A1EA}" type="datetime1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14FE2B9-2CD7-48AC-8AA6-4318B2D9D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627A976-EB96-4466-8AFC-7A1EF8AF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9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1A61D15-F808-473D-B195-9060ACBBE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91A5183-F566-4710-9F5E-AFCD74EC2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56AE191-92A8-4994-8D65-BBF7BD6B0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6084F-D089-D148-AABC-9CB6D14CE25D}" type="datetime1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F8D576-E6F4-4F3F-851F-CF0EC2D48F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F01A54-6E3B-42B8-A234-2C635314F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E69E7-68FD-446D-A42F-C29CF669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55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F22218D7-95A3-4472-A9E8-DB8B623E7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4902" y="1305243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4800" b="1" dirty="0" smtClean="0">
                <a:latin typeface="Arial" charset="0"/>
                <a:ea typeface="Arial" charset="0"/>
                <a:cs typeface="Arial" charset="0"/>
              </a:rPr>
              <a:t>CSI2132</a:t>
            </a:r>
            <a:r>
              <a:rPr lang="en-US" sz="4400" b="1" dirty="0" smtClean="0">
                <a:latin typeface="Arial" charset="0"/>
                <a:ea typeface="Arial" charset="0"/>
                <a:cs typeface="Arial" charset="0"/>
              </a:rPr>
              <a:t> Tutorial 5</a:t>
            </a:r>
            <a:endParaRPr lang="en-US" sz="4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7ADFA0AD-12D8-4D5B-8255-96BA0E08A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4902" y="3784918"/>
            <a:ext cx="9144000" cy="837440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The Structured Query Language (SQL) </a:t>
            </a:r>
            <a:endParaRPr lang="en-US" dirty="0" smtClean="0"/>
          </a:p>
          <a:p>
            <a:pPr algn="r"/>
            <a:r>
              <a:rPr lang="en-US" i="1" dirty="0" smtClean="0">
                <a:effectLst/>
              </a:rPr>
              <a:t>Presented By: Rana Khalil</a:t>
            </a:r>
            <a:endParaRPr lang="en-US" i="1" dirty="0"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1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8019" y="224687"/>
            <a:ext cx="592014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4: “Basic SQL” </a:t>
            </a:r>
            <a:endParaRPr lang="en-US" sz="42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8" y="1127627"/>
            <a:ext cx="924285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BOOK_LOANS.(</a:t>
            </a:r>
            <a:r>
              <a:rPr lang="en-US" sz="3200" dirty="0" err="1">
                <a:solidFill>
                  <a:srgbClr val="FF0000"/>
                </a:solidFill>
                <a:latin typeface="Arial,Bold" charset="0"/>
              </a:rPr>
              <a:t>CardNo</a:t>
            </a:r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) --&gt; BORROWER.(</a:t>
            </a:r>
            <a:r>
              <a:rPr lang="en-US" sz="3200" dirty="0" err="1">
                <a:solidFill>
                  <a:srgbClr val="FF0000"/>
                </a:solidFill>
                <a:latin typeface="Arial,Bold" charset="0"/>
              </a:rPr>
              <a:t>CardNo</a:t>
            </a:r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) </a:t>
            </a:r>
            <a:endParaRPr lang="en-US" sz="3200" dirty="0"/>
          </a:p>
          <a:p>
            <a:endParaRPr lang="en-US" sz="3200" dirty="0" smtClean="0">
              <a:latin typeface="Arial,Bold" charset="0"/>
            </a:endParaRPr>
          </a:p>
          <a:p>
            <a:r>
              <a:rPr lang="en-US" sz="3200" dirty="0" smtClean="0">
                <a:latin typeface="Arial,Bold" charset="0"/>
              </a:rPr>
              <a:t>ON </a:t>
            </a:r>
            <a:r>
              <a:rPr lang="en-US" sz="3200" dirty="0">
                <a:latin typeface="Arial,Bold" charset="0"/>
              </a:rPr>
              <a:t>DELETE CASCADE </a:t>
            </a:r>
            <a:endParaRPr lang="en-US" sz="3200" dirty="0" smtClean="0">
              <a:latin typeface="Arial,Bold" charset="0"/>
            </a:endParaRPr>
          </a:p>
          <a:p>
            <a:r>
              <a:rPr lang="en-US" sz="3200" dirty="0" smtClean="0">
                <a:latin typeface="Arial,Bold" charset="0"/>
              </a:rPr>
              <a:t>ON </a:t>
            </a:r>
            <a:r>
              <a:rPr lang="en-US" sz="3200" dirty="0">
                <a:latin typeface="Arial,Bold" charset="0"/>
              </a:rPr>
              <a:t>UPDATE CASCADE </a:t>
            </a:r>
            <a:endParaRPr lang="en-US" sz="3200" dirty="0" smtClean="0">
              <a:latin typeface="Arial,Bold" charset="0"/>
            </a:endParaRPr>
          </a:p>
          <a:p>
            <a:endParaRPr lang="en-US" sz="3200" dirty="0"/>
          </a:p>
          <a:p>
            <a:r>
              <a:rPr lang="en-US" sz="3200" dirty="0">
                <a:latin typeface="Arial,Bold" charset="0"/>
              </a:rPr>
              <a:t>If a BORROWER record is deleted, then delete all its associated BOOK_LOANS tuples. </a:t>
            </a:r>
            <a:endParaRPr lang="en-US" sz="3200" dirty="0" smtClean="0">
              <a:latin typeface="Arial,Bold" charset="0"/>
            </a:endParaRPr>
          </a:p>
          <a:p>
            <a:r>
              <a:rPr lang="en-US" sz="3200" dirty="0" smtClean="0">
                <a:latin typeface="Arial,Bold" charset="0"/>
              </a:rPr>
              <a:t>Do </a:t>
            </a:r>
            <a:r>
              <a:rPr lang="en-US" sz="3200" dirty="0">
                <a:latin typeface="Arial,Bold" charset="0"/>
              </a:rPr>
              <a:t>likewise with updates. </a:t>
            </a:r>
            <a:endParaRPr lang="en-US" sz="3200" dirty="0" smtClean="0">
              <a:latin typeface="Arial,Bold" charset="0"/>
            </a:endParaRPr>
          </a:p>
          <a:p>
            <a:endParaRPr lang="en-US" sz="3200" dirty="0"/>
          </a:p>
          <a:p>
            <a:r>
              <a:rPr lang="en-US" sz="3200" dirty="0">
                <a:latin typeface="Arial,Bold" charset="0"/>
              </a:rPr>
              <a:t>REJECT on DELETE also possible! </a:t>
            </a:r>
            <a:endParaRPr lang="en-US" sz="3200" dirty="0"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6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8019" y="224687"/>
            <a:ext cx="592014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4: “Basic SQL” </a:t>
            </a:r>
            <a:endParaRPr lang="en-US" sz="42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8" y="1127627"/>
            <a:ext cx="924285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BOOK_COPIES.(</a:t>
            </a:r>
            <a:r>
              <a:rPr lang="en-US" sz="3200" dirty="0" err="1">
                <a:solidFill>
                  <a:srgbClr val="FF0000"/>
                </a:solidFill>
                <a:latin typeface="Arial,Bold" charset="0"/>
              </a:rPr>
              <a:t>BranchID</a:t>
            </a:r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) --&gt; LIBRARY_BRANCH.(</a:t>
            </a:r>
            <a:r>
              <a:rPr lang="en-US" sz="3200" dirty="0" err="1">
                <a:solidFill>
                  <a:srgbClr val="FF0000"/>
                </a:solidFill>
                <a:latin typeface="Arial,Bold" charset="0"/>
              </a:rPr>
              <a:t>BranchID</a:t>
            </a:r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) </a:t>
            </a:r>
            <a:endParaRPr lang="en-US" sz="3200" dirty="0" smtClean="0">
              <a:solidFill>
                <a:srgbClr val="FF0000"/>
              </a:solidFill>
              <a:latin typeface="Arial,Bold" charset="0"/>
            </a:endParaRPr>
          </a:p>
          <a:p>
            <a:endParaRPr lang="en-US" sz="3200" dirty="0"/>
          </a:p>
          <a:p>
            <a:r>
              <a:rPr lang="en-US" sz="3200" dirty="0">
                <a:latin typeface="Arial,Bold" charset="0"/>
              </a:rPr>
              <a:t>ON DELETE CASCADE </a:t>
            </a:r>
            <a:endParaRPr lang="en-US" sz="3200" dirty="0" smtClean="0">
              <a:latin typeface="Arial,Bold" charset="0"/>
            </a:endParaRPr>
          </a:p>
          <a:p>
            <a:r>
              <a:rPr lang="en-US" sz="3200" dirty="0" smtClean="0">
                <a:latin typeface="Arial,Bold" charset="0"/>
              </a:rPr>
              <a:t>ON </a:t>
            </a:r>
            <a:r>
              <a:rPr lang="en-US" sz="3200" dirty="0">
                <a:latin typeface="Arial,Bold" charset="0"/>
              </a:rPr>
              <a:t>UPDATE CASCADE </a:t>
            </a:r>
            <a:endParaRPr lang="en-US" sz="3200" dirty="0" smtClean="0">
              <a:latin typeface="Arial,Bold" charset="0"/>
            </a:endParaRPr>
          </a:p>
          <a:p>
            <a:endParaRPr lang="en-US" sz="3200" dirty="0"/>
          </a:p>
          <a:p>
            <a:r>
              <a:rPr lang="en-US" sz="3200" dirty="0">
                <a:latin typeface="Arial,Bold" charset="0"/>
              </a:rPr>
              <a:t>If a LIBRARY_BRANCH record is deleted, then delete all its linked BOOK_COPIES tuples. </a:t>
            </a:r>
            <a:endParaRPr lang="en-US" sz="3200" dirty="0" smtClean="0">
              <a:latin typeface="Arial,Bold" charset="0"/>
            </a:endParaRPr>
          </a:p>
          <a:p>
            <a:r>
              <a:rPr lang="en-US" sz="3200" dirty="0" smtClean="0">
                <a:latin typeface="Arial,Bold" charset="0"/>
              </a:rPr>
              <a:t>Do </a:t>
            </a:r>
            <a:r>
              <a:rPr lang="en-US" sz="3200" dirty="0">
                <a:latin typeface="Arial,Bold" charset="0"/>
              </a:rPr>
              <a:t>likewise with updates. </a:t>
            </a:r>
            <a:endParaRPr lang="en-US" sz="3200" dirty="0" smtClean="0">
              <a:latin typeface="Arial,Bold" charset="0"/>
            </a:endParaRPr>
          </a:p>
          <a:p>
            <a:endParaRPr lang="en-US" sz="3200" dirty="0"/>
          </a:p>
          <a:p>
            <a:r>
              <a:rPr lang="en-US" sz="3200" dirty="0">
                <a:latin typeface="Arial,Bold" charset="0"/>
              </a:rPr>
              <a:t>REJECT on DELETE also possible! </a:t>
            </a:r>
            <a:endParaRPr lang="en-US" sz="3200" dirty="0"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1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8019" y="224687"/>
            <a:ext cx="592014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4: “Basic SQL” </a:t>
            </a:r>
            <a:endParaRPr lang="en-US" sz="42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8" y="1127627"/>
            <a:ext cx="924285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BOOK_LOANS.(</a:t>
            </a:r>
            <a:r>
              <a:rPr lang="en-US" sz="3200" dirty="0" err="1">
                <a:solidFill>
                  <a:srgbClr val="FF0000"/>
                </a:solidFill>
                <a:latin typeface="Arial,Bold" charset="0"/>
              </a:rPr>
              <a:t>BranchID</a:t>
            </a:r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) --&gt; LIBRARY_BRANCH.(</a:t>
            </a:r>
            <a:r>
              <a:rPr lang="en-US" sz="3200" dirty="0" err="1">
                <a:solidFill>
                  <a:srgbClr val="FF0000"/>
                </a:solidFill>
                <a:latin typeface="Arial,Bold" charset="0"/>
              </a:rPr>
              <a:t>BranchID</a:t>
            </a:r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) </a:t>
            </a:r>
            <a:endParaRPr lang="en-US" sz="3200" dirty="0" smtClean="0">
              <a:solidFill>
                <a:srgbClr val="FF0000"/>
              </a:solidFill>
              <a:latin typeface="Arial,Bold" charset="0"/>
            </a:endParaRPr>
          </a:p>
          <a:p>
            <a:endParaRPr lang="en-US" sz="3200" dirty="0"/>
          </a:p>
          <a:p>
            <a:r>
              <a:rPr lang="en-US" sz="3200" dirty="0">
                <a:latin typeface="Arial,Bold" charset="0"/>
              </a:rPr>
              <a:t>ON DELETE CASCADE </a:t>
            </a:r>
            <a:endParaRPr lang="en-US" sz="3200" dirty="0" smtClean="0">
              <a:latin typeface="Arial,Bold" charset="0"/>
            </a:endParaRPr>
          </a:p>
          <a:p>
            <a:r>
              <a:rPr lang="en-US" sz="3200" dirty="0" smtClean="0">
                <a:latin typeface="Arial,Bold" charset="0"/>
              </a:rPr>
              <a:t>ON </a:t>
            </a:r>
            <a:r>
              <a:rPr lang="en-US" sz="3200" dirty="0">
                <a:latin typeface="Arial,Bold" charset="0"/>
              </a:rPr>
              <a:t>UPDATE CASCADE </a:t>
            </a:r>
            <a:endParaRPr lang="en-US" sz="3200" dirty="0" smtClean="0">
              <a:latin typeface="Arial,Bold" charset="0"/>
            </a:endParaRPr>
          </a:p>
          <a:p>
            <a:endParaRPr lang="en-US" sz="3200" dirty="0"/>
          </a:p>
          <a:p>
            <a:r>
              <a:rPr lang="en-US" sz="3200" dirty="0">
                <a:latin typeface="Arial,Bold" charset="0"/>
              </a:rPr>
              <a:t>If a LIBRARY_BRANCH record is deleted, then delete all its linked BOOK_LOANS tuples</a:t>
            </a:r>
            <a:r>
              <a:rPr lang="en-US" sz="3200" dirty="0" smtClean="0">
                <a:latin typeface="Arial,Bold" charset="0"/>
              </a:rPr>
              <a:t>.</a:t>
            </a:r>
          </a:p>
          <a:p>
            <a:r>
              <a:rPr lang="en-US" sz="3200" dirty="0" smtClean="0">
                <a:latin typeface="Arial,Bold" charset="0"/>
              </a:rPr>
              <a:t>Do </a:t>
            </a:r>
            <a:r>
              <a:rPr lang="en-US" sz="3200" dirty="0">
                <a:latin typeface="Arial,Bold" charset="0"/>
              </a:rPr>
              <a:t>likewise with updates. </a:t>
            </a:r>
            <a:endParaRPr lang="en-US" sz="3200" dirty="0" smtClean="0">
              <a:latin typeface="Arial,Bold" charset="0"/>
            </a:endParaRPr>
          </a:p>
          <a:p>
            <a:endParaRPr lang="en-US" sz="3200" dirty="0"/>
          </a:p>
          <a:p>
            <a:r>
              <a:rPr lang="en-US" sz="3200" dirty="0">
                <a:latin typeface="Arial,Bold" charset="0"/>
              </a:rPr>
              <a:t>REJECT on DELETE also possible! </a:t>
            </a:r>
            <a:endParaRPr lang="en-US" sz="3200" dirty="0"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8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8019" y="224687"/>
            <a:ext cx="592014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4: “Basic SQL” </a:t>
            </a:r>
            <a:endParaRPr lang="en-US" sz="42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8" y="1127627"/>
            <a:ext cx="924285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Exercise 4.15 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/>
              <a:t>Consider the EMPLOYEE table’s constraint EMPSUPERFK as in Fig 4.2 </a:t>
            </a:r>
            <a:endParaRPr lang="en-US" sz="3200" dirty="0"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5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8063" cy="6858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9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8019" y="224687"/>
            <a:ext cx="592014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4: “Basic SQL” </a:t>
            </a:r>
            <a:endParaRPr lang="en-US" sz="42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8" y="1127627"/>
            <a:ext cx="92428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Exercise 4.15 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/>
              <a:t>If the constraint is changed to read as follows: </a:t>
            </a:r>
            <a:endParaRPr lang="en-US" sz="3200" dirty="0"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018" y="3454400"/>
            <a:ext cx="8128000" cy="12065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5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8019" y="224687"/>
            <a:ext cx="592014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4: “Basic SQL” </a:t>
            </a:r>
            <a:endParaRPr lang="en-US" sz="42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8" y="1127627"/>
            <a:ext cx="924285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Exercise </a:t>
            </a:r>
            <a:r>
              <a:rPr lang="en-US" sz="3200" dirty="0"/>
              <a:t>4.15 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/>
              <a:t>What happens when the following command is run on the COMPANY database state shown in Fig. 3.6? </a:t>
            </a:r>
            <a:endParaRPr lang="en-US" sz="3200" dirty="0"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873500"/>
            <a:ext cx="8134350" cy="8001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5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35310" cy="6858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7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8019" y="224687"/>
            <a:ext cx="592014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4: “Basic SQL” </a:t>
            </a:r>
            <a:endParaRPr lang="en-US" sz="42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9" y="1361544"/>
            <a:ext cx="92428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Answer: </a:t>
            </a:r>
          </a:p>
          <a:p>
            <a:r>
              <a:rPr lang="en-US" sz="3200" dirty="0" smtClean="0">
                <a:latin typeface="Wingdings" charset="2"/>
              </a:rPr>
              <a:t> </a:t>
            </a:r>
            <a:r>
              <a:rPr lang="en-US" sz="3200" dirty="0" smtClean="0"/>
              <a:t>Triggers </a:t>
            </a:r>
            <a:r>
              <a:rPr lang="en-US" sz="3200" dirty="0"/>
              <a:t>a deletion of all subordinate records in James Borg’s supervision hierarchy. </a:t>
            </a:r>
            <a:endParaRPr lang="en-US" sz="3200" dirty="0"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4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8019" y="224687"/>
            <a:ext cx="592014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4: “Basic SQL” </a:t>
            </a:r>
            <a:endParaRPr lang="en-US" sz="42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9" y="1361544"/>
            <a:ext cx="924285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,Bold" charset="0"/>
              </a:rPr>
              <a:t>Exercise 4.15 </a:t>
            </a:r>
            <a:endParaRPr lang="en-US" sz="3200" dirty="0" smtClean="0">
              <a:latin typeface="Arial,Bold" charset="0"/>
            </a:endParaRPr>
          </a:p>
          <a:p>
            <a:endParaRPr lang="en-US" sz="3200" dirty="0"/>
          </a:p>
          <a:p>
            <a:r>
              <a:rPr lang="en-US" sz="3200" dirty="0">
                <a:latin typeface="Arial,Bold" charset="0"/>
              </a:rPr>
              <a:t>Is it better to </a:t>
            </a:r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CASCADE </a:t>
            </a:r>
            <a:r>
              <a:rPr lang="en-US" sz="3200" dirty="0">
                <a:latin typeface="Arial,Bold" charset="0"/>
              </a:rPr>
              <a:t>or </a:t>
            </a:r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SET NULL </a:t>
            </a:r>
            <a:r>
              <a:rPr lang="en-US" sz="3200" dirty="0">
                <a:latin typeface="Arial,Bold" charset="0"/>
              </a:rPr>
              <a:t>in case of EMPSUPERFK constraint ON DELETE? </a:t>
            </a:r>
            <a:endParaRPr lang="en-US" sz="3200" dirty="0"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A2B78571-4D16-46E7-9B14-E1F8F3E9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39" y="248748"/>
            <a:ext cx="8527473" cy="1325563"/>
          </a:xfrm>
        </p:spPr>
        <p:txBody>
          <a:bodyPr/>
          <a:lstStyle/>
          <a:p>
            <a:r>
              <a:rPr lang="en-US" sz="3600" b="1" dirty="0" smtClean="0">
                <a:latin typeface="Verdana" charset="0"/>
                <a:ea typeface="Verdana" charset="0"/>
                <a:cs typeface="Verdana" charset="0"/>
              </a:rPr>
              <a:t>About Me</a:t>
            </a:r>
            <a:endParaRPr lang="en-US" sz="3600" b="1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77439" y="1574311"/>
            <a:ext cx="899939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/>
              <a:t>Rana Khalil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/>
              <a:t>Master in Computer Science – 2</a:t>
            </a:r>
            <a:r>
              <a:rPr lang="en-US" sz="3200" baseline="30000" dirty="0"/>
              <a:t>nd</a:t>
            </a:r>
            <a:r>
              <a:rPr lang="en-US" sz="3200" dirty="0"/>
              <a:t> year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/>
              <a:t>Email: rkhal101@uottawa.ca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/>
              <a:t>Office Hours: Tuesdays 12</a:t>
            </a:r>
            <a:r>
              <a:rPr lang="en-US" sz="3200" dirty="0">
                <a:sym typeface="Wingdings"/>
              </a:rPr>
              <a:t>:00 PM – 1:00 PM in SITE </a:t>
            </a:r>
            <a:r>
              <a:rPr lang="en-US" sz="3200" dirty="0" smtClean="0">
                <a:sym typeface="Wingdings"/>
              </a:rPr>
              <a:t>5000G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Teach the next 3 tutorials</a:t>
            </a:r>
            <a:endParaRPr lang="en-US" sz="3200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6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8019" y="224687"/>
            <a:ext cx="592014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4: “Basic SQL” </a:t>
            </a:r>
            <a:endParaRPr lang="en-US" sz="42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9" y="1361544"/>
            <a:ext cx="924285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Answer: </a:t>
            </a:r>
            <a:endParaRPr lang="en-US" sz="3200" dirty="0" smtClean="0">
              <a:solidFill>
                <a:srgbClr val="FF0000"/>
              </a:solidFill>
              <a:latin typeface="Arial,Bold" charset="0"/>
            </a:endParaRPr>
          </a:p>
          <a:p>
            <a:endParaRPr lang="en-US" sz="3200" dirty="0"/>
          </a:p>
          <a:p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SET NULL </a:t>
            </a:r>
            <a:r>
              <a:rPr lang="en-US" sz="3200" dirty="0">
                <a:latin typeface="Arial,Bold" charset="0"/>
              </a:rPr>
              <a:t>is preferred, since an EMPLOYEE is not fired (deleted) when his/her supervisor is deleted. </a:t>
            </a:r>
            <a:endParaRPr lang="en-US" sz="3200" dirty="0"/>
          </a:p>
          <a:p>
            <a:endParaRPr lang="en-US" sz="3200" dirty="0" smtClean="0">
              <a:latin typeface="Arial,Bold" charset="0"/>
            </a:endParaRPr>
          </a:p>
          <a:p>
            <a:r>
              <a:rPr lang="en-US" sz="3200" dirty="0" smtClean="0">
                <a:latin typeface="Arial,Bold" charset="0"/>
              </a:rPr>
              <a:t>Instead</a:t>
            </a:r>
            <a:r>
              <a:rPr lang="en-US" sz="3200" dirty="0">
                <a:latin typeface="Arial,Bold" charset="0"/>
              </a:rPr>
              <a:t>, the SUPERSSN field should be SET NULL so a new supervisor could be assigned later on. </a:t>
            </a:r>
            <a:endParaRPr lang="en-US" sz="3200" dirty="0"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2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8019" y="224687"/>
            <a:ext cx="59393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4: </a:t>
            </a:r>
            <a:r>
              <a:rPr lang="en-US" sz="4200" b="1" dirty="0" smtClean="0">
                <a:solidFill>
                  <a:srgbClr val="006666"/>
                </a:solidFill>
                <a:latin typeface="Tahoma,Bold" charset="0"/>
              </a:rPr>
              <a:t>“More </a:t>
            </a:r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SQL” </a:t>
            </a:r>
            <a:endParaRPr lang="en-US" sz="42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9" y="1361544"/>
            <a:ext cx="924285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,Bold" charset="0"/>
              </a:rPr>
              <a:t>Exercise 5.5 </a:t>
            </a:r>
            <a:endParaRPr lang="en-US" sz="3200" dirty="0" smtClean="0">
              <a:latin typeface="Arial,Bold" charset="0"/>
            </a:endParaRPr>
          </a:p>
          <a:p>
            <a:endParaRPr lang="en-US" sz="3200" dirty="0"/>
          </a:p>
          <a:p>
            <a:r>
              <a:rPr lang="en-US" sz="3200" dirty="0">
                <a:latin typeface="Arial,Bold" charset="0"/>
              </a:rPr>
              <a:t>Specify the following additional SQL queries on the </a:t>
            </a:r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COMPANY </a:t>
            </a:r>
            <a:r>
              <a:rPr lang="en-US" sz="3200" dirty="0">
                <a:latin typeface="Arial,Bold" charset="0"/>
              </a:rPr>
              <a:t>database of Fig. 3.5 </a:t>
            </a:r>
            <a:endParaRPr lang="en-US" sz="3200" dirty="0"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7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83390" cy="6858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9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8019" y="224687"/>
            <a:ext cx="59393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4: </a:t>
            </a:r>
            <a:r>
              <a:rPr lang="en-US" sz="4200" b="1" dirty="0" smtClean="0">
                <a:solidFill>
                  <a:srgbClr val="006666"/>
                </a:solidFill>
                <a:latin typeface="Tahoma,Bold" charset="0"/>
              </a:rPr>
              <a:t>“More </a:t>
            </a:r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SQL” </a:t>
            </a:r>
            <a:endParaRPr lang="en-US" sz="42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9" y="1361544"/>
            <a:ext cx="924285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,Bold" charset="0"/>
              </a:rPr>
              <a:t>Exercise 5.5 </a:t>
            </a:r>
            <a:endParaRPr lang="en-US" sz="3200" dirty="0" smtClean="0">
              <a:latin typeface="Arial,Bold" charset="0"/>
            </a:endParaRPr>
          </a:p>
          <a:p>
            <a:endParaRPr lang="en-US" sz="3200" dirty="0"/>
          </a:p>
          <a:p>
            <a:r>
              <a:rPr lang="en-US" sz="3200" dirty="0">
                <a:latin typeface="Arial,Bold" charset="0"/>
              </a:rPr>
              <a:t>a) For each department whose average employee salary is over 30K, retrieve the department name and the number of employees working for it. </a:t>
            </a:r>
            <a:endParaRPr lang="en-US" sz="3200" dirty="0"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5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8019" y="224687"/>
            <a:ext cx="59393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4: </a:t>
            </a:r>
            <a:r>
              <a:rPr lang="en-US" sz="4200" b="1" dirty="0" smtClean="0">
                <a:solidFill>
                  <a:srgbClr val="006666"/>
                </a:solidFill>
                <a:latin typeface="Tahoma,Bold" charset="0"/>
              </a:rPr>
              <a:t>“More </a:t>
            </a:r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SQL” </a:t>
            </a:r>
            <a:endParaRPr lang="en-US" sz="42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9" y="1361544"/>
            <a:ext cx="924285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,Bold" charset="0"/>
              </a:rPr>
              <a:t>Exercise 5.5 </a:t>
            </a:r>
            <a:endParaRPr lang="en-US" sz="3200" dirty="0" smtClean="0">
              <a:latin typeface="Arial,Bold" charset="0"/>
            </a:endParaRPr>
          </a:p>
          <a:p>
            <a:endParaRPr lang="en-US" sz="3200" dirty="0"/>
          </a:p>
          <a:p>
            <a:r>
              <a:rPr lang="en-US" sz="3200" dirty="0">
                <a:latin typeface="Arial,Bold" charset="0"/>
              </a:rPr>
              <a:t>a) For each department whose average employee salary is over 30K, retrieve the department name and the number of employees working for it. </a:t>
            </a:r>
            <a:endParaRPr lang="en-US" sz="3200" dirty="0">
              <a:effectLst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66977" y="4314282"/>
            <a:ext cx="68190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latin typeface="Consolas" charset="0"/>
                <a:ea typeface="Consolas" charset="0"/>
                <a:cs typeface="Consolas" charset="0"/>
              </a:rPr>
              <a:t>﻿</a:t>
            </a:r>
            <a:r>
              <a:rPr lang="en-US" sz="3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SELECT</a:t>
            </a:r>
            <a:r>
              <a:rPr lang="en-US" sz="30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30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0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FROM</a:t>
            </a:r>
            <a:r>
              <a:rPr lang="en-US" sz="3000" dirty="0" smtClean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sz="30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WHERE</a:t>
            </a:r>
            <a:endParaRPr lang="en-US" sz="3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5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8019" y="224687"/>
            <a:ext cx="59393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4: </a:t>
            </a:r>
            <a:r>
              <a:rPr lang="en-US" sz="4200" b="1" dirty="0" smtClean="0">
                <a:solidFill>
                  <a:srgbClr val="006666"/>
                </a:solidFill>
                <a:latin typeface="Tahoma,Bold" charset="0"/>
              </a:rPr>
              <a:t>“More </a:t>
            </a:r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SQL” </a:t>
            </a:r>
            <a:endParaRPr lang="en-US" sz="42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9" y="1361544"/>
            <a:ext cx="924285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,Bold" charset="0"/>
              </a:rPr>
              <a:t>Exercise 5.5 </a:t>
            </a:r>
            <a:endParaRPr lang="en-US" sz="3200" dirty="0" smtClean="0">
              <a:latin typeface="Arial,Bold" charset="0"/>
            </a:endParaRPr>
          </a:p>
          <a:p>
            <a:endParaRPr lang="en-US" sz="3200" dirty="0"/>
          </a:p>
          <a:p>
            <a:r>
              <a:rPr lang="en-US" sz="3200" dirty="0">
                <a:latin typeface="Arial,Bold" charset="0"/>
              </a:rPr>
              <a:t>a) For each </a:t>
            </a:r>
            <a:r>
              <a:rPr lang="en-US" sz="3200" u="sng" dirty="0">
                <a:latin typeface="Arial,Bold" charset="0"/>
              </a:rPr>
              <a:t>department</a:t>
            </a:r>
            <a:r>
              <a:rPr lang="en-US" sz="3200" dirty="0">
                <a:latin typeface="Arial,Bold" charset="0"/>
              </a:rPr>
              <a:t> whose average </a:t>
            </a:r>
            <a:r>
              <a:rPr lang="en-US" sz="3200" u="sng" dirty="0">
                <a:latin typeface="Arial,Bold" charset="0"/>
              </a:rPr>
              <a:t>employee</a:t>
            </a:r>
            <a:r>
              <a:rPr lang="en-US" sz="3200" dirty="0">
                <a:latin typeface="Arial,Bold" charset="0"/>
              </a:rPr>
              <a:t> salary is over 30K, retrieve the department name and the number of employees working for it. </a:t>
            </a:r>
            <a:endParaRPr lang="en-US" sz="3200" dirty="0">
              <a:effectLst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66977" y="4314282"/>
            <a:ext cx="68190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latin typeface="Consolas" charset="0"/>
                <a:ea typeface="Consolas" charset="0"/>
                <a:cs typeface="Consolas" charset="0"/>
              </a:rPr>
              <a:t>﻿</a:t>
            </a:r>
            <a:r>
              <a:rPr lang="en-US" sz="3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SELECT</a:t>
            </a:r>
            <a:r>
              <a:rPr lang="en-US" sz="30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30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FROM ﻿</a:t>
            </a:r>
            <a:r>
              <a:rPr lang="en-US" sz="3000" dirty="0">
                <a:latin typeface="Consolas" charset="0"/>
                <a:ea typeface="Consolas" charset="0"/>
                <a:cs typeface="Consolas" charset="0"/>
              </a:rPr>
              <a:t>DEPARTMENT, EMPLOYEE </a:t>
            </a:r>
            <a:r>
              <a:rPr lang="en-US" sz="3000" dirty="0" smtClean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sz="30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WHERE</a:t>
            </a:r>
            <a:endParaRPr lang="en-US" sz="3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6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8019" y="224687"/>
            <a:ext cx="59393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4: </a:t>
            </a:r>
            <a:r>
              <a:rPr lang="en-US" sz="4200" b="1" dirty="0" smtClean="0">
                <a:solidFill>
                  <a:srgbClr val="006666"/>
                </a:solidFill>
                <a:latin typeface="Tahoma,Bold" charset="0"/>
              </a:rPr>
              <a:t>“More </a:t>
            </a:r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SQL” </a:t>
            </a:r>
            <a:endParaRPr lang="en-US" sz="42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9" y="1361544"/>
            <a:ext cx="924285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,Bold" charset="0"/>
              </a:rPr>
              <a:t>Exercise 5.5 </a:t>
            </a:r>
            <a:endParaRPr lang="en-US" sz="3200" dirty="0" smtClean="0">
              <a:latin typeface="Arial,Bold" charset="0"/>
            </a:endParaRPr>
          </a:p>
          <a:p>
            <a:endParaRPr lang="en-US" sz="3200" dirty="0"/>
          </a:p>
          <a:p>
            <a:r>
              <a:rPr lang="en-US" sz="3200" dirty="0">
                <a:latin typeface="Arial,Bold" charset="0"/>
              </a:rPr>
              <a:t>a) For each </a:t>
            </a:r>
            <a:r>
              <a:rPr lang="en-US" sz="3200" u="sng" dirty="0">
                <a:latin typeface="Arial,Bold" charset="0"/>
              </a:rPr>
              <a:t>department</a:t>
            </a:r>
            <a:r>
              <a:rPr lang="en-US" sz="3200" dirty="0">
                <a:latin typeface="Arial,Bold" charset="0"/>
              </a:rPr>
              <a:t> whose average </a:t>
            </a:r>
            <a:r>
              <a:rPr lang="en-US" sz="3200" u="sng" dirty="0">
                <a:latin typeface="Arial,Bold" charset="0"/>
              </a:rPr>
              <a:t>employee</a:t>
            </a:r>
            <a:r>
              <a:rPr lang="en-US" sz="3200" dirty="0">
                <a:latin typeface="Arial,Bold" charset="0"/>
              </a:rPr>
              <a:t> salary is over 30K, retrieve the department name and the number of employees working for it. </a:t>
            </a:r>
            <a:endParaRPr lang="en-US" sz="3200" dirty="0">
              <a:effectLst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66977" y="4314282"/>
            <a:ext cx="68190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latin typeface="Consolas" charset="0"/>
                <a:ea typeface="Consolas" charset="0"/>
                <a:cs typeface="Consolas" charset="0"/>
              </a:rPr>
              <a:t>﻿</a:t>
            </a:r>
            <a:r>
              <a:rPr lang="en-US" sz="3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SELECT</a:t>
            </a:r>
            <a:r>
              <a:rPr lang="en-US" sz="30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30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FROM ﻿</a:t>
            </a:r>
            <a:r>
              <a:rPr lang="en-US" sz="3000" dirty="0">
                <a:latin typeface="Consolas" charset="0"/>
                <a:ea typeface="Consolas" charset="0"/>
                <a:cs typeface="Consolas" charset="0"/>
              </a:rPr>
              <a:t>DEPARTMENT, EMPLOYEE </a:t>
            </a:r>
            <a:r>
              <a:rPr lang="en-US" sz="3000" dirty="0" smtClean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sz="3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WHERE ﻿</a:t>
            </a:r>
            <a:r>
              <a:rPr lang="en-US" sz="3000" dirty="0">
                <a:latin typeface="Consolas" charset="0"/>
                <a:ea typeface="Consolas" charset="0"/>
                <a:cs typeface="Consolas" charset="0"/>
              </a:rPr>
              <a:t>DNUMBER=DNO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3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8019" y="224687"/>
            <a:ext cx="59393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4: </a:t>
            </a:r>
            <a:r>
              <a:rPr lang="en-US" sz="4200" b="1" dirty="0" smtClean="0">
                <a:solidFill>
                  <a:srgbClr val="006666"/>
                </a:solidFill>
                <a:latin typeface="Tahoma,Bold" charset="0"/>
              </a:rPr>
              <a:t>“More </a:t>
            </a:r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SQL” </a:t>
            </a:r>
            <a:endParaRPr lang="en-US" sz="42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9" y="1361544"/>
            <a:ext cx="924285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,Bold" charset="0"/>
              </a:rPr>
              <a:t>Exercise 5.5 </a:t>
            </a:r>
            <a:endParaRPr lang="en-US" sz="3200" dirty="0" smtClean="0">
              <a:latin typeface="Arial,Bold" charset="0"/>
            </a:endParaRPr>
          </a:p>
          <a:p>
            <a:endParaRPr lang="en-US" sz="3200" dirty="0"/>
          </a:p>
          <a:p>
            <a:r>
              <a:rPr lang="en-US" sz="3200" dirty="0">
                <a:latin typeface="Arial,Bold" charset="0"/>
              </a:rPr>
              <a:t>a) </a:t>
            </a:r>
            <a:r>
              <a:rPr lang="en-US" sz="3200" u="sng" dirty="0">
                <a:latin typeface="Arial,Bold" charset="0"/>
              </a:rPr>
              <a:t>For each department whose average employee salary is over 30K</a:t>
            </a:r>
            <a:r>
              <a:rPr lang="en-US" sz="3200" dirty="0">
                <a:latin typeface="Arial,Bold" charset="0"/>
              </a:rPr>
              <a:t>, retrieve the department name and the number of employees working for it. </a:t>
            </a:r>
            <a:endParaRPr lang="en-US" sz="3200" dirty="0">
              <a:effectLst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66977" y="4314282"/>
            <a:ext cx="681901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latin typeface="Consolas" charset="0"/>
                <a:ea typeface="Consolas" charset="0"/>
                <a:cs typeface="Consolas" charset="0"/>
              </a:rPr>
              <a:t>﻿</a:t>
            </a:r>
            <a:r>
              <a:rPr lang="en-US" sz="3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SELECT</a:t>
            </a:r>
            <a:r>
              <a:rPr lang="en-US" sz="30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30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FROM ﻿</a:t>
            </a:r>
            <a:r>
              <a:rPr lang="en-US" sz="3000" dirty="0">
                <a:latin typeface="Consolas" charset="0"/>
                <a:ea typeface="Consolas" charset="0"/>
                <a:cs typeface="Consolas" charset="0"/>
              </a:rPr>
              <a:t>DEPARTMENT, EMPLOYEE </a:t>
            </a:r>
            <a:r>
              <a:rPr lang="en-US" sz="3000" dirty="0" smtClean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sz="3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WHERE ﻿</a:t>
            </a:r>
            <a:r>
              <a:rPr lang="en-US" sz="3000" dirty="0" smtClean="0">
                <a:latin typeface="Consolas" charset="0"/>
                <a:ea typeface="Consolas" charset="0"/>
                <a:cs typeface="Consolas" charset="0"/>
              </a:rPr>
              <a:t>DNUMBER=DNO</a:t>
            </a:r>
          </a:p>
          <a:p>
            <a:r>
              <a:rPr lang="en-US" sz="3000" dirty="0">
                <a:latin typeface="Consolas" charset="0"/>
                <a:ea typeface="Consolas" charset="0"/>
                <a:cs typeface="Consolas" charset="0"/>
              </a:rPr>
              <a:t>﻿</a:t>
            </a:r>
            <a:r>
              <a:rPr lang="en-US" sz="3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GROUP BY </a:t>
            </a:r>
            <a:r>
              <a:rPr lang="en-US" sz="3000" dirty="0">
                <a:latin typeface="Consolas" charset="0"/>
                <a:ea typeface="Consolas" charset="0"/>
                <a:cs typeface="Consolas" charset="0"/>
              </a:rPr>
              <a:t>DNAME </a:t>
            </a:r>
            <a:endParaRPr lang="en-US" sz="30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0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HAVING</a:t>
            </a:r>
            <a:r>
              <a:rPr lang="en-US" sz="3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AVG</a:t>
            </a:r>
            <a:r>
              <a:rPr lang="en-US" sz="3000" dirty="0">
                <a:latin typeface="Consolas" charset="0"/>
                <a:ea typeface="Consolas" charset="0"/>
                <a:cs typeface="Consolas" charset="0"/>
              </a:rPr>
              <a:t> (SALARY) &gt; </a:t>
            </a:r>
            <a:r>
              <a:rPr lang="en-US" sz="3000" dirty="0">
                <a:solidFill>
                  <a:schemeClr val="accent4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30000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1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8019" y="224687"/>
            <a:ext cx="59393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4: </a:t>
            </a:r>
            <a:r>
              <a:rPr lang="en-US" sz="4200" b="1" dirty="0" smtClean="0">
                <a:solidFill>
                  <a:srgbClr val="006666"/>
                </a:solidFill>
                <a:latin typeface="Tahoma,Bold" charset="0"/>
              </a:rPr>
              <a:t>“More </a:t>
            </a:r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SQL” </a:t>
            </a:r>
            <a:endParaRPr lang="en-US" sz="42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9" y="1361544"/>
            <a:ext cx="924285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,Bold" charset="0"/>
              </a:rPr>
              <a:t>Exercise 5.5 </a:t>
            </a:r>
            <a:endParaRPr lang="en-US" sz="3200" dirty="0" smtClean="0">
              <a:latin typeface="Arial,Bold" charset="0"/>
            </a:endParaRPr>
          </a:p>
          <a:p>
            <a:endParaRPr lang="en-US" sz="3200" dirty="0"/>
          </a:p>
          <a:p>
            <a:r>
              <a:rPr lang="en-US" sz="3200" dirty="0">
                <a:latin typeface="Arial,Bold" charset="0"/>
              </a:rPr>
              <a:t>a</a:t>
            </a:r>
            <a:r>
              <a:rPr lang="en-US" sz="3200" dirty="0" smtClean="0">
                <a:latin typeface="Arial,Bold" charset="0"/>
              </a:rPr>
              <a:t>) For each department whose average employee salary is over 30K</a:t>
            </a:r>
            <a:r>
              <a:rPr lang="en-US" sz="3200" u="sng" dirty="0" smtClean="0">
                <a:latin typeface="Arial,Bold" charset="0"/>
              </a:rPr>
              <a:t>, retrieve </a:t>
            </a:r>
            <a:r>
              <a:rPr lang="en-US" sz="3200" u="sng" dirty="0">
                <a:latin typeface="Arial,Bold" charset="0"/>
              </a:rPr>
              <a:t>the department name and the number of employees working for it</a:t>
            </a:r>
            <a:r>
              <a:rPr lang="en-US" sz="3200" dirty="0">
                <a:latin typeface="Arial,Bold" charset="0"/>
              </a:rPr>
              <a:t>. </a:t>
            </a:r>
            <a:endParaRPr lang="en-US" sz="3200" dirty="0">
              <a:effectLst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66977" y="4314282"/>
            <a:ext cx="681901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latin typeface="Consolas" charset="0"/>
                <a:ea typeface="Consolas" charset="0"/>
                <a:cs typeface="Consolas" charset="0"/>
              </a:rPr>
              <a:t>﻿</a:t>
            </a:r>
            <a:r>
              <a:rPr lang="en-US" sz="3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SELECT</a:t>
            </a:r>
            <a:r>
              <a:rPr lang="en-US" sz="3000" dirty="0">
                <a:latin typeface="Consolas" charset="0"/>
                <a:ea typeface="Consolas" charset="0"/>
                <a:cs typeface="Consolas" charset="0"/>
              </a:rPr>
              <a:t> ﻿DNAME, COUNT(*)</a:t>
            </a:r>
            <a:endParaRPr lang="en-US" sz="30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FROM ﻿</a:t>
            </a:r>
            <a:r>
              <a:rPr lang="en-US" sz="3000" dirty="0">
                <a:latin typeface="Consolas" charset="0"/>
                <a:ea typeface="Consolas" charset="0"/>
                <a:cs typeface="Consolas" charset="0"/>
              </a:rPr>
              <a:t>DEPARTMENT, EMPLOYEE </a:t>
            </a:r>
            <a:r>
              <a:rPr lang="en-US" sz="3000" dirty="0" smtClean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sz="3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WHERE ﻿</a:t>
            </a:r>
            <a:r>
              <a:rPr lang="en-US" sz="3000" dirty="0" smtClean="0">
                <a:latin typeface="Consolas" charset="0"/>
                <a:ea typeface="Consolas" charset="0"/>
                <a:cs typeface="Consolas" charset="0"/>
              </a:rPr>
              <a:t>DNUMBER=DNO</a:t>
            </a:r>
          </a:p>
          <a:p>
            <a:r>
              <a:rPr lang="en-US" sz="3000" dirty="0">
                <a:latin typeface="Consolas" charset="0"/>
                <a:ea typeface="Consolas" charset="0"/>
                <a:cs typeface="Consolas" charset="0"/>
              </a:rPr>
              <a:t>﻿</a:t>
            </a:r>
            <a:r>
              <a:rPr lang="en-US" sz="3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GROUP BY </a:t>
            </a:r>
            <a:r>
              <a:rPr lang="en-US" sz="3000" dirty="0">
                <a:latin typeface="Consolas" charset="0"/>
                <a:ea typeface="Consolas" charset="0"/>
                <a:cs typeface="Consolas" charset="0"/>
              </a:rPr>
              <a:t>DNAME </a:t>
            </a:r>
            <a:endParaRPr lang="en-US" sz="30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0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HAVING</a:t>
            </a:r>
            <a:r>
              <a:rPr lang="en-US" sz="3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AVG</a:t>
            </a:r>
            <a:r>
              <a:rPr lang="en-US" sz="3000" dirty="0">
                <a:latin typeface="Consolas" charset="0"/>
                <a:ea typeface="Consolas" charset="0"/>
                <a:cs typeface="Consolas" charset="0"/>
              </a:rPr>
              <a:t> (SALARY) &gt; </a:t>
            </a:r>
            <a:r>
              <a:rPr lang="en-US" sz="3000" dirty="0">
                <a:solidFill>
                  <a:schemeClr val="accent4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30000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7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8019" y="224687"/>
            <a:ext cx="59393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4: </a:t>
            </a:r>
            <a:r>
              <a:rPr lang="en-US" sz="4200" b="1" dirty="0" smtClean="0">
                <a:solidFill>
                  <a:srgbClr val="006666"/>
                </a:solidFill>
                <a:latin typeface="Tahoma,Bold" charset="0"/>
              </a:rPr>
              <a:t>“More </a:t>
            </a:r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SQL” </a:t>
            </a:r>
            <a:endParaRPr lang="en-US" sz="42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9" y="1361544"/>
            <a:ext cx="924285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,Bold" charset="0"/>
              </a:rPr>
              <a:t>Exercise 5.5 </a:t>
            </a:r>
            <a:endParaRPr lang="en-US" sz="3200" dirty="0" smtClean="0">
              <a:latin typeface="Arial,Bold" charset="0"/>
            </a:endParaRPr>
          </a:p>
          <a:p>
            <a:endParaRPr lang="en-US" sz="3200" dirty="0"/>
          </a:p>
          <a:p>
            <a:r>
              <a:rPr lang="en-US" sz="3200" dirty="0">
                <a:latin typeface="Arial,Bold" charset="0"/>
              </a:rPr>
              <a:t>b) Suppose we want the number of </a:t>
            </a:r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male </a:t>
            </a:r>
            <a:r>
              <a:rPr lang="en-US" sz="3200" dirty="0">
                <a:latin typeface="Arial,Bold" charset="0"/>
              </a:rPr>
              <a:t>employees in each department rather than all employees. </a:t>
            </a:r>
            <a:endParaRPr lang="en-US" sz="3200" dirty="0"/>
          </a:p>
          <a:p>
            <a:r>
              <a:rPr lang="en-US" sz="3200" dirty="0">
                <a:latin typeface="Arial,Bold" charset="0"/>
              </a:rPr>
              <a:t>Can we specify this in SQL? Why or why not? </a:t>
            </a:r>
            <a:endParaRPr lang="en-US" sz="3200" dirty="0" smtClean="0">
              <a:latin typeface="Arial,Bold" charset="0"/>
            </a:endParaRPr>
          </a:p>
          <a:p>
            <a:endParaRPr lang="en-US" sz="3200" dirty="0">
              <a:effectLst/>
              <a:latin typeface="Arial,Bold" charset="0"/>
            </a:endParaRPr>
          </a:p>
          <a:p>
            <a:r>
              <a:rPr lang="en-US" sz="3200" dirty="0">
                <a:latin typeface="Arial,Bold" charset="0"/>
              </a:rPr>
              <a:t>Yes, via a </a:t>
            </a:r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nested query </a:t>
            </a:r>
            <a:endParaRPr lang="en-US" sz="3200" dirty="0"/>
          </a:p>
          <a:p>
            <a:endParaRPr lang="en-US" sz="3200" dirty="0"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8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86874" y="522399"/>
            <a:ext cx="575537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4: “Basic SQL” </a:t>
            </a:r>
            <a:endParaRPr lang="en-US" sz="4200" b="1" dirty="0"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6874" y="1403521"/>
            <a:ext cx="930665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,Bold" charset="0"/>
              </a:rPr>
              <a:t>Exercise 4.7 </a:t>
            </a:r>
            <a:endParaRPr lang="en-US" sz="3200" dirty="0"/>
          </a:p>
          <a:p>
            <a:r>
              <a:rPr lang="en-US" sz="3200" dirty="0">
                <a:latin typeface="Arial,Bold" charset="0"/>
              </a:rPr>
              <a:t>Consider the schema for the </a:t>
            </a:r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LIBRARY </a:t>
            </a:r>
            <a:r>
              <a:rPr lang="en-US" sz="3200" dirty="0">
                <a:latin typeface="Arial,Bold" charset="0"/>
              </a:rPr>
              <a:t>database in Fig. 4.6 </a:t>
            </a:r>
            <a:endParaRPr lang="en-US" sz="3200" dirty="0"/>
          </a:p>
          <a:p>
            <a:r>
              <a:rPr lang="en-US" sz="3200" dirty="0">
                <a:latin typeface="Arial,Bold" charset="0"/>
              </a:rPr>
              <a:t>Choose the appropriate action (reject, cascade, set to null, set to default) for each referential integrity constraint, both for a </a:t>
            </a:r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deletion </a:t>
            </a:r>
            <a:r>
              <a:rPr lang="en-US" sz="3200" dirty="0">
                <a:latin typeface="Arial,Bold" charset="0"/>
              </a:rPr>
              <a:t>of a referenced tuple and for the </a:t>
            </a:r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update </a:t>
            </a:r>
            <a:r>
              <a:rPr lang="en-US" sz="3200" dirty="0">
                <a:latin typeface="Arial,Bold" charset="0"/>
              </a:rPr>
              <a:t>of a primary key attribute value in a referenced tuple. Justify your choices. </a:t>
            </a:r>
            <a:endParaRPr lang="en-US" sz="3200" dirty="0"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2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8019" y="224687"/>
            <a:ext cx="59393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4: </a:t>
            </a:r>
            <a:r>
              <a:rPr lang="en-US" sz="4200" b="1" dirty="0" smtClean="0">
                <a:solidFill>
                  <a:srgbClr val="006666"/>
                </a:solidFill>
                <a:latin typeface="Tahoma,Bold" charset="0"/>
              </a:rPr>
              <a:t>“More </a:t>
            </a:r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SQL” </a:t>
            </a:r>
            <a:endParaRPr lang="en-US" sz="42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9" y="1361544"/>
            <a:ext cx="924285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,Bold" charset="0"/>
              </a:rPr>
              <a:t>b) </a:t>
            </a:r>
            <a:r>
              <a:rPr lang="en-US" sz="3200" u="sng" dirty="0">
                <a:latin typeface="Arial,Bold" charset="0"/>
              </a:rPr>
              <a:t>For each department </a:t>
            </a:r>
            <a:r>
              <a:rPr lang="en-US" sz="3200" dirty="0">
                <a:latin typeface="Arial,Bold" charset="0"/>
              </a:rPr>
              <a:t>whose average employee salary is over 30K</a:t>
            </a:r>
            <a:r>
              <a:rPr lang="en-US" sz="3200" u="sng" dirty="0">
                <a:latin typeface="Arial,Bold" charset="0"/>
              </a:rPr>
              <a:t>, retrieve the department name and the number of </a:t>
            </a:r>
            <a:r>
              <a:rPr lang="en-US" sz="3200" u="sng" dirty="0" smtClean="0">
                <a:latin typeface="Arial,Bold" charset="0"/>
              </a:rPr>
              <a:t>male employees </a:t>
            </a:r>
            <a:r>
              <a:rPr lang="en-US" sz="3200" u="sng" dirty="0">
                <a:latin typeface="Arial,Bold" charset="0"/>
              </a:rPr>
              <a:t>working for it. </a:t>
            </a:r>
            <a:endParaRPr lang="en-US" sz="3200" u="sng" dirty="0"/>
          </a:p>
          <a:p>
            <a:endParaRPr lang="en-US" sz="3200" dirty="0" smtClean="0">
              <a:latin typeface="Arial,Bold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578" y="3423647"/>
            <a:ext cx="4902200" cy="17272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5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8019" y="224687"/>
            <a:ext cx="59393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4: </a:t>
            </a:r>
            <a:r>
              <a:rPr lang="en-US" sz="4200" b="1" dirty="0" smtClean="0">
                <a:solidFill>
                  <a:srgbClr val="006666"/>
                </a:solidFill>
                <a:latin typeface="Tahoma,Bold" charset="0"/>
              </a:rPr>
              <a:t>“More </a:t>
            </a:r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SQL” </a:t>
            </a:r>
            <a:endParaRPr lang="en-US" sz="42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9" y="1361544"/>
            <a:ext cx="924285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,Bold" charset="0"/>
              </a:rPr>
              <a:t>b) For each department whose average employee salary is over 30K, retrieve the department name and the number of </a:t>
            </a:r>
            <a:r>
              <a:rPr lang="en-US" sz="3200" dirty="0" smtClean="0">
                <a:latin typeface="Arial,Bold" charset="0"/>
              </a:rPr>
              <a:t>male employees </a:t>
            </a:r>
            <a:r>
              <a:rPr lang="en-US" sz="3200" dirty="0">
                <a:latin typeface="Arial,Bold" charset="0"/>
              </a:rPr>
              <a:t>working for it. </a:t>
            </a:r>
            <a:endParaRPr lang="en-US" sz="3200" dirty="0"/>
          </a:p>
          <a:p>
            <a:endParaRPr lang="en-US" sz="3200" dirty="0" smtClean="0">
              <a:latin typeface="Arial,Bold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019" y="3423647"/>
            <a:ext cx="9320280" cy="222748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5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8019" y="224687"/>
            <a:ext cx="59393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</a:t>
            </a:r>
            <a:r>
              <a:rPr lang="en-US" sz="4200" b="1" dirty="0" smtClean="0">
                <a:solidFill>
                  <a:srgbClr val="006666"/>
                </a:solidFill>
                <a:latin typeface="Tahoma,Bold" charset="0"/>
              </a:rPr>
              <a:t>5: “More </a:t>
            </a:r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SQL” </a:t>
            </a:r>
            <a:endParaRPr lang="en-US" sz="42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9" y="1361544"/>
            <a:ext cx="924285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,Bold" charset="0"/>
              </a:rPr>
              <a:t>Exercise 5.6 </a:t>
            </a:r>
            <a:endParaRPr lang="en-US" sz="3200" dirty="0" smtClean="0">
              <a:latin typeface="Arial,Bold" charset="0"/>
            </a:endParaRPr>
          </a:p>
          <a:p>
            <a:endParaRPr lang="en-US" sz="3200" dirty="0"/>
          </a:p>
          <a:p>
            <a:r>
              <a:rPr lang="en-US" sz="3200" dirty="0">
                <a:latin typeface="Arial,Bold" charset="0"/>
              </a:rPr>
              <a:t>Specify the following SQL queries on the </a:t>
            </a:r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UNIVERSITY </a:t>
            </a:r>
            <a:r>
              <a:rPr lang="en-US" sz="3200" dirty="0">
                <a:latin typeface="Arial,Bold" charset="0"/>
              </a:rPr>
              <a:t>database schema of Fig. 1.2 </a:t>
            </a:r>
            <a:endParaRPr lang="en-US" sz="3200" dirty="0"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9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03200"/>
            <a:ext cx="6997700" cy="64516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5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57200"/>
            <a:ext cx="6083300" cy="59436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9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8019" y="224687"/>
            <a:ext cx="59393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</a:t>
            </a:r>
            <a:r>
              <a:rPr lang="en-US" sz="4200" b="1" dirty="0" smtClean="0">
                <a:solidFill>
                  <a:srgbClr val="006666"/>
                </a:solidFill>
                <a:latin typeface="Tahoma,Bold" charset="0"/>
              </a:rPr>
              <a:t>5: “More </a:t>
            </a:r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SQL” </a:t>
            </a:r>
            <a:endParaRPr lang="en-US" sz="42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9" y="1361544"/>
            <a:ext cx="924285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,Bold" charset="0"/>
              </a:rPr>
              <a:t>Exercise 5.6 </a:t>
            </a:r>
            <a:endParaRPr lang="en-US" sz="3200" dirty="0" smtClean="0">
              <a:latin typeface="Arial,Bold" charset="0"/>
            </a:endParaRPr>
          </a:p>
          <a:p>
            <a:endParaRPr lang="en-US" sz="3200" dirty="0"/>
          </a:p>
          <a:p>
            <a:pPr marL="514350" indent="-514350">
              <a:buAutoNum type="alphaLcParenR"/>
            </a:pPr>
            <a:r>
              <a:rPr lang="en-US" sz="3200" dirty="0" smtClean="0">
                <a:latin typeface="Arial,Bold" charset="0"/>
              </a:rPr>
              <a:t>Retrieve </a:t>
            </a:r>
            <a:r>
              <a:rPr lang="en-US" sz="3200" dirty="0">
                <a:latin typeface="Arial,Bold" charset="0"/>
              </a:rPr>
              <a:t>the names and major departments of all </a:t>
            </a:r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straight-A </a:t>
            </a:r>
            <a:r>
              <a:rPr lang="en-US" sz="3200" dirty="0">
                <a:latin typeface="Arial,Bold" charset="0"/>
              </a:rPr>
              <a:t>students (i.e. those who got ‘A’ in all their courses) </a:t>
            </a:r>
            <a:endParaRPr lang="en-US" sz="3200" dirty="0" smtClean="0">
              <a:latin typeface="Arial,Bold" charset="0"/>
            </a:endParaRPr>
          </a:p>
          <a:p>
            <a:pPr marL="514350" indent="-514350">
              <a:buAutoNum type="alphaLcParenR"/>
            </a:pPr>
            <a:endParaRPr lang="en-US" sz="3200" dirty="0">
              <a:effectLst/>
              <a:latin typeface="Arial,Bold" charset="0"/>
            </a:endParaRPr>
          </a:p>
          <a:p>
            <a:pPr lvl="1"/>
            <a:r>
              <a:rPr lang="en-US" sz="2800" i="1" dirty="0" smtClean="0">
                <a:latin typeface="Arial,Bold" charset="0"/>
              </a:rPr>
              <a:t>Idea</a:t>
            </a:r>
            <a:r>
              <a:rPr lang="en-US" sz="2800" dirty="0" smtClean="0">
                <a:latin typeface="Arial,Bold" charset="0"/>
              </a:rPr>
              <a:t>: Find all the names of the students such that they received at least one grade that is not A and filter them out of the query.</a:t>
            </a:r>
            <a:endParaRPr lang="en-US" sz="2800" dirty="0"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8019" y="224687"/>
            <a:ext cx="59393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</a:t>
            </a:r>
            <a:r>
              <a:rPr lang="en-US" sz="4200" b="1" dirty="0" smtClean="0">
                <a:solidFill>
                  <a:srgbClr val="006666"/>
                </a:solidFill>
                <a:latin typeface="Tahoma,Bold" charset="0"/>
              </a:rPr>
              <a:t>5: “More </a:t>
            </a:r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SQL” </a:t>
            </a:r>
            <a:endParaRPr lang="en-US" sz="42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9" y="1361544"/>
            <a:ext cx="924285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,Bold" charset="0"/>
              </a:rPr>
              <a:t>Exercise 5.6 </a:t>
            </a:r>
            <a:endParaRPr lang="en-US" sz="3200" dirty="0"/>
          </a:p>
          <a:p>
            <a:r>
              <a:rPr lang="en-US" sz="3200" dirty="0">
                <a:latin typeface="Arial,Bold" charset="0"/>
              </a:rPr>
              <a:t>a) Retrieve the names and major departments of all </a:t>
            </a:r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straight-A </a:t>
            </a:r>
            <a:r>
              <a:rPr lang="en-US" sz="3200" dirty="0">
                <a:latin typeface="Arial,Bold" charset="0"/>
              </a:rPr>
              <a:t>students (i.e. those who got ‘A’ in all their courses) </a:t>
            </a:r>
            <a:endParaRPr lang="en-US" sz="3200" dirty="0"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019" y="3821840"/>
            <a:ext cx="9242855" cy="1530136"/>
          </a:xfrm>
          <a:prstGeom prst="rect">
            <a:avLst/>
          </a:prstGeom>
        </p:spPr>
      </p:pic>
      <p:sp>
        <p:nvSpPr>
          <p:cNvPr id="2" name="Right Brace 1"/>
          <p:cNvSpPr/>
          <p:nvPr/>
        </p:nvSpPr>
        <p:spPr>
          <a:xfrm>
            <a:off x="11780874" y="4386263"/>
            <a:ext cx="411126" cy="965713"/>
          </a:xfrm>
          <a:prstGeom prst="rightBrace">
            <a:avLst>
              <a:gd name="adj1" fmla="val 8333"/>
              <a:gd name="adj2" fmla="val 51479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009099" y="5657671"/>
            <a:ext cx="2771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Retrieve all the columns in GRADE_REPORT such that </a:t>
            </a:r>
            <a:r>
              <a:rPr lang="en-US" smtClean="0"/>
              <a:t>the student did not receive a grade A</a:t>
            </a:r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1072813" y="5351976"/>
            <a:ext cx="600075" cy="398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5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8019" y="224687"/>
            <a:ext cx="59393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</a:t>
            </a:r>
            <a:r>
              <a:rPr lang="en-US" sz="4200" b="1" dirty="0" smtClean="0">
                <a:solidFill>
                  <a:srgbClr val="006666"/>
                </a:solidFill>
                <a:latin typeface="Tahoma,Bold" charset="0"/>
              </a:rPr>
              <a:t>5: “More </a:t>
            </a:r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SQL” </a:t>
            </a:r>
            <a:endParaRPr lang="en-US" sz="42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9" y="1361544"/>
            <a:ext cx="924285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,Bold" charset="0"/>
              </a:rPr>
              <a:t>Exercise 5.6 </a:t>
            </a:r>
            <a:endParaRPr lang="en-US" sz="3200" dirty="0"/>
          </a:p>
          <a:p>
            <a:r>
              <a:rPr lang="en-US" sz="3200" dirty="0">
                <a:latin typeface="Arial,Bold" charset="0"/>
              </a:rPr>
              <a:t>a) Retrieve the names and major departments of all </a:t>
            </a:r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straight-A </a:t>
            </a:r>
            <a:r>
              <a:rPr lang="en-US" sz="3200" dirty="0">
                <a:latin typeface="Arial,Bold" charset="0"/>
              </a:rPr>
              <a:t>students (i.e. those who got ‘A’ in all their courses) </a:t>
            </a:r>
            <a:endParaRPr lang="en-US" sz="3200" dirty="0"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019" y="3821840"/>
            <a:ext cx="9242855" cy="1530136"/>
          </a:xfrm>
          <a:prstGeom prst="rect">
            <a:avLst/>
          </a:prstGeom>
        </p:spPr>
      </p:pic>
      <p:sp>
        <p:nvSpPr>
          <p:cNvPr id="2" name="Right Brace 1"/>
          <p:cNvSpPr/>
          <p:nvPr/>
        </p:nvSpPr>
        <p:spPr>
          <a:xfrm>
            <a:off x="11780874" y="4386263"/>
            <a:ext cx="411126" cy="965713"/>
          </a:xfrm>
          <a:prstGeom prst="rightBrace">
            <a:avLst>
              <a:gd name="adj1" fmla="val 8333"/>
              <a:gd name="adj2" fmla="val 51479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009099" y="5657671"/>
            <a:ext cx="2771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Retrieve all the columns in GRADE_REPORT such that </a:t>
            </a:r>
            <a:r>
              <a:rPr lang="en-US" smtClean="0"/>
              <a:t>the student did not receive a grade A</a:t>
            </a:r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1072813" y="5351976"/>
            <a:ext cx="600075" cy="398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/>
          <p:cNvSpPr/>
          <p:nvPr/>
        </p:nvSpPr>
        <p:spPr>
          <a:xfrm>
            <a:off x="2257425" y="3821840"/>
            <a:ext cx="280594" cy="1421673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00337" y="5586241"/>
            <a:ext cx="3400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Retrieve the names and majors of all the </a:t>
            </a:r>
            <a:r>
              <a:rPr lang="en-US" smtClean="0"/>
              <a:t>students </a:t>
            </a:r>
            <a:r>
              <a:rPr lang="en-US" err="1"/>
              <a:t>s</a:t>
            </a:r>
            <a:r>
              <a:rPr lang="en-US" smtClean="0"/>
              <a:t>uch that they got an ‘A’ in all their courses 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657475" y="5243514"/>
            <a:ext cx="314325" cy="41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7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8019" y="224687"/>
            <a:ext cx="59393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</a:t>
            </a:r>
            <a:r>
              <a:rPr lang="en-US" sz="4200" b="1" dirty="0" smtClean="0">
                <a:solidFill>
                  <a:srgbClr val="006666"/>
                </a:solidFill>
                <a:latin typeface="Tahoma,Bold" charset="0"/>
              </a:rPr>
              <a:t>5: “More </a:t>
            </a:r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SQL” </a:t>
            </a:r>
            <a:endParaRPr lang="en-US" sz="42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9" y="1361544"/>
            <a:ext cx="92428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,Bold" charset="0"/>
              </a:rPr>
              <a:t>b) Retrieve the names and major departments of all students who do not have any grade of A </a:t>
            </a:r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in any of their courses</a:t>
            </a:r>
            <a:r>
              <a:rPr lang="en-US" sz="3200" dirty="0">
                <a:latin typeface="Arial,Bold" charset="0"/>
              </a:rPr>
              <a:t>. </a:t>
            </a:r>
            <a:endParaRPr lang="en-US" sz="3200" dirty="0"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4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8019" y="224687"/>
            <a:ext cx="59393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</a:t>
            </a:r>
            <a:r>
              <a:rPr lang="en-US" sz="4200" b="1" dirty="0" smtClean="0">
                <a:solidFill>
                  <a:srgbClr val="006666"/>
                </a:solidFill>
                <a:latin typeface="Tahoma,Bold" charset="0"/>
              </a:rPr>
              <a:t>5: “More </a:t>
            </a:r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SQL” </a:t>
            </a:r>
            <a:endParaRPr lang="en-US" sz="42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9" y="1361544"/>
            <a:ext cx="92428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,Bold" charset="0"/>
              </a:rPr>
              <a:t>b) Retrieve the names and major departments of all students who do not have any grade of A </a:t>
            </a:r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in any of their courses</a:t>
            </a:r>
            <a:r>
              <a:rPr lang="en-US" sz="3200" dirty="0">
                <a:latin typeface="Arial,Bold" charset="0"/>
              </a:rPr>
              <a:t>. </a:t>
            </a:r>
            <a:endParaRPr lang="en-US" sz="3200" dirty="0"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474" y="3329397"/>
            <a:ext cx="9296400" cy="1739900"/>
          </a:xfrm>
          <a:prstGeom prst="rect">
            <a:avLst/>
          </a:prstGeom>
        </p:spPr>
      </p:pic>
      <p:sp>
        <p:nvSpPr>
          <p:cNvPr id="4" name="Right Brace 3"/>
          <p:cNvSpPr/>
          <p:nvPr/>
        </p:nvSpPr>
        <p:spPr>
          <a:xfrm>
            <a:off x="11630025" y="3857625"/>
            <a:ext cx="385763" cy="121167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50277" y="5395553"/>
            <a:ext cx="2779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Retrieves </a:t>
            </a:r>
            <a:r>
              <a:rPr lang="en-US" smtClean="0"/>
              <a:t>all columns from GRADE_REPORT such that the student received a grade of A 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0929938" y="5069298"/>
            <a:ext cx="557212" cy="39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1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86874" y="522399"/>
            <a:ext cx="913653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200" b="1" smtClean="0">
                <a:solidFill>
                  <a:srgbClr val="006666"/>
                </a:solidFill>
                <a:latin typeface="Tahoma,Bold" charset="0"/>
              </a:rPr>
              <a:t>Actions on DELETE and UPDATE</a:t>
            </a:r>
            <a:endParaRPr lang="en-US" sz="4200" b="1" dirty="0"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86874" y="1573619"/>
            <a:ext cx="84773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b="1" dirty="0" smtClean="0"/>
              <a:t>CASCADE</a:t>
            </a:r>
            <a:r>
              <a:rPr lang="en-US" sz="3200" dirty="0" smtClean="0"/>
              <a:t>: </a:t>
            </a:r>
            <a:r>
              <a:rPr lang="en-US" sz="3200" dirty="0"/>
              <a:t>Make the same deletion/update in the referring tuple</a:t>
            </a:r>
            <a:r>
              <a:rPr lang="en-US" sz="3200" dirty="0" smtClean="0"/>
              <a:t>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1" dirty="0" smtClean="0"/>
              <a:t>SET NULL</a:t>
            </a:r>
            <a:r>
              <a:rPr lang="en-US" sz="3200" dirty="0" smtClean="0"/>
              <a:t>: Set </a:t>
            </a:r>
            <a:r>
              <a:rPr lang="en-US" sz="3200" dirty="0"/>
              <a:t>the corresponding value in the referring tuple to null</a:t>
            </a:r>
            <a:r>
              <a:rPr lang="en-US" sz="3200" dirty="0" smtClean="0"/>
              <a:t>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1" dirty="0"/>
              <a:t>REJECT</a:t>
            </a:r>
            <a:r>
              <a:rPr lang="en-US" sz="3200" dirty="0"/>
              <a:t>: Don’t allow the deletion/update.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0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8019" y="224687"/>
            <a:ext cx="59393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</a:t>
            </a:r>
            <a:r>
              <a:rPr lang="en-US" sz="4200" b="1" dirty="0" smtClean="0">
                <a:solidFill>
                  <a:srgbClr val="006666"/>
                </a:solidFill>
                <a:latin typeface="Tahoma,Bold" charset="0"/>
              </a:rPr>
              <a:t>5: “More </a:t>
            </a:r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SQL” </a:t>
            </a:r>
            <a:endParaRPr lang="en-US" sz="42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9" y="1361544"/>
            <a:ext cx="92428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,Bold" charset="0"/>
              </a:rPr>
              <a:t>b) Retrieve the names and major departments of all students who do not have any grade of A </a:t>
            </a:r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in any of their courses</a:t>
            </a:r>
            <a:r>
              <a:rPr lang="en-US" sz="3200" dirty="0">
                <a:latin typeface="Arial,Bold" charset="0"/>
              </a:rPr>
              <a:t>. </a:t>
            </a:r>
            <a:endParaRPr lang="en-US" sz="3200" dirty="0"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474" y="3329397"/>
            <a:ext cx="9296400" cy="1739900"/>
          </a:xfrm>
          <a:prstGeom prst="rect">
            <a:avLst/>
          </a:prstGeom>
        </p:spPr>
      </p:pic>
      <p:sp>
        <p:nvSpPr>
          <p:cNvPr id="4" name="Right Brace 3"/>
          <p:cNvSpPr/>
          <p:nvPr/>
        </p:nvSpPr>
        <p:spPr>
          <a:xfrm>
            <a:off x="11630025" y="3857625"/>
            <a:ext cx="385763" cy="121167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50277" y="5395553"/>
            <a:ext cx="2779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Retrieves </a:t>
            </a:r>
            <a:r>
              <a:rPr lang="en-US" smtClean="0"/>
              <a:t>all columns from GRADE_REPORT such that the student received a grade of A 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0929938" y="5069298"/>
            <a:ext cx="557212" cy="39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eft Brace 6"/>
          <p:cNvSpPr/>
          <p:nvPr/>
        </p:nvSpPr>
        <p:spPr>
          <a:xfrm>
            <a:off x="2136418" y="3329396"/>
            <a:ext cx="401601" cy="173990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36439" y="5467490"/>
            <a:ext cx="38357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Retrieves the names and majors of </a:t>
            </a:r>
            <a:r>
              <a:rPr lang="en-US" smtClean="0"/>
              <a:t>all students such that do not have any grade of A in any of their courses</a:t>
            </a: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593564" y="5180403"/>
            <a:ext cx="198420" cy="32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0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8019" y="224687"/>
            <a:ext cx="59393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</a:t>
            </a:r>
            <a:r>
              <a:rPr lang="en-US" sz="4200" b="1" dirty="0" smtClean="0">
                <a:solidFill>
                  <a:srgbClr val="006666"/>
                </a:solidFill>
                <a:latin typeface="Tahoma,Bold" charset="0"/>
              </a:rPr>
              <a:t>5: “More </a:t>
            </a:r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SQL” </a:t>
            </a:r>
            <a:endParaRPr lang="en-US" sz="42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9" y="1361544"/>
            <a:ext cx="924285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Another way </a:t>
            </a:r>
            <a:endParaRPr lang="en-US" sz="3200" dirty="0"/>
          </a:p>
          <a:p>
            <a:endParaRPr lang="en-US" sz="3200" dirty="0"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631" y="2836955"/>
            <a:ext cx="9516243" cy="211781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0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8019" y="224687"/>
            <a:ext cx="59393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</a:t>
            </a:r>
            <a:r>
              <a:rPr lang="en-US" sz="4200" b="1" dirty="0" smtClean="0">
                <a:solidFill>
                  <a:srgbClr val="006666"/>
                </a:solidFill>
                <a:latin typeface="Tahoma,Bold" charset="0"/>
              </a:rPr>
              <a:t>5: “More </a:t>
            </a:r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SQL” </a:t>
            </a:r>
            <a:endParaRPr lang="en-US" sz="42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9" y="1361544"/>
            <a:ext cx="924285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,Bold" charset="0"/>
              </a:rPr>
              <a:t>Exercise 5.7 </a:t>
            </a:r>
            <a:endParaRPr lang="en-US" sz="3200" dirty="0"/>
          </a:p>
          <a:p>
            <a:r>
              <a:rPr lang="en-US" sz="3200" dirty="0">
                <a:latin typeface="Arial,Bold" charset="0"/>
              </a:rPr>
              <a:t>In SQL, specify the following queries on the </a:t>
            </a:r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COMPANY </a:t>
            </a:r>
            <a:r>
              <a:rPr lang="en-US" sz="3200" dirty="0">
                <a:latin typeface="Arial,Bold" charset="0"/>
              </a:rPr>
              <a:t>database in Fig. 3.5 using the concept of </a:t>
            </a:r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nested queries </a:t>
            </a:r>
            <a:endParaRPr lang="en-US" sz="3200" dirty="0" smtClean="0">
              <a:solidFill>
                <a:srgbClr val="FF0000"/>
              </a:solidFill>
              <a:latin typeface="Arial,Bold" charset="0"/>
            </a:endParaRPr>
          </a:p>
          <a:p>
            <a:endParaRPr lang="en-US" sz="3200" dirty="0"/>
          </a:p>
          <a:p>
            <a:r>
              <a:rPr lang="en-US" sz="3200" dirty="0">
                <a:latin typeface="Arial,Bold" charset="0"/>
              </a:rPr>
              <a:t>a) Retrieve the names of all employees who work in the department that has the employee with the highest salary among all employees. </a:t>
            </a:r>
            <a:endParaRPr lang="en-US" sz="3200" dirty="0"/>
          </a:p>
          <a:p>
            <a:endParaRPr lang="en-US" sz="3200" dirty="0"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1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676248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414" y="3423647"/>
            <a:ext cx="6597889" cy="203735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38019" y="224687"/>
            <a:ext cx="59393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</a:t>
            </a:r>
            <a:r>
              <a:rPr lang="en-US" sz="4200" b="1" dirty="0" smtClean="0">
                <a:solidFill>
                  <a:srgbClr val="006666"/>
                </a:solidFill>
                <a:latin typeface="Tahoma,Bold" charset="0"/>
              </a:rPr>
              <a:t>5: “More </a:t>
            </a:r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SQL” </a:t>
            </a:r>
            <a:endParaRPr lang="en-US" sz="42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9" y="1044200"/>
            <a:ext cx="92428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,Bold" charset="0"/>
              </a:rPr>
              <a:t>a) Retrieve the names of all employees who work in the department that has the employee with the highest salary among all employees. </a:t>
            </a:r>
            <a:endParaRPr lang="en-US" sz="3200" dirty="0"/>
          </a:p>
        </p:txBody>
      </p:sp>
      <p:sp>
        <p:nvSpPr>
          <p:cNvPr id="4" name="Right Brace 3"/>
          <p:cNvSpPr/>
          <p:nvPr/>
        </p:nvSpPr>
        <p:spPr>
          <a:xfrm>
            <a:off x="8950322" y="4682700"/>
            <a:ext cx="353961" cy="77101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27651" y="5881768"/>
            <a:ext cx="1976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Calculates the highest salary among all employees</a:t>
            </a:r>
            <a:endParaRPr lang="en-US" sz="16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9127302" y="5485752"/>
            <a:ext cx="1" cy="40330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2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414" y="3423647"/>
            <a:ext cx="6597889" cy="203735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38019" y="224687"/>
            <a:ext cx="59393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</a:t>
            </a:r>
            <a:r>
              <a:rPr lang="en-US" sz="4200" b="1" dirty="0" smtClean="0">
                <a:solidFill>
                  <a:srgbClr val="006666"/>
                </a:solidFill>
                <a:latin typeface="Tahoma,Bold" charset="0"/>
              </a:rPr>
              <a:t>5: “More </a:t>
            </a:r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SQL” </a:t>
            </a:r>
            <a:endParaRPr lang="en-US" sz="42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9" y="1044200"/>
            <a:ext cx="92428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,Bold" charset="0"/>
              </a:rPr>
              <a:t>a) Retrieve the names of all employees who work in the department that has the employee with the highest salary among all employees. </a:t>
            </a:r>
            <a:endParaRPr lang="en-US" sz="3200" dirty="0"/>
          </a:p>
        </p:txBody>
      </p:sp>
      <p:sp>
        <p:nvSpPr>
          <p:cNvPr id="4" name="Right Brace 3"/>
          <p:cNvSpPr/>
          <p:nvPr/>
        </p:nvSpPr>
        <p:spPr>
          <a:xfrm>
            <a:off x="8950322" y="4682700"/>
            <a:ext cx="353961" cy="77101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27651" y="5881768"/>
            <a:ext cx="1976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Calculates the highest salary among all employees</a:t>
            </a:r>
            <a:endParaRPr lang="en-US" sz="1600" dirty="0"/>
          </a:p>
        </p:txBody>
      </p:sp>
      <p:sp>
        <p:nvSpPr>
          <p:cNvPr id="9" name="Right Brace 8"/>
          <p:cNvSpPr/>
          <p:nvPr/>
        </p:nvSpPr>
        <p:spPr>
          <a:xfrm>
            <a:off x="9593419" y="3872918"/>
            <a:ext cx="690087" cy="1580794"/>
          </a:xfrm>
          <a:prstGeom prst="rightBrace">
            <a:avLst>
              <a:gd name="adj1" fmla="val 8333"/>
              <a:gd name="adj2" fmla="val 5062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283506" y="5534561"/>
            <a:ext cx="18406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Outputs the department number that has the employee with the </a:t>
            </a:r>
            <a:r>
              <a:rPr lang="en-US" sz="1600" smtClean="0"/>
              <a:t>highest salary</a:t>
            </a:r>
            <a:endParaRPr lang="en-US" sz="16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9127302" y="5485752"/>
            <a:ext cx="1" cy="40330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0026954" y="5326912"/>
            <a:ext cx="256552" cy="2774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9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414" y="3423647"/>
            <a:ext cx="6597889" cy="203735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38019" y="224687"/>
            <a:ext cx="59393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</a:t>
            </a:r>
            <a:r>
              <a:rPr lang="en-US" sz="4200" b="1" dirty="0" smtClean="0">
                <a:solidFill>
                  <a:srgbClr val="006666"/>
                </a:solidFill>
                <a:latin typeface="Tahoma,Bold" charset="0"/>
              </a:rPr>
              <a:t>5: “More </a:t>
            </a:r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SQL” </a:t>
            </a:r>
            <a:endParaRPr lang="en-US" sz="42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9" y="1044200"/>
            <a:ext cx="92428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,Bold" charset="0"/>
              </a:rPr>
              <a:t>a) Retrieve the names of all employees who work in the department that has the employee with the highest salary among all employees. </a:t>
            </a:r>
            <a:endParaRPr lang="en-US" sz="3200" dirty="0"/>
          </a:p>
        </p:txBody>
      </p:sp>
      <p:sp>
        <p:nvSpPr>
          <p:cNvPr id="4" name="Right Brace 3"/>
          <p:cNvSpPr/>
          <p:nvPr/>
        </p:nvSpPr>
        <p:spPr>
          <a:xfrm>
            <a:off x="8950322" y="4682700"/>
            <a:ext cx="353961" cy="77101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27651" y="5881768"/>
            <a:ext cx="1976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Calculates the highest salary among all employees</a:t>
            </a:r>
            <a:endParaRPr lang="en-US" sz="1600" dirty="0"/>
          </a:p>
        </p:txBody>
      </p:sp>
      <p:sp>
        <p:nvSpPr>
          <p:cNvPr id="9" name="Right Brace 8"/>
          <p:cNvSpPr/>
          <p:nvPr/>
        </p:nvSpPr>
        <p:spPr>
          <a:xfrm>
            <a:off x="9593419" y="3872918"/>
            <a:ext cx="690087" cy="1580794"/>
          </a:xfrm>
          <a:prstGeom prst="rightBrace">
            <a:avLst>
              <a:gd name="adj1" fmla="val 8333"/>
              <a:gd name="adj2" fmla="val 5062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283506" y="5534561"/>
            <a:ext cx="18406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Outputs the department number that has the employee with the highest salary</a:t>
            </a:r>
            <a:endParaRPr lang="en-US" sz="16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9127302" y="5485752"/>
            <a:ext cx="1" cy="40330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0026954" y="5326912"/>
            <a:ext cx="256552" cy="2774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e 17"/>
          <p:cNvSpPr/>
          <p:nvPr/>
        </p:nvSpPr>
        <p:spPr>
          <a:xfrm>
            <a:off x="10513735" y="3423646"/>
            <a:ext cx="690087" cy="2030065"/>
          </a:xfrm>
          <a:prstGeom prst="rightBrace">
            <a:avLst>
              <a:gd name="adj1" fmla="val 8333"/>
              <a:gd name="adj2" fmla="val 5062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809488" y="2335451"/>
            <a:ext cx="28126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,Bold" charset="0"/>
              </a:rPr>
              <a:t>Retrieve the </a:t>
            </a:r>
            <a:r>
              <a:rPr lang="en-US" sz="1600" dirty="0" smtClean="0">
                <a:latin typeface="Arial,Bold" charset="0"/>
              </a:rPr>
              <a:t>last names </a:t>
            </a:r>
            <a:r>
              <a:rPr lang="en-US" sz="1600" dirty="0">
                <a:latin typeface="Arial,Bold" charset="0"/>
              </a:rPr>
              <a:t>of all employees who work in the department that has the employee with the highest salary among all employees.</a:t>
            </a:r>
            <a:endParaRPr lang="en-US" sz="16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0203934" y="3104707"/>
            <a:ext cx="418165" cy="2126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48800" y="6453333"/>
            <a:ext cx="2743200" cy="365125"/>
          </a:xfrm>
        </p:spPr>
        <p:txBody>
          <a:bodyPr/>
          <a:lstStyle/>
          <a:p>
            <a:fld id="{1A3E69E7-68FD-446D-A42F-C29CF669F1B3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85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8019" y="224687"/>
            <a:ext cx="59393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</a:t>
            </a:r>
            <a:r>
              <a:rPr lang="en-US" sz="4200" b="1" dirty="0" smtClean="0">
                <a:solidFill>
                  <a:srgbClr val="006666"/>
                </a:solidFill>
                <a:latin typeface="Tahoma,Bold" charset="0"/>
              </a:rPr>
              <a:t>5: “More </a:t>
            </a:r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SQL” </a:t>
            </a:r>
            <a:endParaRPr lang="en-US" sz="42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9" y="1361544"/>
            <a:ext cx="924285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,Bold" charset="0"/>
              </a:rPr>
              <a:t>Exercise 5.7 </a:t>
            </a:r>
            <a:endParaRPr lang="en-US" sz="3200" dirty="0"/>
          </a:p>
          <a:p>
            <a:r>
              <a:rPr lang="en-US" sz="3200" dirty="0">
                <a:latin typeface="Arial,Bold" charset="0"/>
              </a:rPr>
              <a:t>b) Retrieve the names of all employees whose supervisor’s supervisor has ‘888665555’ for SSN. </a:t>
            </a:r>
            <a:endParaRPr lang="en-US" sz="3200" dirty="0"/>
          </a:p>
          <a:p>
            <a:endParaRPr lang="en-US" sz="3200" dirty="0"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5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8019" y="224687"/>
            <a:ext cx="59393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</a:t>
            </a:r>
            <a:r>
              <a:rPr lang="en-US" sz="4200" b="1" dirty="0" smtClean="0">
                <a:solidFill>
                  <a:srgbClr val="006666"/>
                </a:solidFill>
                <a:latin typeface="Tahoma,Bold" charset="0"/>
              </a:rPr>
              <a:t>5: “More </a:t>
            </a:r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SQL” </a:t>
            </a:r>
            <a:endParaRPr lang="en-US" sz="42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9" y="1361544"/>
            <a:ext cx="924285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,Bold" charset="0"/>
              </a:rPr>
              <a:t>Exercise 5.7 </a:t>
            </a:r>
            <a:endParaRPr lang="en-US" sz="3200" dirty="0"/>
          </a:p>
          <a:p>
            <a:r>
              <a:rPr lang="en-US" sz="3200" dirty="0">
                <a:latin typeface="Arial,Bold" charset="0"/>
              </a:rPr>
              <a:t>b) Retrieve the names of all employees whose supervisor’s supervisor has ‘888665555’ for SSN. </a:t>
            </a:r>
            <a:endParaRPr lang="en-US" sz="3200" dirty="0"/>
          </a:p>
          <a:p>
            <a:endParaRPr lang="en-US" sz="3200" dirty="0"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019" y="3536090"/>
            <a:ext cx="5422900" cy="1473200"/>
          </a:xfrm>
          <a:prstGeom prst="rect">
            <a:avLst/>
          </a:prstGeom>
        </p:spPr>
      </p:pic>
      <p:sp>
        <p:nvSpPr>
          <p:cNvPr id="4" name="Right Brace 3"/>
          <p:cNvSpPr/>
          <p:nvPr/>
        </p:nvSpPr>
        <p:spPr>
          <a:xfrm>
            <a:off x="8129588" y="4029075"/>
            <a:ext cx="347749" cy="78581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46006" y="4886325"/>
            <a:ext cx="3134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Retrieve the SSN of all employees who have a supervisor that </a:t>
            </a:r>
            <a:r>
              <a:rPr lang="en-US" smtClean="0"/>
              <a:t>has ‘</a:t>
            </a:r>
            <a:r>
              <a:rPr lang="en-US">
                <a:latin typeface="Arial,Bold" charset="0"/>
              </a:rPr>
              <a:t>888665555’ for SSN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8319818" y="4814888"/>
            <a:ext cx="342544" cy="1944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8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8019" y="224687"/>
            <a:ext cx="59393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</a:t>
            </a:r>
            <a:r>
              <a:rPr lang="en-US" sz="4200" b="1" dirty="0" smtClean="0">
                <a:solidFill>
                  <a:srgbClr val="006666"/>
                </a:solidFill>
                <a:latin typeface="Tahoma,Bold" charset="0"/>
              </a:rPr>
              <a:t>5: “More </a:t>
            </a:r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SQL” </a:t>
            </a:r>
            <a:endParaRPr lang="en-US" sz="42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9" y="1361544"/>
            <a:ext cx="924285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,Bold" charset="0"/>
              </a:rPr>
              <a:t>Exercise 5.7 </a:t>
            </a:r>
            <a:endParaRPr lang="en-US" sz="3200" dirty="0"/>
          </a:p>
          <a:p>
            <a:r>
              <a:rPr lang="en-US" sz="3200" dirty="0">
                <a:latin typeface="Arial,Bold" charset="0"/>
              </a:rPr>
              <a:t>b) Retrieve the names of all employees whose supervisor’s supervisor has ‘888665555’ for SSN. </a:t>
            </a:r>
            <a:endParaRPr lang="en-US" sz="3200" dirty="0"/>
          </a:p>
          <a:p>
            <a:endParaRPr lang="en-US" sz="3200" dirty="0"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019" y="3536090"/>
            <a:ext cx="5422900" cy="1473200"/>
          </a:xfrm>
          <a:prstGeom prst="rect">
            <a:avLst/>
          </a:prstGeom>
        </p:spPr>
      </p:pic>
      <p:sp>
        <p:nvSpPr>
          <p:cNvPr id="4" name="Right Brace 3"/>
          <p:cNvSpPr/>
          <p:nvPr/>
        </p:nvSpPr>
        <p:spPr>
          <a:xfrm>
            <a:off x="8129588" y="4029075"/>
            <a:ext cx="347749" cy="78581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176728" y="5132803"/>
            <a:ext cx="3134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Retrieve the SSN of all employees who have a supervisor that has ‘</a:t>
            </a:r>
            <a:r>
              <a:rPr lang="en-US" sz="1600" dirty="0">
                <a:latin typeface="Arial,Bold" charset="0"/>
              </a:rPr>
              <a:t>888665555’ for SSN</a:t>
            </a:r>
            <a:endParaRPr lang="en-US" sz="16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8319818" y="4814888"/>
            <a:ext cx="342544" cy="1944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>
            <a:off x="9396413" y="3536090"/>
            <a:ext cx="347749" cy="127879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0035031" y="2987697"/>
            <a:ext cx="22053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,Bold" charset="0"/>
              </a:rPr>
              <a:t>Retrieve the names of all employees whose supervisor’s supervisor has ‘888665555’ for SSN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9744162" y="3186113"/>
            <a:ext cx="290869" cy="34997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737" y="0"/>
            <a:ext cx="7333200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3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8019" y="224687"/>
            <a:ext cx="59393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</a:t>
            </a:r>
            <a:r>
              <a:rPr lang="en-US" sz="4200" b="1" dirty="0" smtClean="0">
                <a:solidFill>
                  <a:srgbClr val="006666"/>
                </a:solidFill>
                <a:latin typeface="Tahoma,Bold" charset="0"/>
              </a:rPr>
              <a:t>5: “More </a:t>
            </a:r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SQL” </a:t>
            </a:r>
            <a:endParaRPr lang="en-US" sz="42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9" y="1361544"/>
            <a:ext cx="924285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,Bold" charset="0"/>
              </a:rPr>
              <a:t>Exercise 5.7 </a:t>
            </a:r>
            <a:endParaRPr lang="en-US" sz="3200" dirty="0"/>
          </a:p>
          <a:p>
            <a:r>
              <a:rPr lang="en-US" sz="3200" dirty="0">
                <a:latin typeface="Arial,Bold" charset="0"/>
              </a:rPr>
              <a:t>c) Retrieve the names of employees who make at least 10K more than the employee who is paid the least in the company. </a:t>
            </a:r>
            <a:endParaRPr lang="en-US" sz="3200" dirty="0"/>
          </a:p>
          <a:p>
            <a:endParaRPr lang="en-US" sz="3200" dirty="0"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2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8019" y="224687"/>
            <a:ext cx="59393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</a:t>
            </a:r>
            <a:r>
              <a:rPr lang="en-US" sz="4200" b="1" dirty="0" smtClean="0">
                <a:solidFill>
                  <a:srgbClr val="006666"/>
                </a:solidFill>
                <a:latin typeface="Tahoma,Bold" charset="0"/>
              </a:rPr>
              <a:t>5: “More </a:t>
            </a:r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SQL” </a:t>
            </a:r>
            <a:endParaRPr lang="en-US" sz="42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9" y="1361544"/>
            <a:ext cx="924285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,Bold" charset="0"/>
              </a:rPr>
              <a:t>Exercise 5.7 </a:t>
            </a:r>
            <a:endParaRPr lang="en-US" sz="3200" dirty="0"/>
          </a:p>
          <a:p>
            <a:r>
              <a:rPr lang="en-US" sz="3200" dirty="0">
                <a:latin typeface="Arial,Bold" charset="0"/>
              </a:rPr>
              <a:t>c) Retrieve the names of employees who make at least 10K more than the employee who is paid the least in the company. 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018" y="4100513"/>
            <a:ext cx="5434385" cy="1300162"/>
          </a:xfrm>
          <a:prstGeom prst="rect">
            <a:avLst/>
          </a:prstGeom>
        </p:spPr>
      </p:pic>
      <p:sp>
        <p:nvSpPr>
          <p:cNvPr id="4" name="Right Brace 3"/>
          <p:cNvSpPr/>
          <p:nvPr/>
        </p:nvSpPr>
        <p:spPr>
          <a:xfrm>
            <a:off x="7972403" y="4757738"/>
            <a:ext cx="362037" cy="64293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30149" y="4629151"/>
            <a:ext cx="1490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Retrieves the minimum </a:t>
            </a:r>
            <a:r>
              <a:rPr lang="en-US" smtClean="0"/>
              <a:t>salary across all </a:t>
            </a:r>
            <a:r>
              <a:rPr lang="en-US" dirty="0" smtClean="0"/>
              <a:t>employees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7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8019" y="224687"/>
            <a:ext cx="59393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</a:t>
            </a:r>
            <a:r>
              <a:rPr lang="en-US" sz="4200" b="1" dirty="0" smtClean="0">
                <a:solidFill>
                  <a:srgbClr val="006666"/>
                </a:solidFill>
                <a:latin typeface="Tahoma,Bold" charset="0"/>
              </a:rPr>
              <a:t>5: “More </a:t>
            </a:r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SQL” </a:t>
            </a:r>
            <a:endParaRPr lang="en-US" sz="42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9" y="1361544"/>
            <a:ext cx="924285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,Bold" charset="0"/>
              </a:rPr>
              <a:t>Exercise 5.7 </a:t>
            </a:r>
            <a:endParaRPr lang="en-US" sz="3200" dirty="0"/>
          </a:p>
          <a:p>
            <a:r>
              <a:rPr lang="en-US" sz="3200" dirty="0">
                <a:latin typeface="Arial,Bold" charset="0"/>
              </a:rPr>
              <a:t>c) Retrieve the names of employees who make at least 10K more than the employee who is paid the least in the company. 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018" y="4100513"/>
            <a:ext cx="5434385" cy="1300162"/>
          </a:xfrm>
          <a:prstGeom prst="rect">
            <a:avLst/>
          </a:prstGeom>
        </p:spPr>
      </p:pic>
      <p:sp>
        <p:nvSpPr>
          <p:cNvPr id="4" name="Right Brace 3"/>
          <p:cNvSpPr/>
          <p:nvPr/>
        </p:nvSpPr>
        <p:spPr>
          <a:xfrm>
            <a:off x="7972403" y="4757738"/>
            <a:ext cx="362037" cy="64293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30149" y="4629151"/>
            <a:ext cx="1490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Retrieves the minimum </a:t>
            </a:r>
            <a:r>
              <a:rPr lang="en-US" smtClean="0"/>
              <a:t>salary across all </a:t>
            </a:r>
            <a:r>
              <a:rPr lang="en-US" dirty="0" smtClean="0"/>
              <a:t>employees</a:t>
            </a:r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>
            <a:off x="9912269" y="4114801"/>
            <a:ext cx="362037" cy="128587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290602" y="3821840"/>
            <a:ext cx="20657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,Bold" charset="0"/>
              </a:rPr>
              <a:t>Retrieve the </a:t>
            </a:r>
            <a:r>
              <a:rPr lang="en-US" dirty="0" smtClean="0">
                <a:latin typeface="Arial,Bold" charset="0"/>
              </a:rPr>
              <a:t>last names </a:t>
            </a:r>
            <a:r>
              <a:rPr lang="en-US" dirty="0">
                <a:latin typeface="Arial,Bold" charset="0"/>
              </a:rPr>
              <a:t>of employees who make at least 10K more than the employee who is paid the least in the company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7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8019" y="224687"/>
            <a:ext cx="592014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>
                <a:solidFill>
                  <a:srgbClr val="006666"/>
                </a:solidFill>
                <a:latin typeface="Tahoma,Bold" charset="0"/>
              </a:rPr>
              <a:t>Chapter 4: “Basic SQL” </a:t>
            </a:r>
            <a:endParaRPr lang="en-US" sz="4200" b="1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9" y="1127627"/>
            <a:ext cx="849857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BOOK_AUTHORS.(</a:t>
            </a:r>
            <a:r>
              <a:rPr lang="en-US" sz="3200" dirty="0" err="1">
                <a:solidFill>
                  <a:srgbClr val="FF0000"/>
                </a:solidFill>
                <a:latin typeface="Arial,Bold" charset="0"/>
              </a:rPr>
              <a:t>BookId</a:t>
            </a:r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) --&gt; BOOK.(</a:t>
            </a:r>
            <a:r>
              <a:rPr lang="en-US" sz="3200" dirty="0" err="1">
                <a:solidFill>
                  <a:srgbClr val="FF0000"/>
                </a:solidFill>
                <a:latin typeface="Arial,Bold" charset="0"/>
              </a:rPr>
              <a:t>BookId</a:t>
            </a:r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) </a:t>
            </a:r>
            <a:endParaRPr lang="en-US" sz="3200" dirty="0"/>
          </a:p>
          <a:p>
            <a:endParaRPr lang="en-US" sz="3200" dirty="0" smtClean="0">
              <a:latin typeface="Arial,Bold" charset="0"/>
            </a:endParaRPr>
          </a:p>
          <a:p>
            <a:r>
              <a:rPr lang="en-US" sz="3200" dirty="0" smtClean="0">
                <a:latin typeface="Arial,Bold" charset="0"/>
              </a:rPr>
              <a:t>ON </a:t>
            </a:r>
            <a:r>
              <a:rPr lang="en-US" sz="3200" dirty="0">
                <a:latin typeface="Arial,Bold" charset="0"/>
              </a:rPr>
              <a:t>DELETE CASCADE </a:t>
            </a:r>
            <a:endParaRPr lang="en-US" sz="3200" dirty="0" smtClean="0">
              <a:latin typeface="Arial,Bold" charset="0"/>
            </a:endParaRPr>
          </a:p>
          <a:p>
            <a:r>
              <a:rPr lang="en-US" sz="3200" dirty="0" smtClean="0">
                <a:latin typeface="Arial,Bold" charset="0"/>
              </a:rPr>
              <a:t>ON </a:t>
            </a:r>
            <a:r>
              <a:rPr lang="en-US" sz="3200" dirty="0">
                <a:latin typeface="Arial,Bold" charset="0"/>
              </a:rPr>
              <a:t>UPDATE CASCADE </a:t>
            </a:r>
            <a:endParaRPr lang="en-US" sz="3200" dirty="0" smtClean="0">
              <a:latin typeface="Arial,Bold" charset="0"/>
            </a:endParaRPr>
          </a:p>
          <a:p>
            <a:endParaRPr lang="en-US" sz="3200" dirty="0">
              <a:latin typeface="Arial,Bold" charset="0"/>
            </a:endParaRPr>
          </a:p>
          <a:p>
            <a:endParaRPr lang="en-US" sz="3200" dirty="0"/>
          </a:p>
          <a:p>
            <a:r>
              <a:rPr lang="en-US" sz="3200" dirty="0">
                <a:latin typeface="Arial,Bold" charset="0"/>
              </a:rPr>
              <a:t>Automatically propagate the deletion or change of a BOOK to the referencing BOOK_AUTHORS. </a:t>
            </a:r>
            <a:endParaRPr lang="en-US" sz="3200" dirty="0"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8019" y="224687"/>
            <a:ext cx="592014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>
                <a:solidFill>
                  <a:srgbClr val="006666"/>
                </a:solidFill>
                <a:latin typeface="Tahoma,Bold" charset="0"/>
              </a:rPr>
              <a:t>Chapter 4: “Basic SQL” </a:t>
            </a:r>
            <a:endParaRPr lang="en-US" sz="4200" b="1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9" y="1127627"/>
            <a:ext cx="849857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BOOK.(</a:t>
            </a:r>
            <a:r>
              <a:rPr lang="en-US" sz="3200" dirty="0" err="1">
                <a:solidFill>
                  <a:srgbClr val="FF0000"/>
                </a:solidFill>
                <a:latin typeface="Arial,Bold" charset="0"/>
              </a:rPr>
              <a:t>PublisherName</a:t>
            </a:r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) --&gt; PUBLISHER.(Name) </a:t>
            </a:r>
            <a:endParaRPr lang="en-US" sz="3200" dirty="0"/>
          </a:p>
          <a:p>
            <a:endParaRPr lang="en-US" sz="3200" dirty="0" smtClean="0">
              <a:latin typeface="Arial,Bold" charset="0"/>
            </a:endParaRPr>
          </a:p>
          <a:p>
            <a:r>
              <a:rPr lang="en-US" sz="3200" dirty="0" smtClean="0">
                <a:latin typeface="Arial,Bold" charset="0"/>
              </a:rPr>
              <a:t>ON </a:t>
            </a:r>
            <a:r>
              <a:rPr lang="en-US" sz="3200" dirty="0">
                <a:latin typeface="Arial,Bold" charset="0"/>
              </a:rPr>
              <a:t>DELETE REJECT </a:t>
            </a:r>
            <a:endParaRPr lang="en-US" sz="3200" dirty="0" smtClean="0">
              <a:latin typeface="Arial,Bold" charset="0"/>
            </a:endParaRPr>
          </a:p>
          <a:p>
            <a:r>
              <a:rPr lang="en-US" sz="3200" dirty="0" smtClean="0">
                <a:latin typeface="Arial,Bold" charset="0"/>
              </a:rPr>
              <a:t>ON </a:t>
            </a:r>
            <a:r>
              <a:rPr lang="en-US" sz="3200" dirty="0">
                <a:latin typeface="Arial,Bold" charset="0"/>
              </a:rPr>
              <a:t>UPDATE CASCADE </a:t>
            </a:r>
            <a:endParaRPr lang="en-US" sz="3200" dirty="0" smtClean="0">
              <a:latin typeface="Arial,Bold" charset="0"/>
            </a:endParaRPr>
          </a:p>
          <a:p>
            <a:endParaRPr lang="en-US" sz="3200" dirty="0"/>
          </a:p>
          <a:p>
            <a:r>
              <a:rPr lang="en-US" sz="3200" dirty="0">
                <a:latin typeface="Arial,Bold" charset="0"/>
              </a:rPr>
              <a:t>Do not delete a PUBLISHER tuple which has linked BOOK tuples. </a:t>
            </a:r>
            <a:endParaRPr lang="en-US" sz="3200" dirty="0" smtClean="0">
              <a:latin typeface="Arial,Bold" charset="0"/>
            </a:endParaRPr>
          </a:p>
          <a:p>
            <a:endParaRPr lang="en-US" sz="3200" dirty="0"/>
          </a:p>
          <a:p>
            <a:r>
              <a:rPr lang="en-US" sz="3200" dirty="0">
                <a:latin typeface="Arial,Bold" charset="0"/>
              </a:rPr>
              <a:t>Update the PUBLISHER’s name on all BOOK tuples which refer to it. </a:t>
            </a:r>
            <a:endParaRPr lang="en-US" sz="3200" dirty="0"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5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8019" y="224687"/>
            <a:ext cx="592014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>
                <a:solidFill>
                  <a:srgbClr val="006666"/>
                </a:solidFill>
                <a:latin typeface="Tahoma,Bold" charset="0"/>
              </a:rPr>
              <a:t>Chapter 4: “Basic SQL” </a:t>
            </a:r>
            <a:endParaRPr lang="en-US" sz="4200" b="1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9" y="1127627"/>
            <a:ext cx="849857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BOOK_LOANS.(</a:t>
            </a:r>
            <a:r>
              <a:rPr lang="en-US" sz="3200" dirty="0" err="1">
                <a:solidFill>
                  <a:srgbClr val="FF0000"/>
                </a:solidFill>
                <a:latin typeface="Arial,Bold" charset="0"/>
              </a:rPr>
              <a:t>BookID</a:t>
            </a:r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) --&gt; BOOK.(</a:t>
            </a:r>
            <a:r>
              <a:rPr lang="en-US" sz="3200" dirty="0" err="1">
                <a:solidFill>
                  <a:srgbClr val="FF0000"/>
                </a:solidFill>
                <a:latin typeface="Arial,Bold" charset="0"/>
              </a:rPr>
              <a:t>BookID</a:t>
            </a:r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) </a:t>
            </a:r>
            <a:endParaRPr lang="en-US" sz="3200" dirty="0"/>
          </a:p>
          <a:p>
            <a:endParaRPr lang="en-US" sz="3200" dirty="0" smtClean="0">
              <a:latin typeface="Arial,Bold" charset="0"/>
            </a:endParaRPr>
          </a:p>
          <a:p>
            <a:r>
              <a:rPr lang="en-US" sz="3200" dirty="0" smtClean="0">
                <a:latin typeface="Arial,Bold" charset="0"/>
              </a:rPr>
              <a:t>ON </a:t>
            </a:r>
            <a:r>
              <a:rPr lang="en-US" sz="3200" dirty="0">
                <a:latin typeface="Arial,Bold" charset="0"/>
              </a:rPr>
              <a:t>DELETE CASCADE </a:t>
            </a:r>
            <a:endParaRPr lang="en-US" sz="3200" dirty="0" smtClean="0">
              <a:latin typeface="Arial,Bold" charset="0"/>
            </a:endParaRPr>
          </a:p>
          <a:p>
            <a:r>
              <a:rPr lang="en-US" sz="3200" dirty="0" smtClean="0">
                <a:latin typeface="Arial,Bold" charset="0"/>
              </a:rPr>
              <a:t>ON </a:t>
            </a:r>
            <a:r>
              <a:rPr lang="en-US" sz="3200" dirty="0">
                <a:latin typeface="Arial,Bold" charset="0"/>
              </a:rPr>
              <a:t>UPDATE CASCADE </a:t>
            </a:r>
            <a:endParaRPr lang="en-US" sz="3200" dirty="0" smtClean="0">
              <a:latin typeface="Arial,Bold" charset="0"/>
            </a:endParaRPr>
          </a:p>
          <a:p>
            <a:endParaRPr lang="en-US" sz="3200" dirty="0"/>
          </a:p>
          <a:p>
            <a:r>
              <a:rPr lang="en-US" sz="3200" dirty="0">
                <a:latin typeface="Arial,Bold" charset="0"/>
              </a:rPr>
              <a:t>If a BOOK record is deleted, then delete all its associated BOOK_LOAN records. </a:t>
            </a:r>
            <a:endParaRPr lang="en-US" sz="3200" dirty="0" smtClean="0">
              <a:latin typeface="Arial,Bold" charset="0"/>
            </a:endParaRPr>
          </a:p>
          <a:p>
            <a:r>
              <a:rPr lang="en-US" sz="3200" dirty="0" smtClean="0">
                <a:latin typeface="Arial,Bold" charset="0"/>
              </a:rPr>
              <a:t>Idem </a:t>
            </a:r>
            <a:r>
              <a:rPr lang="en-US" sz="3200" dirty="0">
                <a:latin typeface="Arial,Bold" charset="0"/>
              </a:rPr>
              <a:t>with updates. </a:t>
            </a:r>
            <a:endParaRPr lang="en-US" sz="3200" dirty="0" smtClean="0">
              <a:latin typeface="Arial,Bold" charset="0"/>
            </a:endParaRPr>
          </a:p>
          <a:p>
            <a:endParaRPr lang="en-US" sz="3200" dirty="0"/>
          </a:p>
          <a:p>
            <a:r>
              <a:rPr lang="en-US" sz="3200" dirty="0">
                <a:latin typeface="Arial,Bold" charset="0"/>
              </a:rPr>
              <a:t>REJECT on DELETE also possible! </a:t>
            </a:r>
            <a:endParaRPr lang="en-US" sz="3200" dirty="0"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8019" y="224687"/>
            <a:ext cx="592014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4: “Basic SQL” </a:t>
            </a:r>
            <a:endParaRPr lang="en-US" sz="42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9" y="1127627"/>
            <a:ext cx="849857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BOOK_COPIES.(</a:t>
            </a:r>
            <a:r>
              <a:rPr lang="en-US" sz="3200" dirty="0" err="1">
                <a:solidFill>
                  <a:srgbClr val="FF0000"/>
                </a:solidFill>
                <a:latin typeface="Arial,Bold" charset="0"/>
              </a:rPr>
              <a:t>BookID</a:t>
            </a:r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) --&gt; BOOK.(</a:t>
            </a:r>
            <a:r>
              <a:rPr lang="en-US" sz="3200" dirty="0" err="1">
                <a:solidFill>
                  <a:srgbClr val="FF0000"/>
                </a:solidFill>
                <a:latin typeface="Arial,Bold" charset="0"/>
              </a:rPr>
              <a:t>BookID</a:t>
            </a:r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) </a:t>
            </a:r>
            <a:endParaRPr lang="en-US" sz="3200" dirty="0"/>
          </a:p>
          <a:p>
            <a:endParaRPr lang="en-US" sz="3200" dirty="0" smtClean="0">
              <a:latin typeface="Arial,Bold" charset="0"/>
            </a:endParaRPr>
          </a:p>
          <a:p>
            <a:r>
              <a:rPr lang="en-US" sz="3200" dirty="0" smtClean="0">
                <a:latin typeface="Arial,Bold" charset="0"/>
              </a:rPr>
              <a:t>ON </a:t>
            </a:r>
            <a:r>
              <a:rPr lang="en-US" sz="3200" dirty="0">
                <a:latin typeface="Arial,Bold" charset="0"/>
              </a:rPr>
              <a:t>DELETE CASCADE </a:t>
            </a:r>
            <a:endParaRPr lang="en-US" sz="3200" dirty="0" smtClean="0">
              <a:latin typeface="Arial,Bold" charset="0"/>
            </a:endParaRPr>
          </a:p>
          <a:p>
            <a:r>
              <a:rPr lang="en-US" sz="3200" dirty="0" smtClean="0">
                <a:latin typeface="Arial,Bold" charset="0"/>
              </a:rPr>
              <a:t>ON </a:t>
            </a:r>
            <a:r>
              <a:rPr lang="en-US" sz="3200" dirty="0">
                <a:latin typeface="Arial,Bold" charset="0"/>
              </a:rPr>
              <a:t>UPDATE CASCADE </a:t>
            </a:r>
            <a:endParaRPr lang="en-US" sz="3200" dirty="0" smtClean="0">
              <a:latin typeface="Arial,Bold" charset="0"/>
            </a:endParaRPr>
          </a:p>
          <a:p>
            <a:endParaRPr lang="en-US" sz="3200" dirty="0"/>
          </a:p>
          <a:p>
            <a:r>
              <a:rPr lang="en-US" sz="3200" dirty="0">
                <a:latin typeface="Arial,Bold" charset="0"/>
              </a:rPr>
              <a:t>If a BOOK record is deleted, then delete all its associated BOOK_COPIES tuples</a:t>
            </a:r>
            <a:r>
              <a:rPr lang="en-US" sz="3200" dirty="0" smtClean="0">
                <a:latin typeface="Arial,Bold" charset="0"/>
              </a:rPr>
              <a:t>.</a:t>
            </a:r>
          </a:p>
          <a:p>
            <a:r>
              <a:rPr lang="en-US" sz="3200" dirty="0" smtClean="0">
                <a:latin typeface="Arial,Bold" charset="0"/>
              </a:rPr>
              <a:t>Do </a:t>
            </a:r>
            <a:r>
              <a:rPr lang="en-US" sz="3200" dirty="0">
                <a:latin typeface="Arial,Bold" charset="0"/>
              </a:rPr>
              <a:t>likewise with updates. </a:t>
            </a:r>
            <a:endParaRPr lang="en-US" sz="3200" dirty="0"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5861</TotalTime>
  <Words>2072</Words>
  <Application>Microsoft Macintosh PowerPoint</Application>
  <PresentationFormat>Widescreen</PresentationFormat>
  <Paragraphs>355</Paragraphs>
  <Slides>52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Arial,Bold</vt:lpstr>
      <vt:lpstr>Calibri</vt:lpstr>
      <vt:lpstr>Calibri Light</vt:lpstr>
      <vt:lpstr>Consolas</vt:lpstr>
      <vt:lpstr>Tahoma,Bold</vt:lpstr>
      <vt:lpstr>Verdana</vt:lpstr>
      <vt:lpstr>Wingdings</vt:lpstr>
      <vt:lpstr>Arial</vt:lpstr>
      <vt:lpstr>Office Theme</vt:lpstr>
      <vt:lpstr>CSI2132 Tutorial 5</vt:lpstr>
      <vt:lpstr>About 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mmahmou3</dc:creator>
  <cp:lastModifiedBy>Rana Khalil</cp:lastModifiedBy>
  <cp:revision>84</cp:revision>
  <cp:lastPrinted>2018-01-29T16:25:03Z</cp:lastPrinted>
  <dcterms:created xsi:type="dcterms:W3CDTF">2018-01-22T15:20:14Z</dcterms:created>
  <dcterms:modified xsi:type="dcterms:W3CDTF">2018-02-12T15:02:44Z</dcterms:modified>
</cp:coreProperties>
</file>