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303" r:id="rId4"/>
    <p:sldId id="262" r:id="rId5"/>
    <p:sldId id="263" r:id="rId6"/>
    <p:sldId id="290" r:id="rId7"/>
    <p:sldId id="291" r:id="rId8"/>
    <p:sldId id="288" r:id="rId9"/>
    <p:sldId id="293" r:id="rId10"/>
    <p:sldId id="271" r:id="rId11"/>
    <p:sldId id="272" r:id="rId12"/>
    <p:sldId id="302" r:id="rId13"/>
    <p:sldId id="273" r:id="rId14"/>
    <p:sldId id="295" r:id="rId15"/>
    <p:sldId id="296" r:id="rId16"/>
    <p:sldId id="286" r:id="rId17"/>
    <p:sldId id="276" r:id="rId18"/>
    <p:sldId id="277" r:id="rId19"/>
    <p:sldId id="278" r:id="rId20"/>
    <p:sldId id="284" r:id="rId21"/>
    <p:sldId id="279" r:id="rId22"/>
    <p:sldId id="281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69" autoAdjust="0"/>
    <p:restoredTop sz="65798"/>
  </p:normalViewPr>
  <p:slideViewPr>
    <p:cSldViewPr snapToGrid="0">
      <p:cViewPr>
        <p:scale>
          <a:sx n="60" d="100"/>
          <a:sy n="60" d="100"/>
        </p:scale>
        <p:origin x="10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0CA67-2F82-5E4A-A246-F85EF1F695FA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1FF60-BC6C-C647-8A54-BC461B5E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1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74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5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8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0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64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7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33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51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4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68E931-4C4C-45F2-B902-485EDE593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24E634C-E28C-4DF8-9955-90EA6469A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3305D1-D310-44D7-88C6-AF178279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1D3E-1E8F-4ECB-A9E5-0276A8DDE816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7B0BC0-8EEB-4FF6-A118-446B8235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71858B-0609-45AE-BB34-38249B30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1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C17E7F-54C8-42AF-BBE7-CA233FA3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776B97B-3221-43CD-861B-F88C18976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04EAC7-5519-44E9-9C42-2CEBF6CB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1D3E-1E8F-4ECB-A9E5-0276A8DDE816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9A8FAA-E7F0-4121-820E-75C55DA5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FF9A8C-4DBA-408C-AC87-D2CF584E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DB46A20-4826-400F-B81E-0AF981D38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2B8CB7D-CA3E-476E-84AD-881F7F70D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8D9E4A-E85B-4CF7-9C71-A1F319B7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1D3E-1E8F-4ECB-A9E5-0276A8DDE816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75C727-7494-42CD-A128-1C4012FA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5126F2-E862-42F8-9CAE-5586AC74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D0DC5E-1061-4B70-BABC-687E4FA7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A2EBD5-76D9-4C20-BDEA-5908F42FB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FDAD72-9703-409C-8A68-7D37060F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1D3E-1E8F-4ECB-A9E5-0276A8DDE816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70392E-6D3B-4BD2-BCC0-A902DFDB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AA9E3E-1445-4E28-A12E-2AED263B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30D514-361D-459F-A408-94919B2D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5CA5E1-B6EA-4422-AF94-08C4D3E6B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B668AD-9DAA-4214-89AF-F73DCC32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1D3E-1E8F-4ECB-A9E5-0276A8DDE816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6A2B39-C38F-4957-BFA6-40C5E676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1C6005-81A6-4F53-8154-7A5F5534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1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6636D2-3BF8-4C49-A475-6A404C39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156000-D373-4E23-A657-D713ACAF2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1A1A699-FD84-497E-8E46-F5BA06DA8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42D5312-B628-44BD-985E-B3C93417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1D3E-1E8F-4ECB-A9E5-0276A8DDE816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8797FEE-825D-4C11-B219-83422CE2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DC7B0D1-E98F-4BBF-9B97-3D21728E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5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92EC34-20DB-4A21-9E62-3816FAE0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88E5067-BA4A-4D1B-98C2-0E19F3F4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A3F9F16-3C12-4A17-84BD-C3C01E0CD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F6FD4B9-90F2-4BA5-A0A0-CCA58BF64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BF88548-04AF-4E4A-8884-7BF50BAD1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F7FE308-1F3F-42DA-B4BB-CE1BF0D7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1D3E-1E8F-4ECB-A9E5-0276A8DDE816}" type="datetimeFigureOut">
              <a:rPr lang="en-US" smtClean="0"/>
              <a:t>2/5/18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DF4647C-2959-4928-9B1F-12DDB988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297785-6079-4514-AC96-CA3BA853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6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4A13ED-1BA0-411B-994F-F58A346F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39377D9-FA44-430F-A15B-090262CB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1D3E-1E8F-4ECB-A9E5-0276A8DDE816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82555CC-5EC6-40F6-B9BE-51F2D4DB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6E49A02-086B-4BE0-9A8F-FE8E062E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68C5EAE-92CE-47DD-A859-6C49D299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1D3E-1E8F-4ECB-A9E5-0276A8DDE816}" type="datetimeFigureOut">
              <a:rPr lang="en-US" smtClean="0"/>
              <a:t>2/5/18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A74818C-565C-4B80-B89C-0A17788D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B8F46F1-2341-46B9-9AC4-B49C46DC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6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079B8A-DE8B-45EA-AD27-4BC74B04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498CC9-72B6-459F-8AF3-6E9235A45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3621544-1E7B-4680-B2D6-522535108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37BE50B-018F-4EC9-9ED3-9D36C2BB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1D3E-1E8F-4ECB-A9E5-0276A8DDE816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EAFC42A-564B-4A6C-BFDA-C8EB7027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82EECCF-C1CA-4161-BBF2-42ABE77D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6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DBF324-4357-43E9-B118-C2F4AD28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3C3D9DE-1277-408C-9407-D2C7705F0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0C119A-BA1E-4378-AA4A-0C9DAF885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F9E3493-3287-4530-A267-68583073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1D3E-1E8F-4ECB-A9E5-0276A8DDE816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14FE2B9-2CD7-48AC-8AA6-4318B2D9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627A976-EB96-4466-8AFC-7A1EF8AF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9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1A61D15-F808-473D-B195-9060ACBB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91A5183-F566-4710-9F5E-AFCD74EC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56AE191-92A8-4994-8D65-BBF7BD6B0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A1D3E-1E8F-4ECB-A9E5-0276A8DDE816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F8D576-E6F4-4F3F-851F-CF0EC2D48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F01A54-6E3B-42B8-A234-2C635314F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5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F22218D7-95A3-4472-A9E8-DB8B623E7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4902" y="130524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4800" b="1" dirty="0" smtClean="0">
                <a:latin typeface="Arial" charset="0"/>
                <a:ea typeface="Arial" charset="0"/>
                <a:cs typeface="Arial" charset="0"/>
              </a:rPr>
              <a:t>CSI2132</a:t>
            </a:r>
            <a:r>
              <a:rPr lang="en-US" sz="4400" b="1" dirty="0" smtClean="0">
                <a:latin typeface="Arial" charset="0"/>
                <a:ea typeface="Arial" charset="0"/>
                <a:cs typeface="Arial" charset="0"/>
              </a:rPr>
              <a:t> Lab #4</a:t>
            </a:r>
            <a:endParaRPr lang="en-US" sz="4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7ADFA0AD-12D8-4D5B-8255-96BA0E08A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4902" y="3784918"/>
            <a:ext cx="9144000" cy="8374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Advanced SQL queries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7422904" y="4333634"/>
            <a:ext cx="4625009" cy="38079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1800" i="1" dirty="0" smtClean="0">
                <a:latin typeface="Arial"/>
                <a:cs typeface="Arial"/>
              </a:rPr>
              <a:t>Presented by: Rana Khalil, </a:t>
            </a:r>
            <a:r>
              <a:rPr lang="en-US" sz="1800" i="1" dirty="0">
                <a:latin typeface="Arial"/>
                <a:cs typeface="Arial"/>
              </a:rPr>
              <a:t>5</a:t>
            </a:r>
            <a:r>
              <a:rPr lang="en-US" sz="1800" i="1" dirty="0" smtClean="0">
                <a:latin typeface="Arial"/>
                <a:cs typeface="Arial"/>
              </a:rPr>
              <a:t> Feb 2018</a:t>
            </a:r>
            <a:endParaRPr lang="en-US" sz="180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2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Verdana" charset="0"/>
                <a:ea typeface="Verdana" charset="0"/>
                <a:cs typeface="Verdana" charset="0"/>
              </a:rPr>
              <a:t>Your </a:t>
            </a:r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turn</a:t>
            </a:r>
            <a:endParaRPr lang="en-US" sz="36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/>
          </a:bodyPr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You need the data that we inserted in Lab2 and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Lab3. Answer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this question by writing a similar query that is described in previous slide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Using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our Artist database, find names of Customers who likes both an artist born in Malaga and an artist born in Florence. </a:t>
            </a: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2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Verdana" charset="0"/>
                <a:ea typeface="Verdana" charset="0"/>
                <a:cs typeface="Verdana" charset="0"/>
              </a:rPr>
              <a:t>Load Sailor DB SQL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439" y="1360967"/>
            <a:ext cx="9254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Download the </a:t>
            </a:r>
            <a:r>
              <a:rPr lang="en-US" sz="2400" dirty="0" err="1">
                <a:latin typeface="Times" charset="0"/>
                <a:ea typeface="Times" charset="0"/>
                <a:cs typeface="Times" charset="0"/>
              </a:rPr>
              <a:t>Sailor.sql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file from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virtual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campus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Create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a schema “sailor”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as part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of your DB using </a:t>
            </a:r>
            <a:r>
              <a:rPr lang="en-US" sz="2400" dirty="0" err="1" smtClean="0">
                <a:latin typeface="Times" charset="0"/>
                <a:ea typeface="Times" charset="0"/>
                <a:cs typeface="Times" charset="0"/>
              </a:rPr>
              <a:t>pgadmin</a:t>
            </a: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Open </a:t>
            </a:r>
            <a:r>
              <a:rPr lang="en-US" sz="2400" dirty="0" err="1" smtClean="0">
                <a:latin typeface="Times" charset="0"/>
                <a:ea typeface="Times" charset="0"/>
                <a:cs typeface="Times" charset="0"/>
              </a:rPr>
              <a:t>pgadmin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query tool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and load </a:t>
            </a:r>
            <a:r>
              <a:rPr lang="en-US" sz="2400" dirty="0" err="1">
                <a:latin typeface="Times" charset="0"/>
                <a:ea typeface="Times" charset="0"/>
                <a:cs typeface="Times" charset="0"/>
              </a:rPr>
              <a:t>sailor.sql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 and execute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it.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1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Verdana" charset="0"/>
                <a:ea typeface="Verdana" charset="0"/>
                <a:cs typeface="Verdana" charset="0"/>
              </a:rPr>
              <a:t>Sailors DB (2)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012" y="1278965"/>
            <a:ext cx="64516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8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Verdana" charset="0"/>
                <a:ea typeface="Verdana" charset="0"/>
                <a:cs typeface="Verdana" charset="0"/>
              </a:rPr>
              <a:t>More on SELECT statements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Remember (previous lab) the order and the syntax for GROUP BY and HAVING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clauses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Times" charset="0"/>
              <a:ea typeface="Times" charset="0"/>
              <a:cs typeface="Times" charset="0"/>
            </a:endParaRPr>
          </a:p>
          <a:p>
            <a:pPr marL="2743132" lvl="6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&lt;attribute-list&gt;</a:t>
            </a:r>
          </a:p>
          <a:p>
            <a:pPr marL="2743132" lvl="6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FROM &lt;table-list&gt;</a:t>
            </a:r>
          </a:p>
          <a:p>
            <a:pPr marL="2743132" lvl="6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WHERE &lt;record-qualification&gt; </a:t>
            </a:r>
          </a:p>
          <a:p>
            <a:pPr marL="2743132" lvl="6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GROUP BY &lt;grouping-list&gt; </a:t>
            </a:r>
          </a:p>
          <a:p>
            <a:pPr marL="2743132" lvl="6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HAVING &lt;group-qualification&gt;</a:t>
            </a:r>
          </a:p>
        </p:txBody>
      </p:sp>
    </p:spTree>
    <p:extLst>
      <p:ext uri="{BB962C8B-B14F-4D97-AF65-F5344CB8AC3E}">
        <p14:creationId xmlns:p14="http://schemas.microsoft.com/office/powerpoint/2010/main" val="16630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292653"/>
            <a:ext cx="9094125" cy="1325563"/>
          </a:xfrm>
        </p:spPr>
        <p:txBody>
          <a:bodyPr>
            <a:noAutofit/>
          </a:bodyPr>
          <a:lstStyle/>
          <a:p>
            <a:r>
              <a:rPr lang="en-US" sz="3400" b="1" dirty="0">
                <a:latin typeface="Verdana" charset="0"/>
                <a:ea typeface="Verdana" charset="0"/>
                <a:cs typeface="Verdana" charset="0"/>
              </a:rPr>
              <a:t>A query using aggregate function AVG, and GROUP BY and HAVING clauses in Sailors DB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40" y="2130184"/>
            <a:ext cx="4410594" cy="4351338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Find the average age of sailors who are </a:t>
            </a:r>
            <a:r>
              <a:rPr lang="en-US" sz="2400" u="sng" dirty="0">
                <a:latin typeface="Times" charset="0"/>
                <a:ea typeface="Times" charset="0"/>
                <a:cs typeface="Times" charset="0"/>
              </a:rPr>
              <a:t>at least 18 years old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, for each rating level that has at least two such sailors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Run the query</a:t>
            </a:r>
          </a:p>
          <a:p>
            <a:pPr marL="457189" lvl="1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SELECT * </a:t>
            </a:r>
            <a:endParaRPr lang="en-US" sz="16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189" lvl="1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Sailors S </a:t>
            </a:r>
            <a:endParaRPr lang="en-US" sz="16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189" lvl="1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S.age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&gt;= 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18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WHERE clause eliminates all the sailors whose age is lesser than 18.</a:t>
            </a: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33" y="1760431"/>
            <a:ext cx="5130800" cy="2349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833" y="4618357"/>
            <a:ext cx="5080000" cy="20066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9136523" y="4109931"/>
            <a:ext cx="437322" cy="529149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9094125" cy="1325563"/>
          </a:xfrm>
        </p:spPr>
        <p:txBody>
          <a:bodyPr>
            <a:noAutofit/>
          </a:bodyPr>
          <a:lstStyle/>
          <a:p>
            <a:r>
              <a:rPr lang="en-US" sz="3400" b="1" dirty="0">
                <a:latin typeface="Verdana" charset="0"/>
                <a:ea typeface="Verdana" charset="0"/>
                <a:cs typeface="Verdana" charset="0"/>
              </a:rPr>
              <a:t>A query using aggregate function AVG, and GROUP BY and HAVING clauses in Sailors DB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2"/>
            <a:ext cx="4937761" cy="5098878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Find the </a:t>
            </a:r>
            <a:r>
              <a:rPr lang="en-US" sz="2200" u="sng" dirty="0">
                <a:latin typeface="Times" charset="0"/>
                <a:ea typeface="Times" charset="0"/>
                <a:cs typeface="Times" charset="0"/>
              </a:rPr>
              <a:t>average age of sailors who are at least 18 years old, for each rating level</a:t>
            </a: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 that has at least two such sailors. </a:t>
            </a:r>
            <a:endParaRPr lang="en-US" sz="2200" dirty="0" smtClean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>
                <a:latin typeface="Times" charset="0"/>
                <a:ea typeface="Times" charset="0"/>
                <a:cs typeface="Times" charset="0"/>
              </a:rPr>
              <a:t>Run the query</a:t>
            </a:r>
          </a:p>
          <a:p>
            <a:pPr marL="457189" lvl="1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S.rating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, AVG(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S.age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) AS </a:t>
            </a:r>
            <a:r>
              <a:rPr lang="en-US" sz="1800" b="1" dirty="0" err="1" smtClean="0">
                <a:latin typeface="Consolas" charset="0"/>
                <a:ea typeface="Consolas" charset="0"/>
                <a:cs typeface="Consolas" charset="0"/>
              </a:rPr>
              <a:t>avgage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,  COUNT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(*) 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numsailors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189" lvl="1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Sailors S 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189" lvl="1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S.age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&gt;= 18 GROUP BY </a:t>
            </a:r>
            <a:r>
              <a:rPr lang="en-US" sz="1800" b="1" dirty="0" err="1" smtClean="0">
                <a:latin typeface="Consolas" charset="0"/>
                <a:ea typeface="Consolas" charset="0"/>
                <a:cs typeface="Consolas" charset="0"/>
              </a:rPr>
              <a:t>S.rating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 marL="457189" lvl="1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 smtClean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>
                <a:latin typeface="Times" charset="0"/>
                <a:ea typeface="Times" charset="0"/>
                <a:cs typeface="Times" charset="0"/>
              </a:rPr>
              <a:t>The </a:t>
            </a: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remaining rows will be grouped by their rating using GROUP BY clause and we also obtain the average age and the number of sailors in each group. 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>
                <a:latin typeface="Times" charset="0"/>
                <a:ea typeface="Times" charset="0"/>
                <a:cs typeface="Times" charset="0"/>
              </a:rPr>
              <a:t>Up </a:t>
            </a: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to now, we have sailors who are older than 17 grouped by their rating.</a:t>
            </a:r>
            <a:endParaRPr lang="en-US" sz="2200" dirty="0" smtClean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046" y="1713049"/>
            <a:ext cx="5130800" cy="23495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9228124" y="4201287"/>
            <a:ext cx="437322" cy="529149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8"/>
          <a:stretch/>
        </p:blipFill>
        <p:spPr>
          <a:xfrm>
            <a:off x="7567185" y="4894726"/>
            <a:ext cx="3759200" cy="12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5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9094125" cy="1325563"/>
          </a:xfrm>
        </p:spPr>
        <p:txBody>
          <a:bodyPr>
            <a:noAutofit/>
          </a:bodyPr>
          <a:lstStyle/>
          <a:p>
            <a:r>
              <a:rPr lang="en-US" sz="3400" b="1" dirty="0">
                <a:latin typeface="Verdana" charset="0"/>
                <a:ea typeface="Verdana" charset="0"/>
                <a:cs typeface="Verdana" charset="0"/>
              </a:rPr>
              <a:t>A query using aggregate function AVG, and GROUP BY and HAVING clauses in Sailors DB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40" y="1759122"/>
            <a:ext cx="5623226" cy="5098878"/>
          </a:xfrm>
        </p:spPr>
        <p:txBody>
          <a:bodyPr>
            <a:normAutofit lnSpcReduction="10000"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Find the </a:t>
            </a:r>
            <a:r>
              <a:rPr lang="en-US" sz="2200" u="sng" dirty="0">
                <a:latin typeface="Times" charset="0"/>
                <a:ea typeface="Times" charset="0"/>
                <a:cs typeface="Times" charset="0"/>
              </a:rPr>
              <a:t>average age of sailors who are at least 18 years old, for each rating level that has at least two such sailors</a:t>
            </a: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. </a:t>
            </a:r>
            <a:endParaRPr lang="en-US" sz="2200" dirty="0" smtClean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>
                <a:latin typeface="Times" charset="0"/>
                <a:ea typeface="Times" charset="0"/>
                <a:cs typeface="Times" charset="0"/>
              </a:rPr>
              <a:t>Run the query</a:t>
            </a:r>
          </a:p>
          <a:p>
            <a:pPr marL="457189" lvl="1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S.rating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, AVG(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S.age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) AS 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avgage</a:t>
            </a:r>
            <a:endParaRPr lang="en-US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189" lvl="1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Sailors S </a:t>
            </a:r>
            <a:endParaRPr lang="en-US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189" lvl="1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S.age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 &gt;= 18 </a:t>
            </a:r>
            <a:endParaRPr lang="en-US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189" lvl="1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GROUP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BY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S.rating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189" lvl="1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HAVING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COUNT(*) &gt; 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1;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HAVING clause allows us to specify a qualification (filter) for each group</a:t>
            </a:r>
            <a:r>
              <a:rPr lang="en-US" sz="2200" dirty="0" smtClean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>
                <a:latin typeface="Times" charset="0"/>
                <a:ea typeface="Times" charset="0"/>
                <a:cs typeface="Times" charset="0"/>
              </a:rPr>
              <a:t>COUNT</a:t>
            </a: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(*) &gt;1 in the HAVING clause eliminates all the rating groups which do not have at least two sailors. </a:t>
            </a:r>
            <a:endParaRPr lang="en-US" sz="2200" dirty="0" smtClean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TIP: WHERE </a:t>
            </a:r>
            <a:r>
              <a:rPr lang="en-US" sz="2200" dirty="0" smtClean="0">
                <a:latin typeface="Times" charset="0"/>
                <a:ea typeface="Times" charset="0"/>
                <a:cs typeface="Times" charset="0"/>
              </a:rPr>
              <a:t> --&gt; </a:t>
            </a: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SELECT </a:t>
            </a:r>
            <a:endParaRPr lang="en-US" sz="2200" dirty="0" smtClean="0">
              <a:latin typeface="Times" charset="0"/>
              <a:ea typeface="Times" charset="0"/>
              <a:cs typeface="Times" charset="0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200" dirty="0" smtClean="0">
                <a:latin typeface="Times" charset="0"/>
                <a:ea typeface="Times" charset="0"/>
                <a:cs typeface="Times" charset="0"/>
              </a:rPr>
              <a:t>           HAVING --&gt; </a:t>
            </a: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GROUP BY</a:t>
            </a:r>
            <a:endParaRPr lang="en-US" sz="2200" dirty="0" smtClean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9822116" y="3591172"/>
            <a:ext cx="437322" cy="529149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8"/>
          <a:stretch/>
        </p:blipFill>
        <p:spPr>
          <a:xfrm>
            <a:off x="8000666" y="1939150"/>
            <a:ext cx="3759200" cy="1287183"/>
          </a:xfrm>
          <a:prstGeom prst="rect">
            <a:avLst/>
          </a:prstGeom>
        </p:spPr>
      </p:pic>
      <p:graphicFrame>
        <p:nvGraphicFramePr>
          <p:cNvPr id="8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4222"/>
              </p:ext>
            </p:extLst>
          </p:nvPr>
        </p:nvGraphicFramePr>
        <p:xfrm>
          <a:off x="9276830" y="4485160"/>
          <a:ext cx="1965216" cy="866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608"/>
                <a:gridCol w="982608"/>
              </a:tblGrid>
              <a:tr h="225251">
                <a:tc gridSpan="2">
                  <a:txBody>
                    <a:bodyPr/>
                    <a:lstStyle/>
                    <a:p>
                      <a:pPr marL="2800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CA" sz="12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Sailors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13470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CA" sz="1200" u="sng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rating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CA" sz="1200" u="sng" spc="-5" dirty="0" err="1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avgage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</a:tr>
              <a:tr h="213470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CA" sz="1200" dirty="0" smtClean="0">
                          <a:latin typeface="Arial"/>
                          <a:cs typeface="Arial"/>
                        </a:rPr>
                        <a:t>Good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CA" sz="1200" dirty="0" smtClean="0">
                          <a:latin typeface="Arial"/>
                          <a:cs typeface="Arial"/>
                        </a:rPr>
                        <a:t>27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</a:tr>
              <a:tr h="214520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CA" sz="1200" dirty="0" smtClean="0">
                          <a:latin typeface="Arial"/>
                          <a:cs typeface="Arial"/>
                        </a:rPr>
                        <a:t>Poor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CA" sz="1200" dirty="0" smtClean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09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Verdana" charset="0"/>
                <a:ea typeface="Verdana" charset="0"/>
                <a:cs typeface="Verdana" charset="0"/>
              </a:rPr>
              <a:t>Another query similar to previous one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574311"/>
            <a:ext cx="8821189" cy="4351338"/>
          </a:xfrm>
        </p:spPr>
        <p:txBody>
          <a:bodyPr>
            <a:normAutofit fontScale="92500" lnSpcReduction="10000"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Find the age of the youngest sailor with age &gt; 18, for each rating level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with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at least 2 sailors (of any age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).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 smtClean="0">
              <a:latin typeface="Times" charset="0"/>
              <a:ea typeface="Times" charset="0"/>
              <a:cs typeface="Times" charset="0"/>
            </a:endParaRPr>
          </a:p>
          <a:p>
            <a:pPr marL="457189" lvl="1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S.rating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, MIN(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S.age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) AS 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minage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189" lvl="1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Sailors S 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189" lvl="1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S.age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&gt;= 18 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189" lvl="1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GROUP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BY 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S.rating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189" lvl="1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HAVING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( SELECT COUNT (*) 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189" lvl="1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        FROM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Sailors S2 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189" lvl="1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        WHERE 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S.rating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=S2.rating ) &gt;= 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2;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All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clauses except HAVING clause are similar to the previous query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This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time, since group qualification is having 2 sailors of any age, we get the total number of rows for that rating group with the query inside HAVING clause, and check if this number is at least 2.</a:t>
            </a:r>
          </a:p>
        </p:txBody>
      </p:sp>
    </p:spTree>
    <p:extLst>
      <p:ext uri="{BB962C8B-B14F-4D97-AF65-F5344CB8AC3E}">
        <p14:creationId xmlns:p14="http://schemas.microsoft.com/office/powerpoint/2010/main" val="21086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7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Verdana" charset="0"/>
                <a:ea typeface="Verdana" charset="0"/>
                <a:cs typeface="Verdana" charset="0"/>
              </a:rPr>
              <a:t>Your turn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404190"/>
            <a:ext cx="8821189" cy="5283689"/>
          </a:xfrm>
        </p:spPr>
        <p:txBody>
          <a:bodyPr>
            <a:no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You need to insert following rows to Artwork table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'Saints', 1470, 'Renaissance', 30000.00, 'Leonardo') </a:t>
            </a:r>
            <a:endParaRPr lang="en-US" dirty="0" smtClean="0">
              <a:latin typeface="Times" charset="0"/>
              <a:ea typeface="Times" charset="0"/>
              <a:cs typeface="Times" charset="0"/>
            </a:endParaRPr>
          </a:p>
          <a:p>
            <a:pPr lvl="1" defTabSz="91440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'Hand of god', 1510, 'Renaissance', 52000.00, 'Michelangelo') </a:t>
            </a:r>
            <a:endParaRPr lang="en-US" dirty="0" smtClean="0">
              <a:latin typeface="Times" charset="0"/>
              <a:ea typeface="Times" charset="0"/>
              <a:cs typeface="Times" charset="0"/>
            </a:endParaRPr>
          </a:p>
          <a:p>
            <a:pPr lvl="1" defTabSz="91440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'Murder', 1600, 'Baroque', 15000.00, 'Caravaggio') </a:t>
            </a:r>
            <a:endParaRPr lang="en-US" dirty="0" smtClean="0">
              <a:latin typeface="Times" charset="0"/>
              <a:ea typeface="Times" charset="0"/>
              <a:cs typeface="Times" charset="0"/>
            </a:endParaRPr>
          </a:p>
          <a:p>
            <a:pPr lvl="1" defTabSz="91440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'Green', 1950, 'Modern', 5000.00, 'John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')</a:t>
            </a:r>
          </a:p>
          <a:p>
            <a:pPr marL="457189" lvl="1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latin typeface="Times" charset="0"/>
              <a:ea typeface="Times" charset="0"/>
              <a:cs typeface="Times" charset="0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Write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queries similar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to what is described in previous slides to answer the question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Find the average price of artworks which are painted after 1490, for each artwork type that has at least two such artworks. 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And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find the average price of artworks which are painted after 1490, for each artwork type that has at least two artworks (painted in any year). </a:t>
            </a: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5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Verdana" charset="0"/>
                <a:ea typeface="Verdana" charset="0"/>
                <a:cs typeface="Verdana" charset="0"/>
              </a:rPr>
              <a:t>A nested query using NOT EXISTS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391478"/>
            <a:ext cx="8821189" cy="5353879"/>
          </a:xfrm>
        </p:spPr>
        <p:txBody>
          <a:bodyPr>
            <a:normAutofit fontScale="92500" lnSpcReduction="20000"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Find name of the sailors who reserved all the </a:t>
            </a:r>
            <a:r>
              <a:rPr lang="en-US" sz="2600" dirty="0" smtClean="0">
                <a:latin typeface="Times" charset="0"/>
                <a:ea typeface="Times" charset="0"/>
                <a:cs typeface="Times" charset="0"/>
              </a:rPr>
              <a:t>boats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Times" charset="0"/>
              <a:ea typeface="Times" charset="0"/>
              <a:cs typeface="Times" charset="0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The intuition behind this query is</a:t>
            </a:r>
            <a:r>
              <a:rPr lang="en-US" sz="2600" dirty="0" smtClean="0">
                <a:latin typeface="Times" charset="0"/>
                <a:ea typeface="Times" charset="0"/>
                <a:cs typeface="Times" charset="0"/>
              </a:rPr>
              <a:t>: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Find name of the sailors such that; there is no boat that he/she did not </a:t>
            </a:r>
            <a:r>
              <a:rPr lang="en-US" sz="2600" dirty="0" smtClean="0">
                <a:latin typeface="Times" charset="0"/>
                <a:ea typeface="Times" charset="0"/>
                <a:cs typeface="Times" charset="0"/>
              </a:rPr>
              <a:t>reserve.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latin typeface="Times" charset="0"/>
                <a:ea typeface="Times" charset="0"/>
                <a:cs typeface="Times" charset="0"/>
              </a:rPr>
              <a:t>Logically 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equivalent to ‘Find name of the sailors who reserved all the boats’ .</a:t>
            </a:r>
            <a:endParaRPr lang="en-US" sz="2600" dirty="0" smtClean="0">
              <a:latin typeface="Times" charset="0"/>
              <a:ea typeface="Times" charset="0"/>
              <a:cs typeface="Times" charset="0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033" y="1726907"/>
            <a:ext cx="7366000" cy="3162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11435" y="55043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1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8527473" cy="1325563"/>
          </a:xfrm>
        </p:spPr>
        <p:txBody>
          <a:bodyPr/>
          <a:lstStyle/>
          <a:p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Outline</a:t>
            </a:r>
            <a:endParaRPr lang="en-US" sz="36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Review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advanced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queries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that involve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:</a:t>
            </a:r>
          </a:p>
          <a:p>
            <a:pPr lvl="1">
              <a:buFont typeface="Wingdings" charset="2"/>
              <a:buChar char="Ø"/>
            </a:pPr>
            <a:r>
              <a:rPr lang="en-US" i="1" dirty="0">
                <a:latin typeface="Times" charset="0"/>
                <a:ea typeface="Times" charset="0"/>
                <a:cs typeface="Times" charset="0"/>
              </a:rPr>
              <a:t>Join of Multiple </a:t>
            </a:r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Tables</a:t>
            </a:r>
          </a:p>
          <a:p>
            <a:pPr lvl="1">
              <a:buFont typeface="Wingdings" charset="2"/>
              <a:buChar char="Ø"/>
            </a:pPr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Group </a:t>
            </a:r>
            <a:r>
              <a:rPr lang="en-US" i="1" dirty="0">
                <a:latin typeface="Times" charset="0"/>
                <a:ea typeface="Times" charset="0"/>
                <a:cs typeface="Times" charset="0"/>
              </a:rPr>
              <a:t>By and Having keywords </a:t>
            </a:r>
          </a:p>
          <a:p>
            <a:pPr lvl="1">
              <a:buFont typeface="Wingdings" charset="2"/>
              <a:buChar char="Ø"/>
            </a:pPr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Nested </a:t>
            </a:r>
            <a:r>
              <a:rPr lang="en-US" i="1" dirty="0">
                <a:latin typeface="Times" charset="0"/>
                <a:ea typeface="Times" charset="0"/>
                <a:cs typeface="Times" charset="0"/>
              </a:rPr>
              <a:t>queries and IN </a:t>
            </a:r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keyword</a:t>
            </a:r>
          </a:p>
          <a:p>
            <a:pPr lvl="1">
              <a:buFont typeface="Wingdings" charset="2"/>
              <a:buChar char="Ø"/>
            </a:pPr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Aggregate functions</a:t>
            </a:r>
          </a:p>
          <a:p>
            <a:pPr lvl="1">
              <a:buFont typeface="Wingdings" charset="2"/>
              <a:buChar char="Ø"/>
            </a:pPr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GROUP </a:t>
            </a:r>
            <a:r>
              <a:rPr lang="en-US" i="1" dirty="0">
                <a:latin typeface="Times" charset="0"/>
                <a:ea typeface="Times" charset="0"/>
                <a:cs typeface="Times" charset="0"/>
              </a:rPr>
              <a:t>BY and HAVING clauses. </a:t>
            </a:r>
          </a:p>
          <a:p>
            <a:pPr lvl="1">
              <a:buFont typeface="Wingdings" charset="2"/>
              <a:buChar char="Ø"/>
            </a:pPr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NOT </a:t>
            </a:r>
            <a:r>
              <a:rPr lang="en-US" i="1" dirty="0">
                <a:latin typeface="Times" charset="0"/>
                <a:ea typeface="Times" charset="0"/>
                <a:cs typeface="Times" charset="0"/>
              </a:rPr>
              <a:t>EXISTS keyword </a:t>
            </a:r>
          </a:p>
          <a:p>
            <a:pPr lvl="1">
              <a:buFont typeface="Wingdings" charset="2"/>
              <a:buChar char="Ø"/>
            </a:pPr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Using </a:t>
            </a:r>
            <a:r>
              <a:rPr lang="en-US" i="1" dirty="0">
                <a:latin typeface="Times" charset="0"/>
                <a:ea typeface="Times" charset="0"/>
                <a:cs typeface="Times" charset="0"/>
              </a:rPr>
              <a:t>temporary tables in queries</a:t>
            </a:r>
          </a:p>
        </p:txBody>
      </p:sp>
    </p:spTree>
    <p:extLst>
      <p:ext uri="{BB962C8B-B14F-4D97-AF65-F5344CB8AC3E}">
        <p14:creationId xmlns:p14="http://schemas.microsoft.com/office/powerpoint/2010/main" val="212286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Verdana" charset="0"/>
                <a:ea typeface="Verdana" charset="0"/>
                <a:cs typeface="Verdana" charset="0"/>
              </a:rPr>
              <a:t>Your turn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/>
          </a:bodyPr>
          <a:lstStyle/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You need the following values inserted into </a:t>
            </a:r>
            <a:r>
              <a:rPr lang="en-US" sz="2400" dirty="0" err="1">
                <a:latin typeface="Times" charset="0"/>
                <a:ea typeface="Times" charset="0"/>
                <a:cs typeface="Times" charset="0"/>
              </a:rPr>
              <a:t>LikeArtist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 table first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2,'Caravaggio') 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2,'Hans Hofmann') </a:t>
            </a:r>
            <a:endParaRPr lang="en-US" dirty="0" smtClean="0">
              <a:latin typeface="Times" charset="0"/>
              <a:ea typeface="Times" charset="0"/>
              <a:cs typeface="Times" charset="0"/>
            </a:endParaRPr>
          </a:p>
          <a:p>
            <a:pPr lvl="1" defTabSz="91440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2,'John') 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2,'Josefa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')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2,'Michelangelo') 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Find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names of customers who like all the artists. You can answer this query using what you have learned in previous slide.</a:t>
            </a: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19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Verdana" charset="0"/>
                <a:ea typeface="Verdana" charset="0"/>
                <a:cs typeface="Verdana" charset="0"/>
              </a:rPr>
              <a:t>Using temporary tables in queries.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418463"/>
            <a:ext cx="8821189" cy="5582971"/>
          </a:xfrm>
        </p:spPr>
        <p:txBody>
          <a:bodyPr>
            <a:normAutofit fontScale="92500"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We can generate temporary tables and refer to their rows in our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queries.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Find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those ratings for which the average age is minimum over all ratings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Table </a:t>
            </a:r>
            <a:r>
              <a:rPr lang="en-US" sz="2400" dirty="0" err="1">
                <a:latin typeface="Times" charset="0"/>
                <a:ea typeface="Times" charset="0"/>
                <a:cs typeface="Times" charset="0"/>
              </a:rPr>
              <a:t>Tmp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 and T will store average ages for all the ratings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Query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in WHERE clause will return a single value, which is the minimum of all the average ages. 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WHERE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clause selects the rows where </a:t>
            </a:r>
            <a:r>
              <a:rPr lang="en-US" sz="2400" dirty="0" err="1">
                <a:latin typeface="Times" charset="0"/>
                <a:ea typeface="Times" charset="0"/>
                <a:cs typeface="Times" charset="0"/>
              </a:rPr>
              <a:t>avgage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 equals to minimum average age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433" y="2204837"/>
            <a:ext cx="73152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Verdana" charset="0"/>
                <a:ea typeface="Verdana" charset="0"/>
                <a:cs typeface="Verdana" charset="0"/>
              </a:rPr>
              <a:t>Your turn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First, delete a row that we have inserted in previous lab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 lvl="1" defTabSz="91440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DELETE FROM Artwork WHERE price = 4000.00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189" lvl="1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latin typeface="Times" charset="0"/>
              <a:ea typeface="Times" charset="0"/>
              <a:cs typeface="Time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Find those painting types for which the average price is the minimum over all types.</a:t>
            </a:r>
          </a:p>
        </p:txBody>
      </p:sp>
    </p:spTree>
    <p:extLst>
      <p:ext uri="{BB962C8B-B14F-4D97-AF65-F5344CB8AC3E}">
        <p14:creationId xmlns:p14="http://schemas.microsoft.com/office/powerpoint/2010/main" val="13044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End of lab</a:t>
            </a:r>
            <a:endParaRPr lang="en-US" sz="36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If the time was not enough, please complete today’s lab before next lab, since we might use the data that we have created in this lab. 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8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8527473" cy="1325563"/>
          </a:xfrm>
        </p:spPr>
        <p:txBody>
          <a:bodyPr/>
          <a:lstStyle/>
          <a:p>
            <a:r>
              <a:rPr lang="en-US" sz="3600" b="1" dirty="0">
                <a:latin typeface="Verdana" charset="0"/>
                <a:ea typeface="Verdana" charset="0"/>
                <a:cs typeface="Verdana" charset="0"/>
              </a:rPr>
              <a:t>Restore the database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" charset="0"/>
                <a:ea typeface="Times" charset="0"/>
                <a:cs typeface="Times" charset="0"/>
              </a:rPr>
              <a:t>Delete all the tables within “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laboratories” schema.</a:t>
            </a:r>
          </a:p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Download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from the course website the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following file: 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EndLab03.backup</a:t>
            </a:r>
          </a:p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This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file contains the backup of the database as it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should be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after done all the queries presented in Lab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03</a:t>
            </a:r>
          </a:p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Restore the database (explained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during previous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lab).</a:t>
            </a:r>
            <a:endParaRPr lang="en-US" sz="2400" i="1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8527473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Verdana" charset="0"/>
                <a:ea typeface="Verdana" charset="0"/>
                <a:cs typeface="Verdana" charset="0"/>
              </a:rPr>
              <a:t>Write SQL queries for the following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351338"/>
          </a:xfrm>
        </p:spPr>
        <p:txBody>
          <a:bodyPr>
            <a:normAutofit/>
          </a:bodyPr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Note that these queries involve more than one table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List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the names and customer ids of all customers who like Picasso. </a:t>
            </a:r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List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the names of all customers who like Artists from the Cubism style and having an amount larger than 30000.</a:t>
            </a:r>
          </a:p>
        </p:txBody>
      </p:sp>
    </p:spTree>
    <p:extLst>
      <p:ext uri="{BB962C8B-B14F-4D97-AF65-F5344CB8AC3E}">
        <p14:creationId xmlns:p14="http://schemas.microsoft.com/office/powerpoint/2010/main" val="7890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1" y="248748"/>
            <a:ext cx="9942022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Example: Sailors DB 1</a:t>
            </a:r>
            <a:endParaRPr lang="en-US" sz="3600" b="1" dirty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623" y="1221244"/>
            <a:ext cx="7461693" cy="53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970" y="-70132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Verdana" charset="0"/>
                <a:ea typeface="Verdana" charset="0"/>
                <a:cs typeface="Verdana" charset="0"/>
              </a:rPr>
              <a:t>A nested query using IN keyword in Sailors DB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7" y="1081881"/>
            <a:ext cx="8821189" cy="4351338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Find the names of sailors who have reserved both a red and a green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boat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 smtClean="0"/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 smtClean="0"/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Query: 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FROM Sailors S, Reserves R, Boats B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85" y="1825847"/>
            <a:ext cx="2152033" cy="120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282" y="1486261"/>
            <a:ext cx="2024321" cy="15431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261" y="1639945"/>
            <a:ext cx="1591707" cy="13894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09" y="3413905"/>
            <a:ext cx="6249996" cy="32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970" y="-70132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Verdana" charset="0"/>
                <a:ea typeface="Verdana" charset="0"/>
                <a:cs typeface="Verdana" charset="0"/>
              </a:rPr>
              <a:t>A nested query using IN keyword in Sailors DB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7" y="1081881"/>
            <a:ext cx="8821189" cy="4351338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Find the names of sailors who have reserved both a red and a green boat</a:t>
            </a:r>
            <a:r>
              <a:rPr lang="en-US" sz="2400" dirty="0" smtClean="0"/>
              <a:t>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 smtClean="0"/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Query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: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FROM Sailors S, Reserves R, Boats B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          WHERE 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S.sid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R.sid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AND 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R.bid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B.bid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097" y="1509355"/>
            <a:ext cx="2168560" cy="12111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07" y="1509355"/>
            <a:ext cx="1583429" cy="12124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76" y="1544225"/>
            <a:ext cx="1387976" cy="1176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097" y="3369858"/>
            <a:ext cx="6449504" cy="336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970" y="-70132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Verdana" charset="0"/>
                <a:ea typeface="Verdana" charset="0"/>
                <a:cs typeface="Verdana" charset="0"/>
              </a:rPr>
              <a:t>A nested query using IN keyword in Sailors DB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7" y="1081881"/>
            <a:ext cx="8821189" cy="4351338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Find the names of sailors who have reserved both a red and a green boat</a:t>
            </a:r>
            <a:r>
              <a:rPr lang="en-US" sz="2400" dirty="0" smtClean="0"/>
              <a:t>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 smtClean="0"/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 smtClean="0"/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Query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: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FROM Sailors S, Reserves R, Boats B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          WHERE 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S.sid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R.sid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AND 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R.bid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b="1" dirty="0" err="1" smtClean="0">
                <a:latin typeface="Consolas" charset="0"/>
                <a:ea typeface="Consolas" charset="0"/>
                <a:cs typeface="Consolas" charset="0"/>
              </a:rPr>
              <a:t>B.bid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AND 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……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709" y="1702268"/>
            <a:ext cx="2527273" cy="14103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450" y="1473791"/>
            <a:ext cx="2162120" cy="16486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037" y="1702268"/>
            <a:ext cx="1665890" cy="1419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13" y="4392568"/>
            <a:ext cx="8831197" cy="17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90941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Verdana" charset="0"/>
                <a:ea typeface="Verdana" charset="0"/>
                <a:cs typeface="Verdana" charset="0"/>
              </a:rPr>
              <a:t>A nested query using IN keyword in Sailors DB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5E99B3-2AC9-4A00-9585-1D4D26F0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39" y="1759123"/>
            <a:ext cx="8821189" cy="4811798"/>
          </a:xfrm>
        </p:spPr>
        <p:txBody>
          <a:bodyPr>
            <a:normAutofit fontScale="92500" lnSpcReduction="20000"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Find the names of sailors who have reserved both a red and a green boat</a:t>
            </a:r>
            <a:r>
              <a:rPr lang="en-US" sz="2600" dirty="0" smtClean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2600" dirty="0" smtClean="0">
              <a:latin typeface="Times" charset="0"/>
              <a:ea typeface="Times" charset="0"/>
              <a:cs typeface="Times" charset="0"/>
            </a:endParaRPr>
          </a:p>
          <a:p>
            <a:pPr marL="457189" lvl="1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S.sname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189" lvl="1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Sailors S, Reserves R, Boats B </a:t>
            </a:r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189" lvl="1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S.sid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R.sid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AND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R.bid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B.bid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AND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B.color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= ‘red’ </a:t>
            </a:r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189" lvl="1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   AND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S.sid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IN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(SELECT S2.sid </a:t>
            </a:r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189" lvl="1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 FROM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Sailors S2,Boats B2, Reserves R2 </a:t>
            </a:r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189" lvl="1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 WHERE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S2.sid = R2.sid AND R2.bid = B2.bid AND B2.color = ‘green’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457189" lvl="1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The query between () will return the sailor IDs who have reserved a green boat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First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three lines of the query will find sailors who reserved a red boat. 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Thus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, in the 4th line, we will have the ID of a sailor who reserved a red boat, and check if this same sailor also reserved a green boat by IN keyword.</a:t>
            </a:r>
          </a:p>
        </p:txBody>
      </p:sp>
    </p:spTree>
    <p:extLst>
      <p:ext uri="{BB962C8B-B14F-4D97-AF65-F5344CB8AC3E}">
        <p14:creationId xmlns:p14="http://schemas.microsoft.com/office/powerpoint/2010/main" val="19118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2737</TotalTime>
  <Words>1406</Words>
  <Application>Microsoft Macintosh PowerPoint</Application>
  <PresentationFormat>Widescreen</PresentationFormat>
  <Paragraphs>192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Calibri</vt:lpstr>
      <vt:lpstr>Calibri Light</vt:lpstr>
      <vt:lpstr>Consolas</vt:lpstr>
      <vt:lpstr>ＭＳ Ｐゴシック</vt:lpstr>
      <vt:lpstr>Times</vt:lpstr>
      <vt:lpstr>Verdana</vt:lpstr>
      <vt:lpstr>Wingdings</vt:lpstr>
      <vt:lpstr>Arial</vt:lpstr>
      <vt:lpstr>Office Theme</vt:lpstr>
      <vt:lpstr>CSI2132 Lab #4</vt:lpstr>
      <vt:lpstr>Outline</vt:lpstr>
      <vt:lpstr>Restore the database</vt:lpstr>
      <vt:lpstr>Write SQL queries for the following</vt:lpstr>
      <vt:lpstr>Example: Sailors DB 1</vt:lpstr>
      <vt:lpstr>A nested query using IN keyword in Sailors DB</vt:lpstr>
      <vt:lpstr>A nested query using IN keyword in Sailors DB</vt:lpstr>
      <vt:lpstr>A nested query using IN keyword in Sailors DB</vt:lpstr>
      <vt:lpstr>A nested query using IN keyword in Sailors DB</vt:lpstr>
      <vt:lpstr>Your turn</vt:lpstr>
      <vt:lpstr>Load Sailor DB SQL</vt:lpstr>
      <vt:lpstr>Sailors DB (2)</vt:lpstr>
      <vt:lpstr>More on SELECT statements</vt:lpstr>
      <vt:lpstr>A query using aggregate function AVG, and GROUP BY and HAVING clauses in Sailors DB</vt:lpstr>
      <vt:lpstr>A query using aggregate function AVG, and GROUP BY and HAVING clauses in Sailors DB</vt:lpstr>
      <vt:lpstr>A query using aggregate function AVG, and GROUP BY and HAVING clauses in Sailors DB</vt:lpstr>
      <vt:lpstr>Another query similar to previous one</vt:lpstr>
      <vt:lpstr>Your turn</vt:lpstr>
      <vt:lpstr>A nested query using NOT EXISTS</vt:lpstr>
      <vt:lpstr>Your turn</vt:lpstr>
      <vt:lpstr>Using temporary tables in queries.</vt:lpstr>
      <vt:lpstr>Your turn</vt:lpstr>
      <vt:lpstr>End of lab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mmahmou3</dc:creator>
  <cp:lastModifiedBy>Rana Khalil</cp:lastModifiedBy>
  <cp:revision>60</cp:revision>
  <cp:lastPrinted>2018-01-29T16:25:03Z</cp:lastPrinted>
  <dcterms:created xsi:type="dcterms:W3CDTF">2018-01-22T15:20:14Z</dcterms:created>
  <dcterms:modified xsi:type="dcterms:W3CDTF">2018-02-05T18:06:28Z</dcterms:modified>
</cp:coreProperties>
</file>