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4" r:id="rId2"/>
    <p:sldId id="299" r:id="rId3"/>
    <p:sldId id="275" r:id="rId4"/>
    <p:sldId id="276" r:id="rId5"/>
    <p:sldId id="301" r:id="rId6"/>
    <p:sldId id="302" r:id="rId7"/>
    <p:sldId id="300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BA2E2"/>
    <a:srgbClr val="2F1A45"/>
    <a:srgbClr val="F5F5F5"/>
    <a:srgbClr val="3B3734"/>
    <a:srgbClr val="F38A00"/>
    <a:srgbClr val="D1B400"/>
    <a:srgbClr val="ACA39A"/>
    <a:srgbClr val="8F001A"/>
    <a:srgbClr val="049ADB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53" autoAdjust="0"/>
    <p:restoredTop sz="88909" autoAdjust="0"/>
  </p:normalViewPr>
  <p:slideViewPr>
    <p:cSldViewPr>
      <p:cViewPr varScale="1">
        <p:scale>
          <a:sx n="84" d="100"/>
          <a:sy n="84" d="100"/>
        </p:scale>
        <p:origin x="1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scale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of a </a:t>
            </a:r>
            <a:r>
              <a:rPr lang="en-US" dirty="0" smtClean="0"/>
              <a:t>numeric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is the count of decimal digits in the fractional part, to the right of the decimal point.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of a </a:t>
            </a:r>
            <a:r>
              <a:rPr lang="en-US" dirty="0" smtClean="0"/>
              <a:t>numeric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is the total count of significant digits in the whole number, that is, the number of digits to both sides of the decimal point. So the number 23.5141 has a precision of 6 and a scale of 4. Integers can be considered to have a scale of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 descr="FMFM_CORP_FOOT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6" name="Picture 15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1" name="Picture 10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872208" y="2852936"/>
            <a:ext cx="7164288" cy="792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CSI 2132 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Lab#2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 bwMode="auto"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Basic SQL Programming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Presented by: Rana Khalil, 22 Jan 2018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2670" cy="6866731"/>
            <a:chOff x="-13729" y="-1866"/>
            <a:chExt cx="9172670" cy="6866731"/>
          </a:xfrm>
        </p:grpSpPr>
        <p:sp>
          <p:nvSpPr>
            <p:cNvPr id="36" name="Rectangle 35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9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to be Inserted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37" y="1461246"/>
            <a:ext cx="7772400" cy="4488033"/>
          </a:xfrm>
        </p:spPr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Customer(Cust_id, Name, Address, Amount)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(1, ‘John’,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Ottawa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8.5)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(2,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Amy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‘Orleans’, 9.0)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(3, ‘Peter’,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Gatineau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6.3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tr-TR" dirty="0">
                <a:latin typeface="Times" charset="0"/>
                <a:ea typeface="Times" charset="0"/>
                <a:cs typeface="Times" charset="0"/>
              </a:rPr>
              <a:t>Artist(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AName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Birthplace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Style, Age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Caravaggio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‘Milan’,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Baroque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‘59’)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(‘Smith’,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Ottawa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‘Modern’, ‘33’)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(‘Picasso’, ‘Malaga’,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Cubism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‘40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’)</a:t>
            </a:r>
          </a:p>
          <a:p>
            <a:r>
              <a:rPr lang="tr-TR" dirty="0" err="1">
                <a:latin typeface="Times" charset="0"/>
                <a:ea typeface="Times" charset="0"/>
                <a:cs typeface="Times" charset="0"/>
              </a:rPr>
              <a:t>Artwork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Title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Year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Type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Price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AName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(‘Blue’, 2000, ‘Modern’, 10000.00, ‘Smith’)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(‘The Cardsharps’, 1594, ‘Baroque’, 40000.00, ‘Caravaggio’)</a:t>
            </a:r>
          </a:p>
          <a:p>
            <a:endParaRPr lang="tr-TR" dirty="0"/>
          </a:p>
          <a:p>
            <a:endParaRPr lang="tr-T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412776"/>
            <a:ext cx="7772400" cy="4824536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-- Insert into Customer table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Customer(Cust_id, Name, Address, Amount) VALUES (1,'John','Ottawa',8.5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Customer(Cust_id, Name, Address, Amount) VALUES (2, 'Amy', 'Orleans', 9.0);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Customer(Cust_id, Name, Address, Amount) VALUES (3, 'Peter', 'Gatineau', 6.3);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--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Insert into Artist table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Artist(AName, Birthplace, Style, Age) VALUES ('Caravaggio', 'Milan', 'Baroque', '59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Artist(AName, Birthplace, Style, Age) VALUES ('Smith', 'Ottawa', 'Modern', '33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Artist(AName, Birthplace, Style, Age) VALUES ('Picasso', 'Malaga', 'Cubism', '40');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--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Insert into Artwork table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Artwork(Title, Year, Type, Price, AName) VALUES ('Blue', 2000, 'Modern', 10000.00, 'Smith');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INSERT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INTO Artwork(Title, Year, Type, Price, AName) VALUES ('The Cardsharps', 1594, 'Baroque', 40000.00, 'Caravaggio');</a:t>
            </a:r>
          </a:p>
        </p:txBody>
      </p:sp>
    </p:spTree>
    <p:extLst>
      <p:ext uri="{BB962C8B-B14F-4D97-AF65-F5344CB8AC3E}">
        <p14:creationId xmlns:p14="http://schemas.microsoft.com/office/powerpoint/2010/main" val="4608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column1, column2, ... ,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columnN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SELECT Style 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FROM Artist 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WHERE AName='Smith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8324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Create the following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artists that are born in Ottawa</a:t>
            </a:r>
          </a:p>
          <a:p>
            <a:r>
              <a:rPr lang="en-US" dirty="0" smtClean="0"/>
              <a:t>List the titles and prices of all artworks painted in 2000.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dirty="0"/>
              <a:t>Create the following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artists that are born in </a:t>
            </a:r>
            <a:r>
              <a:rPr lang="en-US" dirty="0" smtClean="0"/>
              <a:t>Ottawa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*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Artist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Birthplace='Ottawa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</a:p>
          <a:p>
            <a:pPr marL="40005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List the titles and prices of all artworks painted in 2000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Title, Price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Artwork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Year=2000;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320480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We can also modify certain data satisfying a condition from a table with UPDATE command. Condition is the same as WHERE clause of SELECT query. If you omit the WHERE clause, </a:t>
            </a:r>
            <a:r>
              <a:rPr lang="en-US" b="1" u="sng" dirty="0" smtClean="0">
                <a:latin typeface="Times" charset="0"/>
                <a:ea typeface="Times" charset="0"/>
                <a:cs typeface="Times" charset="0"/>
              </a:rPr>
              <a:t>all records will be updated permanently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UPDATE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column1 = value1, column2 = value2, ... 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UPDATE Customer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Name ='Bruce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Cust_id = 1;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Update the Following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82" y="1700808"/>
            <a:ext cx="7772400" cy="3753544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 Customer Name John to Bruce.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 the Amount value for all the Customers in the Database to be 9.8 and the address to be Gatineau.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dirty="0"/>
              <a:t>Create the following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Update Customer Name John to Bruce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UPDATE Customer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Name='Bruce'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Name='John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</a:p>
          <a:p>
            <a:pPr marL="40005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Update the Amount value for all the Customers in the Database to be 9.8 and the address to be Gatineau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UPDATE Customer 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Amount=9.8, Address='Gatineau';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We can delete certain rows satisfying a condition from a table with DELETE command. Condition is the same as WHERE clause of SELECT query. If you omit the WHERE clause, </a:t>
            </a:r>
            <a:r>
              <a:rPr lang="en-US" b="1" u="sng" dirty="0" smtClean="0">
                <a:latin typeface="Times" charset="0"/>
                <a:ea typeface="Times" charset="0"/>
                <a:cs typeface="Times" charset="0"/>
              </a:rPr>
              <a:t>all records will be deleted permanently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DELETE FROM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DELETE FROM Customer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Cust_id=1;</a:t>
            </a:r>
          </a:p>
          <a:p>
            <a:pPr marL="285750"/>
            <a:endParaRPr lang="en-US" sz="2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Delete the Following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Customer Amy from our Database.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all the remaining Customers from the database.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Suppose the artist ‘Smith’ moved to another gallery, and we have to remove him from our database. (Note that Artwork table has a foreign key to Artist table)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ab attendance is mandatory starting this week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If we don’t finish the lab during the lab time, you need to complete it on your own time – labs might build on each other.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Updated slides are not posted on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Brightspace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 You can access them through my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github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account: https://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github.com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/rkhal101/CSI2132-Databases-I</a:t>
            </a:r>
          </a:p>
        </p:txBody>
      </p:sp>
    </p:spTree>
    <p:extLst>
      <p:ext uri="{BB962C8B-B14F-4D97-AF65-F5344CB8AC3E}">
        <p14:creationId xmlns:p14="http://schemas.microsoft.com/office/powerpoint/2010/main" val="6193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Delete the Following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445204"/>
            <a:ext cx="7772400" cy="4576083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Customer Amy from our Database.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DELETE FROM Customer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tr-TR" sz="16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tr-TR" sz="1600" dirty="0" err="1" smtClean="0">
                <a:latin typeface="Consolas" charset="0"/>
                <a:ea typeface="Consolas" charset="0"/>
                <a:cs typeface="Consolas" charset="0"/>
              </a:rPr>
              <a:t>Amy</a:t>
            </a:r>
            <a:r>
              <a:rPr lang="tr-TR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all the remaining Customers from the database.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DELETE FROM Customer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00050" lvl="1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Suppose the artist ‘Smith’ moved to another gallery, and we have to remove him from our database. (Note that Artwork table has a foreign key to Artist table)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--First delete entry from Artwork table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DELETE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FROM Artwork WHERE AName='Smith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-- Second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delete entry from Artist table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DELETE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FROM Artist WHERE AName='Smith';</a:t>
            </a:r>
          </a:p>
        </p:txBody>
      </p:sp>
    </p:spTree>
    <p:extLst>
      <p:ext uri="{BB962C8B-B14F-4D97-AF65-F5344CB8AC3E}">
        <p14:creationId xmlns:p14="http://schemas.microsoft.com/office/powerpoint/2010/main" val="16555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Detailed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About SQL Syntax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http://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www.faqs.org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/docs/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ppbook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/c22759.htm</a:t>
            </a:r>
          </a:p>
        </p:txBody>
      </p:sp>
    </p:spTree>
    <p:extLst>
      <p:ext uri="{BB962C8B-B14F-4D97-AF65-F5344CB8AC3E}">
        <p14:creationId xmlns:p14="http://schemas.microsoft.com/office/powerpoint/2010/main" val="15709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4104456" cy="3753544"/>
          </a:xfrm>
        </p:spPr>
        <p:txBody>
          <a:bodyPr/>
          <a:lstStyle/>
          <a:p>
            <a:r>
              <a:rPr lang="en-US" b="1" dirty="0">
                <a:latin typeface="Times" charset="0"/>
                <a:ea typeface="Times" charset="0"/>
                <a:cs typeface="Times" charset="0"/>
              </a:rPr>
              <a:t>Review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syntax of: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Creating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a new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Schema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CREATE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INSERT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SELECT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DELETE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9992" y="1700808"/>
            <a:ext cx="4104456" cy="37535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b="1" kern="0" dirty="0" smtClean="0">
                <a:latin typeface="Times" charset="0"/>
                <a:ea typeface="Times" charset="0"/>
                <a:cs typeface="Times" charset="0"/>
              </a:rPr>
              <a:t>Exercises to cover: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Create a new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schema and </a:t>
            </a:r>
            <a:r>
              <a:rPr lang="en-US" kern="0" dirty="0">
                <a:latin typeface="Times" charset="0"/>
                <a:ea typeface="Times" charset="0"/>
                <a:cs typeface="Times" charset="0"/>
              </a:rPr>
              <a:t>set it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as default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Creating tables from ER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Diagrams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Inserting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data </a:t>
            </a:r>
            <a:r>
              <a:rPr lang="en-US" kern="0" dirty="0">
                <a:latin typeface="Times" charset="0"/>
                <a:ea typeface="Times" charset="0"/>
                <a:cs typeface="Times" charset="0"/>
              </a:rPr>
              <a:t>to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tables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Querying the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database</a:t>
            </a:r>
          </a:p>
          <a:p>
            <a:pPr lvl="1"/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Updating specific data</a:t>
            </a:r>
          </a:p>
          <a:p>
            <a:pPr lvl="1"/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Deleting specific data</a:t>
            </a:r>
            <a:endParaRPr lang="en-US" kern="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Schema and set </a:t>
            </a:r>
            <a:r>
              <a:rPr lang="en-US" dirty="0" smtClean="0"/>
              <a:t>it to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Right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Schemas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in tree control &gt;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Create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&gt;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Schema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 the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Create-Schema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window, in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General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 name the new schema “laboratories” and owner “your username”.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 order to use this newly created schema as the default one for the queries instead of the “public” schema, execute this statement using the Query Tool:</a:t>
            </a: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search_path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laboratories;</a:t>
            </a:r>
          </a:p>
          <a:p>
            <a:pPr marL="457200" lvl="1" indent="0">
              <a:buNone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Note that this will be applied for the current session ONLY.</a:t>
            </a:r>
          </a:p>
        </p:txBody>
      </p:sp>
    </p:spTree>
    <p:extLst>
      <p:ext uri="{BB962C8B-B14F-4D97-AF65-F5344CB8AC3E}">
        <p14:creationId xmlns:p14="http://schemas.microsoft.com/office/powerpoint/2010/main" val="170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272748"/>
            <a:ext cx="8833341" cy="3194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750" y="1556792"/>
            <a:ext cx="4879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Tables Artist, Artwork, Customer, </a:t>
            </a:r>
            <a:r>
              <a:rPr lang="en-US" sz="2000" dirty="0" err="1" smtClean="0"/>
              <a:t>LikeArtist</a:t>
            </a:r>
            <a:r>
              <a:rPr lang="en-US" sz="2000" dirty="0" smtClean="0"/>
              <a:t> (many to </a:t>
            </a:r>
            <a:r>
              <a:rPr lang="en-US" sz="2000" dirty="0"/>
              <a:t>m</a:t>
            </a:r>
            <a:r>
              <a:rPr lang="en-US" sz="2000" dirty="0" smtClean="0"/>
              <a:t>any relationship)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Remember the primary key and foreign key constraints.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 good convention is declaring the primary key(s) as the first attribute in the tables.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62893" y="1526504"/>
            <a:ext cx="3240360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Useful Data Types: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VARCHAR(n)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NUMERIC(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n,m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772400" cy="4536504"/>
          </a:xfrm>
        </p:spPr>
        <p:txBody>
          <a:bodyPr/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column1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datatype1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column2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datatype2,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datatypeN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constraint1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constraint2, ... 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constraintM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CREATE TABLE Artist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AName</a:t>
            </a:r>
            <a:r>
              <a:rPr lang="en-US" sz="1400" dirty="0" smtClean="0"/>
              <a:t> </a:t>
            </a:r>
            <a:r>
              <a:rPr lang="en-US" sz="1400" dirty="0"/>
              <a:t>VARCHAR(20</a:t>
            </a:r>
            <a:r>
              <a:rPr lang="en-US" sz="1400" dirty="0" smtClean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Birthplace VARCHAR(20</a:t>
            </a:r>
            <a:r>
              <a:rPr lang="en-US" sz="1400" dirty="0" smtClean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Style VARCHAR(20),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Age </a:t>
            </a:r>
            <a:r>
              <a:rPr lang="en-US" sz="1400" dirty="0"/>
              <a:t>INTEGER,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PRIMARY </a:t>
            </a:r>
            <a:r>
              <a:rPr lang="en-US" sz="1400" dirty="0"/>
              <a:t>KEY (</a:t>
            </a:r>
            <a:r>
              <a:rPr lang="en-US" sz="1400" dirty="0" err="1"/>
              <a:t>AName</a:t>
            </a:r>
            <a:r>
              <a:rPr lang="en-US" sz="1400" dirty="0"/>
              <a:t>)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8" y="1052736"/>
            <a:ext cx="7416824" cy="487274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774632" cy="864096"/>
          </a:xfrm>
        </p:spPr>
        <p:txBody>
          <a:bodyPr/>
          <a:lstStyle/>
          <a:p>
            <a:r>
              <a:rPr lang="en-US" dirty="0" smtClean="0"/>
              <a:t>Tables to be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all the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34418"/>
            <a:ext cx="4320480" cy="20162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Artist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AName VARCHAR(20),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Birthplace VARCHAR(20),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Style VARCHAR(20),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Age INTEGER,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PRIMARY KEY (AName)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3" y="3572021"/>
            <a:ext cx="4320480" cy="267999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Artwork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Title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Year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Type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AName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Price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NUMERIC(8,2),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PRIMARY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(Title),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(AName) REFERENCES Artist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34012" y="1588097"/>
            <a:ext cx="4320480" cy="20162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Customer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Cust_id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Name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Address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Amount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NUMERIC(8,2),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PRIMARY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(Cust_id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9992" y="3635626"/>
            <a:ext cx="4644007" cy="20162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LikeArtist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Cust_id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AName VARCHAR(20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PRIMARY KEY(AName,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Cust_id),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(AName) REFERENCES Artist,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(Cust_id) REFERENCES Customer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INSERT INTO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772400" cy="4536504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INSERT INTO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(column1, ... 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VALUES (value1, ... 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INSERT INTO Artist(AName, Birthplace, Style, Age) VALUES ('Caravaggio', 'Milan', 'Baroque', '59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285750"/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Character values are quoted by </a:t>
            </a:r>
            <a:r>
              <a:rPr lang="en-US" dirty="0" smtClean="0"/>
              <a:t>' '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, and numerical values are unquoted when inserting.</a:t>
            </a: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Several inserts can be done consecutively in the Query Tool.</a:t>
            </a:r>
          </a:p>
        </p:txBody>
      </p:sp>
    </p:spTree>
    <p:extLst>
      <p:ext uri="{BB962C8B-B14F-4D97-AF65-F5344CB8AC3E}">
        <p14:creationId xmlns:p14="http://schemas.microsoft.com/office/powerpoint/2010/main" val="12012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11108</TotalTime>
  <Words>1274</Words>
  <Application>Microsoft Macintosh PowerPoint</Application>
  <PresentationFormat>On-screen Show (4:3)</PresentationFormat>
  <Paragraphs>207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Black</vt:lpstr>
      <vt:lpstr>Consolas</vt:lpstr>
      <vt:lpstr>ＭＳ Ｐゴシック</vt:lpstr>
      <vt:lpstr>Times</vt:lpstr>
      <vt:lpstr>Verdana</vt:lpstr>
      <vt:lpstr>Arial</vt:lpstr>
      <vt:lpstr>uOttawa-powerpoint-template</vt:lpstr>
      <vt:lpstr>PowerPoint Presentation</vt:lpstr>
      <vt:lpstr>Updates / Comments</vt:lpstr>
      <vt:lpstr>Outline</vt:lpstr>
      <vt:lpstr>Create a new Schema and set it to default</vt:lpstr>
      <vt:lpstr>ER Diagram </vt:lpstr>
      <vt:lpstr>SQL CREATE TABLE Statement</vt:lpstr>
      <vt:lpstr>Tables to be Created</vt:lpstr>
      <vt:lpstr>The Code for all the Tables</vt:lpstr>
      <vt:lpstr>SQL INSERT INTO Statment</vt:lpstr>
      <vt:lpstr>Values to be Inserted</vt:lpstr>
      <vt:lpstr>The Code for Insertion</vt:lpstr>
      <vt:lpstr>SQL SELECT STATEMENT</vt:lpstr>
      <vt:lpstr>Exercise: Create the following Queries</vt:lpstr>
      <vt:lpstr>Answer: Create the following Queries</vt:lpstr>
      <vt:lpstr>SQL UPDATE Statement</vt:lpstr>
      <vt:lpstr>Exercise: Update the Following Data</vt:lpstr>
      <vt:lpstr>Answer: Create the following Queries</vt:lpstr>
      <vt:lpstr>SQL DELETE STATEMENT</vt:lpstr>
      <vt:lpstr>Exercise: Delete the Following Rows</vt:lpstr>
      <vt:lpstr>Answer: Delete the Following Rows</vt:lpstr>
      <vt:lpstr>For Detailed Information</vt:lpstr>
    </vt:vector>
  </TitlesOfParts>
  <Company>University of Ottawa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Rana Khalil</cp:lastModifiedBy>
  <cp:revision>143</cp:revision>
  <cp:lastPrinted>2013-11-28T21:12:25Z</cp:lastPrinted>
  <dcterms:created xsi:type="dcterms:W3CDTF">2010-02-26T18:49:55Z</dcterms:created>
  <dcterms:modified xsi:type="dcterms:W3CDTF">2018-01-21T22:37:56Z</dcterms:modified>
</cp:coreProperties>
</file>