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4" r:id="rId2"/>
    <p:sldId id="299" r:id="rId3"/>
    <p:sldId id="275" r:id="rId4"/>
    <p:sldId id="276" r:id="rId5"/>
    <p:sldId id="301" r:id="rId6"/>
    <p:sldId id="302" r:id="rId7"/>
    <p:sldId id="300" r:id="rId8"/>
    <p:sldId id="303" r:id="rId9"/>
    <p:sldId id="304" r:id="rId10"/>
    <p:sldId id="305" r:id="rId11"/>
    <p:sldId id="307" r:id="rId12"/>
    <p:sldId id="308" r:id="rId13"/>
    <p:sldId id="310" r:id="rId14"/>
    <p:sldId id="311" r:id="rId15"/>
    <p:sldId id="313" r:id="rId16"/>
    <p:sldId id="314" r:id="rId17"/>
    <p:sldId id="316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BA2E2"/>
    <a:srgbClr val="2F1A45"/>
    <a:srgbClr val="F5F5F5"/>
    <a:srgbClr val="3B3734"/>
    <a:srgbClr val="F38A00"/>
    <a:srgbClr val="D1B400"/>
    <a:srgbClr val="ACA39A"/>
    <a:srgbClr val="8F001A"/>
    <a:srgbClr val="049ADB"/>
    <a:srgbClr val="2DA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953" autoAdjust="0"/>
    <p:restoredTop sz="88909" autoAdjust="0"/>
  </p:normalViewPr>
  <p:slideViewPr>
    <p:cSldViewPr>
      <p:cViewPr varScale="1">
        <p:scale>
          <a:sx n="84" d="100"/>
          <a:sy n="84" d="100"/>
        </p:scale>
        <p:origin x="119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1BB15-DE40-F842-8059-510BF077C15F}" type="datetimeFigureOut">
              <a:rPr lang="en-US" smtClean="0"/>
              <a:t>1/21/18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42AD-E810-5C4F-BBB9-F00611DA0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21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0BA96726-B0E5-5C4D-84CE-D535101983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910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53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" pitchFamily="-110" charset="0"/>
                <a:ea typeface="ＭＳ Ｐゴシック" charset="0"/>
                <a:cs typeface="ＭＳ Ｐゴシック" charset="0"/>
              </a:rPr>
              <a:t>The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Times" pitchFamily="-110" charset="0"/>
                <a:ea typeface="ＭＳ Ｐゴシック" charset="0"/>
                <a:cs typeface="ＭＳ Ｐゴシック" charset="0"/>
              </a:rPr>
              <a:t>scale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" pitchFamily="-110" charset="0"/>
                <a:ea typeface="ＭＳ Ｐゴシック" charset="0"/>
                <a:cs typeface="ＭＳ Ｐゴシック" charset="0"/>
              </a:rPr>
              <a:t> of a </a:t>
            </a:r>
            <a:r>
              <a:rPr lang="en-US" dirty="0" smtClean="0"/>
              <a:t>numeric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" pitchFamily="-110" charset="0"/>
                <a:ea typeface="ＭＳ Ｐゴシック" charset="0"/>
                <a:cs typeface="ＭＳ Ｐゴシック" charset="0"/>
              </a:rPr>
              <a:t> is the count of decimal digits in the fractional part, to the right of the decimal point. The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Times" pitchFamily="-110" charset="0"/>
                <a:ea typeface="ＭＳ Ｐゴシック" charset="0"/>
                <a:cs typeface="ＭＳ Ｐゴシック" charset="0"/>
              </a:rPr>
              <a:t>precision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" pitchFamily="-110" charset="0"/>
                <a:ea typeface="ＭＳ Ｐゴシック" charset="0"/>
                <a:cs typeface="ＭＳ Ｐゴシック" charset="0"/>
              </a:rPr>
              <a:t> of a </a:t>
            </a:r>
            <a:r>
              <a:rPr lang="en-US" dirty="0" smtClean="0"/>
              <a:t>numeric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Times" pitchFamily="-110" charset="0"/>
                <a:ea typeface="ＭＳ Ｐゴシック" charset="0"/>
                <a:cs typeface="ＭＳ Ｐゴシック" charset="0"/>
              </a:rPr>
              <a:t> is the total count of significant digits in the whole number, that is, the number of digits to both sides of the decimal point. So the number 23.5141 has a precision of 6 and a scale of 4. Integers can be considered to have a scale of zero.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58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0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1" name="Picture 10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7" name="Picture 6" descr="FMFM_CORP_FOOTER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9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1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2" name="Picture 11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3" name="Picture 12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029200"/>
          </a:xfrm>
        </p:spPr>
        <p:txBody>
          <a:bodyPr vert="eaVert"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029200"/>
          </a:xfrm>
        </p:spPr>
        <p:txBody>
          <a:bodyPr vert="eaVert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1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2" name="Picture 11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3" name="Picture 12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6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2750" y="692696"/>
            <a:ext cx="7774632" cy="864096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7772400" cy="375354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4" name="Picture 13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7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8" name="Picture 17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9" name="Picture 8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4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28111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8092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1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2" name="Picture 11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3" name="Picture 12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1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2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3" name="Picture 12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4" name="Picture 13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3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en-US"/>
          </a:p>
        </p:txBody>
      </p:sp>
      <p:pic>
        <p:nvPicPr>
          <p:cNvPr id="9" name="Picture 8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4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5" name="Picture 14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6" name="Picture 15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4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Click to edit Master title style</a:t>
            </a:r>
            <a:endParaRPr lang="en-US"/>
          </a:p>
        </p:txBody>
      </p:sp>
      <p:pic>
        <p:nvPicPr>
          <p:cNvPr id="5" name="Picture 4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0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1" name="Picture 10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2" name="Picture 11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9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0" name="Picture 9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1" name="Picture 10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4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dirty="0" smtClean="0"/>
              <a:t>Click to </a:t>
            </a:r>
            <a:r>
              <a:rPr lang="fr-CA" dirty="0" err="1" smtClean="0"/>
              <a:t>edit</a:t>
            </a:r>
            <a:r>
              <a:rPr lang="fr-CA" dirty="0" smtClean="0"/>
              <a:t> Master </a:t>
            </a:r>
            <a:r>
              <a:rPr lang="fr-CA" dirty="0" err="1" smtClean="0"/>
              <a:t>title</a:t>
            </a:r>
            <a:r>
              <a:rPr lang="fr-CA" dirty="0" smtClean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04665"/>
            <a:ext cx="5111750" cy="547260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 dirty="0" smtClean="0"/>
              <a:t>Click to </a:t>
            </a:r>
            <a:r>
              <a:rPr lang="fr-CA" dirty="0" err="1" smtClean="0"/>
              <a:t>edit</a:t>
            </a:r>
            <a:r>
              <a:rPr lang="fr-CA" dirty="0" smtClean="0"/>
              <a:t> Master </a:t>
            </a:r>
            <a:r>
              <a:rPr lang="fr-CA" dirty="0" err="1" smtClean="0"/>
              <a:t>text</a:t>
            </a:r>
            <a:r>
              <a:rPr lang="fr-CA" dirty="0" smtClean="0"/>
              <a:t> styles</a:t>
            </a:r>
          </a:p>
          <a:p>
            <a:pPr lvl="1"/>
            <a:r>
              <a:rPr lang="fr-CA" dirty="0" smtClean="0"/>
              <a:t>Second </a:t>
            </a:r>
            <a:r>
              <a:rPr lang="fr-CA" dirty="0" err="1" smtClean="0"/>
              <a:t>level</a:t>
            </a:r>
            <a:endParaRPr lang="fr-CA" dirty="0" smtClean="0"/>
          </a:p>
          <a:p>
            <a:pPr lvl="2"/>
            <a:r>
              <a:rPr lang="fr-CA" dirty="0" err="1" smtClean="0"/>
              <a:t>Third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endParaRPr lang="fr-CA" dirty="0" smtClean="0"/>
          </a:p>
          <a:p>
            <a:pPr lvl="3"/>
            <a:r>
              <a:rPr lang="fr-CA" dirty="0" err="1" smtClean="0"/>
              <a:t>Fourth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endParaRPr lang="fr-CA" dirty="0" smtClean="0"/>
          </a:p>
          <a:p>
            <a:pPr lvl="4"/>
            <a:r>
              <a:rPr lang="fr-CA" dirty="0" err="1" smtClean="0"/>
              <a:t>Fifth</a:t>
            </a:r>
            <a:r>
              <a:rPr lang="fr-CA" dirty="0" smtClean="0"/>
              <a:t> </a:t>
            </a:r>
            <a:r>
              <a:rPr lang="fr-CA" dirty="0" err="1" smtClean="0"/>
              <a:t>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72817"/>
            <a:ext cx="3008313" cy="41044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2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3" name="Picture 12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4" name="Picture 13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3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30242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5363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CA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86916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Click to edit Master text styles</a:t>
            </a: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0" y="5768214"/>
            <a:ext cx="9144000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2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A69C95"/>
                </a:solidFill>
              </a:rPr>
              <a:t>uOttawa.ca</a:t>
            </a:r>
            <a:endParaRPr lang="en-US" dirty="0">
              <a:solidFill>
                <a:srgbClr val="A69C95"/>
              </a:solidFill>
            </a:endParaRPr>
          </a:p>
        </p:txBody>
      </p:sp>
      <p:pic>
        <p:nvPicPr>
          <p:cNvPr id="13" name="Picture 12" descr="uOttawa_HOR_WG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  <p:pic>
        <p:nvPicPr>
          <p:cNvPr id="14" name="Picture 13" descr="FMFM_CORP_FOOTER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29" y="6650864"/>
            <a:ext cx="9171460" cy="2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0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6553200" cy="914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dirty="0" smtClean="0"/>
              <a:t>Click to </a:t>
            </a:r>
            <a:r>
              <a:rPr lang="fr-CA" dirty="0" err="1" smtClean="0"/>
              <a:t>add</a:t>
            </a:r>
            <a:r>
              <a:rPr lang="fr-CA" dirty="0" smtClean="0"/>
              <a:t> </a:t>
            </a:r>
            <a:r>
              <a:rPr lang="fr-CA" dirty="0" err="1" smtClean="0"/>
              <a:t>title</a:t>
            </a:r>
            <a:r>
              <a:rPr lang="fr-CA" dirty="0" smtClean="0"/>
              <a:t> </a:t>
            </a:r>
            <a:r>
              <a:rPr lang="fr-CA" dirty="0" err="1" smtClean="0"/>
              <a:t>here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3886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dirty="0" smtClean="0"/>
              <a:t>Click to </a:t>
            </a:r>
            <a:r>
              <a:rPr lang="fr-CA" dirty="0" err="1" smtClean="0"/>
              <a:t>add</a:t>
            </a:r>
            <a:r>
              <a:rPr lang="fr-CA" dirty="0" smtClean="0"/>
              <a:t> content </a:t>
            </a:r>
            <a:r>
              <a:rPr lang="fr-CA" dirty="0" err="1" smtClean="0"/>
              <a:t>here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Verdana"/>
          <a:ea typeface="ＭＳ Ｐゴシック" charset="0"/>
          <a:cs typeface="Verdan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/>
          <a:ea typeface="ＭＳ Ｐゴシック" charset="0"/>
          <a:cs typeface="Verdana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BKG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5" name="Footer Placeholder 6"/>
          <p:cNvSpPr txBox="1">
            <a:spLocks noChangeArrowheads="1"/>
          </p:cNvSpPr>
          <p:nvPr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chemeClr val="bg1"/>
                </a:solidFill>
              </a:rPr>
              <a:t>uOttawa.ca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763688" y="2852936"/>
            <a:ext cx="7380312" cy="1224136"/>
          </a:xfrm>
          <a:prstGeom prst="rect">
            <a:avLst/>
          </a:prstGeom>
          <a:solidFill>
            <a:srgbClr val="3B373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763688" y="4149080"/>
            <a:ext cx="7380312" cy="321320"/>
          </a:xfrm>
          <a:prstGeom prst="rect">
            <a:avLst/>
          </a:prstGeom>
          <a:solidFill>
            <a:srgbClr val="3B373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1872208" y="2852936"/>
            <a:ext cx="7164288" cy="7920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990000"/>
                </a:solidFill>
                <a:latin typeface="Verdana"/>
                <a:ea typeface="ＭＳ Ｐゴシック" charset="0"/>
                <a:cs typeface="Verdan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9pPr>
          </a:lstStyle>
          <a:p>
            <a:r>
              <a:rPr lang="is-IS" sz="2400" dirty="0">
                <a:solidFill>
                  <a:schemeClr val="bg1"/>
                </a:solidFill>
                <a:latin typeface="Arial"/>
                <a:cs typeface="Arial"/>
              </a:rPr>
              <a:t>CSI 2132 </a:t>
            </a:r>
            <a:r>
              <a:rPr lang="is-IS" sz="2400" dirty="0" smtClean="0">
                <a:solidFill>
                  <a:schemeClr val="bg1"/>
                </a:solidFill>
                <a:latin typeface="Arial"/>
                <a:cs typeface="Arial"/>
              </a:rPr>
              <a:t>Lab#2</a:t>
            </a:r>
            <a:endParaRPr lang="en-US"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6" name="Text Placeholder 2"/>
          <p:cNvSpPr txBox="1">
            <a:spLocks/>
          </p:cNvSpPr>
          <p:nvPr/>
        </p:nvSpPr>
        <p:spPr bwMode="auto">
          <a:xfrm>
            <a:off x="1872208" y="3573016"/>
            <a:ext cx="7164288" cy="36004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Basic SQL Programming</a:t>
            </a:r>
          </a:p>
        </p:txBody>
      </p:sp>
      <p:sp>
        <p:nvSpPr>
          <p:cNvPr id="27" name="Text Placeholder 2"/>
          <p:cNvSpPr txBox="1">
            <a:spLocks/>
          </p:cNvSpPr>
          <p:nvPr/>
        </p:nvSpPr>
        <p:spPr bwMode="auto">
          <a:xfrm>
            <a:off x="1872208" y="4149080"/>
            <a:ext cx="7164288" cy="28803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solidFill>
                  <a:schemeClr val="bg1"/>
                </a:solidFill>
                <a:latin typeface="Arial"/>
                <a:cs typeface="Arial"/>
              </a:rPr>
              <a:t>Presented by: Rana Khalil, 22 Jan 2018</a:t>
            </a:r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688352" y="2852936"/>
            <a:ext cx="78511" cy="1224136"/>
          </a:xfrm>
          <a:prstGeom prst="rect">
            <a:avLst/>
          </a:prstGeom>
          <a:solidFill>
            <a:srgbClr val="2F1A4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A69C95"/>
              </a:solidFill>
              <a:effectLst/>
              <a:latin typeface="Times" pitchFamily="-110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688353" y="4149080"/>
            <a:ext cx="78510" cy="321320"/>
          </a:xfrm>
          <a:prstGeom prst="rect">
            <a:avLst/>
          </a:prstGeom>
          <a:solidFill>
            <a:srgbClr val="2F1A4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A69C95"/>
                </a:solidFill>
                <a:effectLst/>
                <a:latin typeface="Times" pitchFamily="-110" charset="0"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A69C95"/>
              </a:solidFill>
              <a:effectLst/>
              <a:latin typeface="Times" pitchFamily="-110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-13729" y="-1866"/>
            <a:ext cx="9172670" cy="6866731"/>
            <a:chOff x="-13729" y="-1866"/>
            <a:chExt cx="9172670" cy="6866731"/>
          </a:xfrm>
        </p:grpSpPr>
        <p:sp>
          <p:nvSpPr>
            <p:cNvPr id="36" name="Rectangle 35"/>
            <p:cNvSpPr/>
            <p:nvPr/>
          </p:nvSpPr>
          <p:spPr bwMode="auto">
            <a:xfrm>
              <a:off x="-6643" y="5661248"/>
              <a:ext cx="9165584" cy="993677"/>
            </a:xfrm>
            <a:prstGeom prst="rect">
              <a:avLst/>
            </a:prstGeom>
            <a:solidFill>
              <a:srgbClr val="3B3734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10" charset="0"/>
                </a:rPr>
                <a:t> 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endParaRPr>
            </a:p>
          </p:txBody>
        </p:sp>
        <p:pic>
          <p:nvPicPr>
            <p:cNvPr id="38" name="Picture 37" descr="top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-1866"/>
              <a:ext cx="9144002" cy="384305"/>
            </a:xfrm>
            <a:prstGeom prst="rect">
              <a:avLst/>
            </a:prstGeom>
          </p:spPr>
        </p:pic>
        <p:sp>
          <p:nvSpPr>
            <p:cNvPr id="39" name="Footer Placeholder 6"/>
            <p:cNvSpPr txBox="1">
              <a:spLocks noChangeArrowheads="1"/>
            </p:cNvSpPr>
            <p:nvPr/>
          </p:nvSpPr>
          <p:spPr bwMode="auto">
            <a:xfrm>
              <a:off x="179512" y="6152115"/>
              <a:ext cx="4536504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r" rtl="0" eaLnBrk="0" fontAlgn="base" hangingPunct="0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rgbClr val="A69C95"/>
                  </a:solidFill>
                  <a:latin typeface="Verdana" charset="0"/>
                  <a:ea typeface="ＭＳ Ｐゴシック" charset="0"/>
                  <a:cs typeface="Verdan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l"/>
              <a:r>
                <a:rPr lang="en-US" dirty="0" err="1" smtClean="0">
                  <a:solidFill>
                    <a:schemeClr val="bg1"/>
                  </a:solidFill>
                </a:rPr>
                <a:t>uOttawa.ca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40" name="Picture 39" descr="FMFM_CORP_FOOTER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29" y="6650864"/>
              <a:ext cx="9171460" cy="214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201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to be Inserted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737" y="1461246"/>
            <a:ext cx="7772400" cy="4488033"/>
          </a:xfrm>
        </p:spPr>
        <p:txBody>
          <a:bodyPr/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Customer(Cust_id, Name, Address, Amount) 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Table</a:t>
            </a:r>
          </a:p>
          <a:p>
            <a:pPr lvl="1"/>
            <a:r>
              <a:rPr lang="tr-TR" dirty="0">
                <a:latin typeface="Times" charset="0"/>
                <a:ea typeface="Times" charset="0"/>
                <a:cs typeface="Times" charset="0"/>
              </a:rPr>
              <a:t>(1, ‘John’, ‘</a:t>
            </a:r>
            <a:r>
              <a:rPr lang="tr-TR" dirty="0" err="1">
                <a:latin typeface="Times" charset="0"/>
                <a:ea typeface="Times" charset="0"/>
                <a:cs typeface="Times" charset="0"/>
              </a:rPr>
              <a:t>Ottawa</a:t>
            </a:r>
            <a:r>
              <a:rPr lang="tr-TR" dirty="0">
                <a:latin typeface="Times" charset="0"/>
                <a:ea typeface="Times" charset="0"/>
                <a:cs typeface="Times" charset="0"/>
              </a:rPr>
              <a:t>’, 8.5)</a:t>
            </a:r>
          </a:p>
          <a:p>
            <a:pPr lvl="1"/>
            <a:r>
              <a:rPr lang="tr-TR" dirty="0">
                <a:latin typeface="Times" charset="0"/>
                <a:ea typeface="Times" charset="0"/>
                <a:cs typeface="Times" charset="0"/>
              </a:rPr>
              <a:t>(2, ‘</a:t>
            </a:r>
            <a:r>
              <a:rPr lang="tr-TR" dirty="0" err="1">
                <a:latin typeface="Times" charset="0"/>
                <a:ea typeface="Times" charset="0"/>
                <a:cs typeface="Times" charset="0"/>
              </a:rPr>
              <a:t>Amy</a:t>
            </a:r>
            <a:r>
              <a:rPr lang="tr-TR" dirty="0">
                <a:latin typeface="Times" charset="0"/>
                <a:ea typeface="Times" charset="0"/>
                <a:cs typeface="Times" charset="0"/>
              </a:rPr>
              <a:t>’, ‘Orleans’, 9.0)</a:t>
            </a:r>
          </a:p>
          <a:p>
            <a:pPr lvl="1"/>
            <a:r>
              <a:rPr lang="tr-TR" dirty="0">
                <a:latin typeface="Times" charset="0"/>
                <a:ea typeface="Times" charset="0"/>
                <a:cs typeface="Times" charset="0"/>
              </a:rPr>
              <a:t>(3, ‘Peter’, ‘</a:t>
            </a:r>
            <a:r>
              <a:rPr lang="tr-TR" dirty="0" err="1">
                <a:latin typeface="Times" charset="0"/>
                <a:ea typeface="Times" charset="0"/>
                <a:cs typeface="Times" charset="0"/>
              </a:rPr>
              <a:t>Gatineau</a:t>
            </a:r>
            <a:r>
              <a:rPr lang="tr-TR" dirty="0">
                <a:latin typeface="Times" charset="0"/>
                <a:ea typeface="Times" charset="0"/>
                <a:cs typeface="Times" charset="0"/>
              </a:rPr>
              <a:t>’, 6.3</a:t>
            </a:r>
            <a:r>
              <a:rPr lang="tr-TR" dirty="0" smtClean="0">
                <a:latin typeface="Times" charset="0"/>
                <a:ea typeface="Times" charset="0"/>
                <a:cs typeface="Times" charset="0"/>
              </a:rPr>
              <a:t>)</a:t>
            </a:r>
          </a:p>
          <a:p>
            <a:r>
              <a:rPr lang="tr-TR" dirty="0">
                <a:latin typeface="Times" charset="0"/>
                <a:ea typeface="Times" charset="0"/>
                <a:cs typeface="Times" charset="0"/>
              </a:rPr>
              <a:t>Artist(</a:t>
            </a:r>
            <a:r>
              <a:rPr lang="tr-TR" dirty="0" err="1">
                <a:latin typeface="Times" charset="0"/>
                <a:ea typeface="Times" charset="0"/>
                <a:cs typeface="Times" charset="0"/>
              </a:rPr>
              <a:t>AName</a:t>
            </a:r>
            <a:r>
              <a:rPr lang="tr-TR" dirty="0">
                <a:latin typeface="Times" charset="0"/>
                <a:ea typeface="Times" charset="0"/>
                <a:cs typeface="Times" charset="0"/>
              </a:rPr>
              <a:t>, </a:t>
            </a:r>
            <a:r>
              <a:rPr lang="tr-TR" dirty="0" err="1">
                <a:latin typeface="Times" charset="0"/>
                <a:ea typeface="Times" charset="0"/>
                <a:cs typeface="Times" charset="0"/>
              </a:rPr>
              <a:t>Birthplace</a:t>
            </a:r>
            <a:r>
              <a:rPr lang="tr-TR" dirty="0">
                <a:latin typeface="Times" charset="0"/>
                <a:ea typeface="Times" charset="0"/>
                <a:cs typeface="Times" charset="0"/>
              </a:rPr>
              <a:t>, Style, Age</a:t>
            </a:r>
            <a:r>
              <a:rPr lang="tr-TR" dirty="0" smtClean="0">
                <a:latin typeface="Times" charset="0"/>
                <a:ea typeface="Times" charset="0"/>
                <a:cs typeface="Times" charset="0"/>
              </a:rPr>
              <a:t>)</a:t>
            </a:r>
          </a:p>
          <a:p>
            <a:pPr lvl="1"/>
            <a:r>
              <a:rPr lang="tr-TR" dirty="0">
                <a:latin typeface="Times" charset="0"/>
                <a:ea typeface="Times" charset="0"/>
                <a:cs typeface="Times" charset="0"/>
              </a:rPr>
              <a:t>(‘</a:t>
            </a:r>
            <a:r>
              <a:rPr lang="tr-TR" dirty="0" err="1">
                <a:latin typeface="Times" charset="0"/>
                <a:ea typeface="Times" charset="0"/>
                <a:cs typeface="Times" charset="0"/>
              </a:rPr>
              <a:t>Caravaggio</a:t>
            </a:r>
            <a:r>
              <a:rPr lang="tr-TR" dirty="0">
                <a:latin typeface="Times" charset="0"/>
                <a:ea typeface="Times" charset="0"/>
                <a:cs typeface="Times" charset="0"/>
              </a:rPr>
              <a:t>’, ‘Milan’, ‘</a:t>
            </a:r>
            <a:r>
              <a:rPr lang="tr-TR" dirty="0" err="1">
                <a:latin typeface="Times" charset="0"/>
                <a:ea typeface="Times" charset="0"/>
                <a:cs typeface="Times" charset="0"/>
              </a:rPr>
              <a:t>Baroque</a:t>
            </a:r>
            <a:r>
              <a:rPr lang="tr-TR" dirty="0">
                <a:latin typeface="Times" charset="0"/>
                <a:ea typeface="Times" charset="0"/>
                <a:cs typeface="Times" charset="0"/>
              </a:rPr>
              <a:t>’, ‘59’)</a:t>
            </a:r>
          </a:p>
          <a:p>
            <a:pPr lvl="1"/>
            <a:r>
              <a:rPr lang="tr-TR" dirty="0">
                <a:latin typeface="Times" charset="0"/>
                <a:ea typeface="Times" charset="0"/>
                <a:cs typeface="Times" charset="0"/>
              </a:rPr>
              <a:t>(‘Smith’, ‘</a:t>
            </a:r>
            <a:r>
              <a:rPr lang="tr-TR" dirty="0" err="1">
                <a:latin typeface="Times" charset="0"/>
                <a:ea typeface="Times" charset="0"/>
                <a:cs typeface="Times" charset="0"/>
              </a:rPr>
              <a:t>Ottawa</a:t>
            </a:r>
            <a:r>
              <a:rPr lang="tr-TR" dirty="0">
                <a:latin typeface="Times" charset="0"/>
                <a:ea typeface="Times" charset="0"/>
                <a:cs typeface="Times" charset="0"/>
              </a:rPr>
              <a:t>’, ‘Modern’, ‘33’)</a:t>
            </a:r>
          </a:p>
          <a:p>
            <a:pPr lvl="1"/>
            <a:r>
              <a:rPr lang="tr-TR" dirty="0">
                <a:latin typeface="Times" charset="0"/>
                <a:ea typeface="Times" charset="0"/>
                <a:cs typeface="Times" charset="0"/>
              </a:rPr>
              <a:t>(‘Picasso’, ‘Malaga’, ‘</a:t>
            </a:r>
            <a:r>
              <a:rPr lang="tr-TR" dirty="0" err="1">
                <a:latin typeface="Times" charset="0"/>
                <a:ea typeface="Times" charset="0"/>
                <a:cs typeface="Times" charset="0"/>
              </a:rPr>
              <a:t>Cubism</a:t>
            </a:r>
            <a:r>
              <a:rPr lang="tr-TR" dirty="0">
                <a:latin typeface="Times" charset="0"/>
                <a:ea typeface="Times" charset="0"/>
                <a:cs typeface="Times" charset="0"/>
              </a:rPr>
              <a:t>’, ‘40</a:t>
            </a:r>
            <a:r>
              <a:rPr lang="tr-TR" dirty="0" smtClean="0">
                <a:latin typeface="Times" charset="0"/>
                <a:ea typeface="Times" charset="0"/>
                <a:cs typeface="Times" charset="0"/>
              </a:rPr>
              <a:t>’)</a:t>
            </a:r>
          </a:p>
          <a:p>
            <a:r>
              <a:rPr lang="tr-TR" dirty="0" err="1">
                <a:latin typeface="Times" charset="0"/>
                <a:ea typeface="Times" charset="0"/>
                <a:cs typeface="Times" charset="0"/>
              </a:rPr>
              <a:t>Artwork</a:t>
            </a:r>
            <a:r>
              <a:rPr lang="tr-TR" dirty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tr-TR" dirty="0" err="1">
                <a:latin typeface="Times" charset="0"/>
                <a:ea typeface="Times" charset="0"/>
                <a:cs typeface="Times" charset="0"/>
              </a:rPr>
              <a:t>Title</a:t>
            </a:r>
            <a:r>
              <a:rPr lang="tr-TR" dirty="0">
                <a:latin typeface="Times" charset="0"/>
                <a:ea typeface="Times" charset="0"/>
                <a:cs typeface="Times" charset="0"/>
              </a:rPr>
              <a:t>, </a:t>
            </a:r>
            <a:r>
              <a:rPr lang="tr-TR" dirty="0" err="1">
                <a:latin typeface="Times" charset="0"/>
                <a:ea typeface="Times" charset="0"/>
                <a:cs typeface="Times" charset="0"/>
              </a:rPr>
              <a:t>Year</a:t>
            </a:r>
            <a:r>
              <a:rPr lang="tr-TR" dirty="0">
                <a:latin typeface="Times" charset="0"/>
                <a:ea typeface="Times" charset="0"/>
                <a:cs typeface="Times" charset="0"/>
              </a:rPr>
              <a:t>, </a:t>
            </a:r>
            <a:r>
              <a:rPr lang="tr-TR" dirty="0" err="1">
                <a:latin typeface="Times" charset="0"/>
                <a:ea typeface="Times" charset="0"/>
                <a:cs typeface="Times" charset="0"/>
              </a:rPr>
              <a:t>Type</a:t>
            </a:r>
            <a:r>
              <a:rPr lang="tr-TR" dirty="0">
                <a:latin typeface="Times" charset="0"/>
                <a:ea typeface="Times" charset="0"/>
                <a:cs typeface="Times" charset="0"/>
              </a:rPr>
              <a:t>, </a:t>
            </a:r>
            <a:r>
              <a:rPr lang="tr-TR" dirty="0" err="1">
                <a:latin typeface="Times" charset="0"/>
                <a:ea typeface="Times" charset="0"/>
                <a:cs typeface="Times" charset="0"/>
              </a:rPr>
              <a:t>Price</a:t>
            </a:r>
            <a:r>
              <a:rPr lang="tr-TR" dirty="0">
                <a:latin typeface="Times" charset="0"/>
                <a:ea typeface="Times" charset="0"/>
                <a:cs typeface="Times" charset="0"/>
              </a:rPr>
              <a:t>, </a:t>
            </a:r>
            <a:r>
              <a:rPr lang="tr-TR" dirty="0" err="1">
                <a:latin typeface="Times" charset="0"/>
                <a:ea typeface="Times" charset="0"/>
                <a:cs typeface="Times" charset="0"/>
              </a:rPr>
              <a:t>AName</a:t>
            </a:r>
            <a:r>
              <a:rPr lang="tr-TR" dirty="0" smtClean="0">
                <a:latin typeface="Times" charset="0"/>
                <a:ea typeface="Times" charset="0"/>
                <a:cs typeface="Times" charset="0"/>
              </a:rPr>
              <a:t>)</a:t>
            </a:r>
          </a:p>
          <a:p>
            <a:pPr lvl="1"/>
            <a:r>
              <a:rPr lang="en-US" dirty="0">
                <a:latin typeface="Times" charset="0"/>
                <a:ea typeface="Times" charset="0"/>
                <a:cs typeface="Times" charset="0"/>
              </a:rPr>
              <a:t>(‘Blue’, 2000, ‘Modern’, 10000.00, ‘Smith’)</a:t>
            </a:r>
          </a:p>
          <a:p>
            <a:pPr lvl="1"/>
            <a:r>
              <a:rPr lang="en-US" dirty="0">
                <a:latin typeface="Times" charset="0"/>
                <a:ea typeface="Times" charset="0"/>
                <a:cs typeface="Times" charset="0"/>
              </a:rPr>
              <a:t>(‘The Cardsharps’, 1594, ‘Baroque’, 40000.00, ‘Caravaggio’)</a:t>
            </a:r>
          </a:p>
          <a:p>
            <a:endParaRPr lang="tr-TR" dirty="0"/>
          </a:p>
          <a:p>
            <a:endParaRPr lang="tr-TR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3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</a:p>
          <a:p>
            <a:pPr marL="45720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SELECT column1, column2, ... ,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columnN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FROM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table_name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;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WHERE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condition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457200" lvl="1" indent="0">
              <a:buNone/>
            </a:pP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SELECT Style </a:t>
            </a:r>
          </a:p>
          <a:p>
            <a:pPr marL="0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FROM Artist </a:t>
            </a:r>
          </a:p>
          <a:p>
            <a:pPr marL="0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WHERE AName='Smith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183242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Create the following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all artists that are born in Ottawa</a:t>
            </a:r>
          </a:p>
          <a:p>
            <a:r>
              <a:rPr lang="en-US" dirty="0" smtClean="0"/>
              <a:t>List the titles and prices of all artworks painted in 2000.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42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UPDATE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7772400" cy="4320480"/>
          </a:xfrm>
        </p:spPr>
        <p:txBody>
          <a:bodyPr/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We can also modify certain data satisfying a condition from a table with UPDATE command. Condition is the same as WHERE clause of SELECT query. If you omit the WHERE clause, </a:t>
            </a:r>
            <a:r>
              <a:rPr lang="en-US" b="1" u="sng" dirty="0" smtClean="0">
                <a:latin typeface="Times" charset="0"/>
                <a:ea typeface="Times" charset="0"/>
                <a:cs typeface="Times" charset="0"/>
              </a:rPr>
              <a:t>all records will be updated permanently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.</a:t>
            </a:r>
          </a:p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Syntax</a:t>
            </a:r>
          </a:p>
          <a:p>
            <a:pPr marL="40005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UPDATE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table_name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0005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SET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column1 = value1, column2 = value2, ... ,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columnN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valueN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0005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WHERE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condition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285750"/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Example</a:t>
            </a:r>
          </a:p>
          <a:p>
            <a:pPr marL="40005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UPDATE Customer</a:t>
            </a:r>
          </a:p>
          <a:p>
            <a:pPr marL="40005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SET Name ='Bruce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'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0005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WHERE Cust_id = 1;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53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Update the Following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982" y="1700808"/>
            <a:ext cx="7772400" cy="3753544"/>
          </a:xfrm>
        </p:spPr>
        <p:txBody>
          <a:bodyPr/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Update Customer Name John to Bruce.</a:t>
            </a:r>
          </a:p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Update the Amount value for all the Customers in the Database to be 9.8 and the address to be Gatineau.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2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DELETE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We can delete certain rows satisfying a condition from a table with DELETE command. Condition is the same as WHERE clause of SELECT query. If you omit the WHERE clause, </a:t>
            </a:r>
            <a:r>
              <a:rPr lang="en-US" b="1" u="sng" dirty="0" smtClean="0">
                <a:latin typeface="Times" charset="0"/>
                <a:ea typeface="Times" charset="0"/>
                <a:cs typeface="Times" charset="0"/>
              </a:rPr>
              <a:t>all records will be deleted permanently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.</a:t>
            </a:r>
          </a:p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Syntax</a:t>
            </a:r>
          </a:p>
          <a:p>
            <a:pPr marL="40005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DELETE FROM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table_name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40005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WHERE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condition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Example</a:t>
            </a:r>
          </a:p>
          <a:p>
            <a:pPr marL="40005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DELETE FROM Customer</a:t>
            </a:r>
          </a:p>
          <a:p>
            <a:pPr marL="400050" lvl="1" indent="0"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WHERE Cust_id=1;</a:t>
            </a:r>
          </a:p>
          <a:p>
            <a:pPr marL="285750"/>
            <a:endParaRPr lang="en-US" sz="200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33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Delete the Following 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Remove Customer Amy from our Database.</a:t>
            </a:r>
          </a:p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Remove all the remaining Customers from the database.</a:t>
            </a:r>
          </a:p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Suppose the artist ‘Smith’ moved to another gallery, and we have to remove him from our database. (Note that Artwork table has a foreign key to Artist table)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4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Detailed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About SQL Syntax</a:t>
            </a:r>
          </a:p>
          <a:p>
            <a:pPr lvl="1"/>
            <a:r>
              <a:rPr lang="en-US" dirty="0">
                <a:latin typeface="Times" charset="0"/>
                <a:ea typeface="Times" charset="0"/>
                <a:cs typeface="Times" charset="0"/>
              </a:rPr>
              <a:t>http://</a:t>
            </a:r>
            <a:r>
              <a:rPr lang="en-US" dirty="0" err="1">
                <a:latin typeface="Times" charset="0"/>
                <a:ea typeface="Times" charset="0"/>
                <a:cs typeface="Times" charset="0"/>
              </a:rPr>
              <a:t>www.faqs.org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/docs/</a:t>
            </a:r>
            <a:r>
              <a:rPr lang="en-US" dirty="0" err="1">
                <a:latin typeface="Times" charset="0"/>
                <a:ea typeface="Times" charset="0"/>
                <a:cs typeface="Times" charset="0"/>
              </a:rPr>
              <a:t>ppbook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/c22759.htm</a:t>
            </a:r>
          </a:p>
        </p:txBody>
      </p:sp>
    </p:spTree>
    <p:extLst>
      <p:ext uri="{BB962C8B-B14F-4D97-AF65-F5344CB8AC3E}">
        <p14:creationId xmlns:p14="http://schemas.microsoft.com/office/powerpoint/2010/main" val="15709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 /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L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ab attendance is mandatory starting this week</a:t>
            </a:r>
          </a:p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If we don’t finish the lab during the lab time, you need to complete it on your own time – labs might build on each other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.</a:t>
            </a:r>
            <a:endParaRPr lang="en-US" dirty="0" smtClean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33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4104456" cy="3753544"/>
          </a:xfrm>
        </p:spPr>
        <p:txBody>
          <a:bodyPr/>
          <a:lstStyle/>
          <a:p>
            <a:r>
              <a:rPr lang="en-US" b="1" dirty="0">
                <a:latin typeface="Times" charset="0"/>
                <a:ea typeface="Times" charset="0"/>
                <a:cs typeface="Times" charset="0"/>
              </a:rPr>
              <a:t>Review </a:t>
            </a:r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syntax of:</a:t>
            </a:r>
          </a:p>
          <a:p>
            <a:pPr lvl="1"/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Creating 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a new 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Schema</a:t>
            </a:r>
          </a:p>
          <a:p>
            <a:pPr lvl="1"/>
            <a:r>
              <a:rPr lang="en-US" dirty="0">
                <a:latin typeface="Times" charset="0"/>
                <a:ea typeface="Times" charset="0"/>
                <a:cs typeface="Times" charset="0"/>
              </a:rPr>
              <a:t>CREATE 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TABLE</a:t>
            </a:r>
          </a:p>
          <a:p>
            <a:pPr lvl="1"/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INSERT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  <a:p>
            <a:pPr lvl="1"/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SELECT</a:t>
            </a:r>
          </a:p>
          <a:p>
            <a:pPr lvl="1"/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UPDATE</a:t>
            </a:r>
          </a:p>
          <a:p>
            <a:pPr lvl="1"/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DELETE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499992" y="1700808"/>
            <a:ext cx="4104456" cy="375354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r>
              <a:rPr lang="en-US" b="1" kern="0" dirty="0" smtClean="0">
                <a:latin typeface="Times" charset="0"/>
                <a:ea typeface="Times" charset="0"/>
                <a:cs typeface="Times" charset="0"/>
              </a:rPr>
              <a:t>Exercises to cover:</a:t>
            </a:r>
          </a:p>
          <a:p>
            <a:pPr lvl="1"/>
            <a:r>
              <a:rPr lang="en-US" kern="0" dirty="0">
                <a:latin typeface="Times" charset="0"/>
                <a:ea typeface="Times" charset="0"/>
                <a:cs typeface="Times" charset="0"/>
              </a:rPr>
              <a:t>Create a new </a:t>
            </a:r>
            <a:r>
              <a:rPr lang="en-US" kern="0" dirty="0" smtClean="0">
                <a:latin typeface="Times" charset="0"/>
                <a:ea typeface="Times" charset="0"/>
                <a:cs typeface="Times" charset="0"/>
              </a:rPr>
              <a:t>schema and </a:t>
            </a:r>
            <a:r>
              <a:rPr lang="en-US" kern="0" dirty="0">
                <a:latin typeface="Times" charset="0"/>
                <a:ea typeface="Times" charset="0"/>
                <a:cs typeface="Times" charset="0"/>
              </a:rPr>
              <a:t>set it </a:t>
            </a:r>
            <a:r>
              <a:rPr lang="en-US" kern="0" dirty="0" smtClean="0">
                <a:latin typeface="Times" charset="0"/>
                <a:ea typeface="Times" charset="0"/>
                <a:cs typeface="Times" charset="0"/>
              </a:rPr>
              <a:t>as default</a:t>
            </a:r>
          </a:p>
          <a:p>
            <a:pPr lvl="1"/>
            <a:r>
              <a:rPr lang="en-US" kern="0" dirty="0">
                <a:latin typeface="Times" charset="0"/>
                <a:ea typeface="Times" charset="0"/>
                <a:cs typeface="Times" charset="0"/>
              </a:rPr>
              <a:t>Creating tables from ER </a:t>
            </a:r>
            <a:r>
              <a:rPr lang="en-US" kern="0" dirty="0" smtClean="0">
                <a:latin typeface="Times" charset="0"/>
                <a:ea typeface="Times" charset="0"/>
                <a:cs typeface="Times" charset="0"/>
              </a:rPr>
              <a:t>Diagrams</a:t>
            </a:r>
          </a:p>
          <a:p>
            <a:pPr lvl="1"/>
            <a:r>
              <a:rPr lang="en-US" kern="0" dirty="0">
                <a:latin typeface="Times" charset="0"/>
                <a:ea typeface="Times" charset="0"/>
                <a:cs typeface="Times" charset="0"/>
              </a:rPr>
              <a:t>Inserting </a:t>
            </a:r>
            <a:r>
              <a:rPr lang="en-US" kern="0" dirty="0" smtClean="0">
                <a:latin typeface="Times" charset="0"/>
                <a:ea typeface="Times" charset="0"/>
                <a:cs typeface="Times" charset="0"/>
              </a:rPr>
              <a:t>data </a:t>
            </a:r>
            <a:r>
              <a:rPr lang="en-US" kern="0" dirty="0">
                <a:latin typeface="Times" charset="0"/>
                <a:ea typeface="Times" charset="0"/>
                <a:cs typeface="Times" charset="0"/>
              </a:rPr>
              <a:t>to </a:t>
            </a:r>
            <a:r>
              <a:rPr lang="en-US" kern="0" dirty="0" smtClean="0">
                <a:latin typeface="Times" charset="0"/>
                <a:ea typeface="Times" charset="0"/>
                <a:cs typeface="Times" charset="0"/>
              </a:rPr>
              <a:t>tables</a:t>
            </a:r>
          </a:p>
          <a:p>
            <a:pPr lvl="1"/>
            <a:r>
              <a:rPr lang="en-US" kern="0" dirty="0">
                <a:latin typeface="Times" charset="0"/>
                <a:ea typeface="Times" charset="0"/>
                <a:cs typeface="Times" charset="0"/>
              </a:rPr>
              <a:t>Querying the </a:t>
            </a:r>
            <a:r>
              <a:rPr lang="en-US" kern="0" dirty="0" smtClean="0">
                <a:latin typeface="Times" charset="0"/>
                <a:ea typeface="Times" charset="0"/>
                <a:cs typeface="Times" charset="0"/>
              </a:rPr>
              <a:t>database</a:t>
            </a:r>
          </a:p>
          <a:p>
            <a:pPr lvl="1"/>
            <a:r>
              <a:rPr lang="en-US" kern="0" dirty="0" smtClean="0">
                <a:latin typeface="Times" charset="0"/>
                <a:ea typeface="Times" charset="0"/>
                <a:cs typeface="Times" charset="0"/>
              </a:rPr>
              <a:t>Updating specific data</a:t>
            </a:r>
          </a:p>
          <a:p>
            <a:pPr lvl="1"/>
            <a:r>
              <a:rPr lang="en-US" kern="0" dirty="0" smtClean="0">
                <a:latin typeface="Times" charset="0"/>
                <a:ea typeface="Times" charset="0"/>
                <a:cs typeface="Times" charset="0"/>
              </a:rPr>
              <a:t>Deleting specific data</a:t>
            </a:r>
            <a:endParaRPr lang="en-US" kern="0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1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Schema and set </a:t>
            </a:r>
            <a:r>
              <a:rPr lang="en-US" dirty="0" smtClean="0"/>
              <a:t>it to default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Right click on </a:t>
            </a:r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Schemas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 in tree control &gt; click on </a:t>
            </a:r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Create 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&gt; click on </a:t>
            </a:r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Schema</a:t>
            </a:r>
          </a:p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In the </a:t>
            </a:r>
            <a:r>
              <a:rPr lang="en-US" b="1" dirty="0">
                <a:latin typeface="Times" charset="0"/>
                <a:ea typeface="Times" charset="0"/>
                <a:cs typeface="Times" charset="0"/>
              </a:rPr>
              <a:t>Create-Schema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 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window, in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 </a:t>
            </a:r>
            <a:r>
              <a:rPr lang="en-US" b="1" dirty="0">
                <a:latin typeface="Times" charset="0"/>
                <a:ea typeface="Times" charset="0"/>
                <a:cs typeface="Times" charset="0"/>
              </a:rPr>
              <a:t>General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 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tab name the new schema “laboratories” and owner “your username”.</a:t>
            </a:r>
          </a:p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In order to use this newly created schema as the default one for the queries instead of the “public” schema, execute this statement using the Query Tool:</a:t>
            </a:r>
          </a:p>
          <a:p>
            <a:pPr lvl="1"/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SET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search_path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1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laboratories;</a:t>
            </a:r>
          </a:p>
          <a:p>
            <a:pPr marL="457200" lvl="1" indent="0">
              <a:buNone/>
            </a:pP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Note that this will be applied for the current session ONLY.</a:t>
            </a:r>
          </a:p>
        </p:txBody>
      </p:sp>
    </p:spTree>
    <p:extLst>
      <p:ext uri="{BB962C8B-B14F-4D97-AF65-F5344CB8AC3E}">
        <p14:creationId xmlns:p14="http://schemas.microsoft.com/office/powerpoint/2010/main" val="17093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272748"/>
            <a:ext cx="8833341" cy="3194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2750" y="1556792"/>
            <a:ext cx="48793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Tables Artist, Artwork, Customer, </a:t>
            </a:r>
            <a:r>
              <a:rPr lang="en-US" sz="2000" dirty="0" err="1" smtClean="0"/>
              <a:t>LikeArtist</a:t>
            </a:r>
            <a:r>
              <a:rPr lang="en-US" sz="2000" dirty="0" smtClean="0"/>
              <a:t> (many to </a:t>
            </a:r>
            <a:r>
              <a:rPr lang="en-US" sz="2000" dirty="0"/>
              <a:t>m</a:t>
            </a:r>
            <a:r>
              <a:rPr lang="en-US" sz="2000" dirty="0" smtClean="0"/>
              <a:t>any relationship)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Remember the primary key and foreign key constraints.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A good convention is declaring the primary key(s) as the first attribute in the tables.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362893" y="1526504"/>
            <a:ext cx="3240360" cy="132343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Some Useful Data Types: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VARCHAR(n)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NUMERIC(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n,m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INTEGER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64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CREATE TABLE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7772400" cy="4536504"/>
          </a:xfrm>
        </p:spPr>
        <p:txBody>
          <a:bodyPr/>
          <a:lstStyle/>
          <a:p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Syntax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CREATE TABLE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TableName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column1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datatype1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column2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datatype2,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...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columnN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datatypeN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,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constraint1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, constraint2, ... ,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constraintM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Example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CREATE TABLE Artist </a:t>
            </a:r>
            <a:endParaRPr lang="en-US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(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</a:t>
            </a:r>
            <a:r>
              <a:rPr lang="en-US" sz="1400" dirty="0" smtClean="0"/>
              <a:t>    </a:t>
            </a:r>
            <a:r>
              <a:rPr lang="en-US" sz="1400" dirty="0" err="1" smtClean="0"/>
              <a:t>AName</a:t>
            </a:r>
            <a:r>
              <a:rPr lang="en-US" sz="1400" dirty="0" smtClean="0"/>
              <a:t> </a:t>
            </a:r>
            <a:r>
              <a:rPr lang="en-US" sz="1400" dirty="0"/>
              <a:t>VARCHAR(20</a:t>
            </a:r>
            <a:r>
              <a:rPr lang="en-US" sz="1400" dirty="0" smtClean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</a:t>
            </a:r>
            <a:r>
              <a:rPr lang="en-US" sz="1400" dirty="0" smtClean="0"/>
              <a:t>    </a:t>
            </a:r>
            <a:r>
              <a:rPr lang="en-US" sz="1400" dirty="0"/>
              <a:t>Birthplace VARCHAR(20</a:t>
            </a:r>
            <a:r>
              <a:rPr lang="en-US" sz="1400" dirty="0" smtClean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</a:t>
            </a:r>
            <a:r>
              <a:rPr lang="en-US" sz="1400" dirty="0" smtClean="0"/>
              <a:t>    </a:t>
            </a:r>
            <a:r>
              <a:rPr lang="en-US" sz="1400" dirty="0"/>
              <a:t>Style VARCHAR(20), </a:t>
            </a:r>
            <a:endParaRPr lang="en-US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</a:t>
            </a:r>
            <a:r>
              <a:rPr lang="en-US" sz="1400" dirty="0" smtClean="0"/>
              <a:t>    Age </a:t>
            </a:r>
            <a:r>
              <a:rPr lang="en-US" sz="1400" dirty="0"/>
              <a:t>INTEGER, </a:t>
            </a:r>
            <a:endParaRPr lang="en-US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</a:t>
            </a:r>
            <a:r>
              <a:rPr lang="en-US" sz="1400" dirty="0" smtClean="0"/>
              <a:t>    PRIMARY </a:t>
            </a:r>
            <a:r>
              <a:rPr lang="en-US" sz="1400" dirty="0"/>
              <a:t>KEY (</a:t>
            </a:r>
            <a:r>
              <a:rPr lang="en-US" sz="1400" dirty="0" err="1"/>
              <a:t>AName</a:t>
            </a:r>
            <a:r>
              <a:rPr lang="en-US" sz="1400" dirty="0"/>
              <a:t>) </a:t>
            </a:r>
            <a:endParaRPr lang="en-US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/>
              <a:t>);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7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18" y="1052736"/>
            <a:ext cx="7416824" cy="4872741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7774632" cy="864096"/>
          </a:xfrm>
        </p:spPr>
        <p:txBody>
          <a:bodyPr/>
          <a:lstStyle/>
          <a:p>
            <a:r>
              <a:rPr lang="en-US" dirty="0" smtClean="0"/>
              <a:t>Tables to be Created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2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 for all the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34418"/>
            <a:ext cx="4320480" cy="201622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CREATE TABLE Artist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   AName VARCHAR(20),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   Birthplace VARCHAR(20),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   Style VARCHAR(20),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   Age INTEGER,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   PRIMARY KEY (AName)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79513" y="3572021"/>
            <a:ext cx="4320480" cy="267999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CREATE TABLE Artwork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Title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VARCHAR(20),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Year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INTEGER,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Type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VARCHAR(20),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AName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VARCHAR(20),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Price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NUMERIC(8,2),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PRIMARY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KEY (Title),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FOREIGN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KEY (AName) REFERENCES Artist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sz="1400" kern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34012" y="1588097"/>
            <a:ext cx="4320480" cy="201622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CREATE TABLE Customer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 Cust_id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INTEGER,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Name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VARCHAR(20),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Address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VARCHAR(20),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Amount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NUMERIC(8,2),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PRIMARY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KEY (Cust_id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);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sz="1400" dirty="0">
                <a:latin typeface="Consolas" charset="0"/>
                <a:ea typeface="Consolas" charset="0"/>
                <a:cs typeface="Consolas" charset="0"/>
              </a:rPr>
            </a:br>
            <a:endParaRPr lang="en-US" sz="1400" kern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99992" y="3635626"/>
            <a:ext cx="4644007" cy="201622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CREATE TABLE 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LikeArtist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 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Cust_id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INTEGER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AName VARCHAR(20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),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PRIMARY KEY(AName,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Cust_id), 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FOREIGN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KEY (AName) REFERENCES Artist,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  FOREIGN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KEY (Cust_id) REFERENCES Customer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); </a:t>
            </a:r>
            <a:r>
              <a:rPr lang="en-US" sz="1400" dirty="0"/>
              <a:t/>
            </a:r>
            <a:br>
              <a:rPr lang="en-US" sz="1400" dirty="0"/>
            </a:br>
            <a:endParaRPr lang="en-US" sz="1400" kern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20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INSERT INTO </a:t>
            </a:r>
            <a:r>
              <a:rPr lang="en-US" dirty="0" err="1" smtClean="0"/>
              <a:t>Statment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7772400" cy="4536504"/>
          </a:xfrm>
        </p:spPr>
        <p:txBody>
          <a:bodyPr/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Syntax</a:t>
            </a:r>
          </a:p>
          <a:p>
            <a:pPr marL="40005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INSERT INTO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TableName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(column1, ... ,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columnN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) VALUES (value1, ... ,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valueN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Example</a:t>
            </a:r>
          </a:p>
          <a:p>
            <a:pPr marL="400050" lvl="1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INSERT INTO Artist(AName, Birthplace, Style, Age) VALUES ('Caravaggio', 'Milan', 'Baroque', '59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');</a:t>
            </a:r>
          </a:p>
          <a:p>
            <a:pPr marL="285750"/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285750"/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Character values are quoted by </a:t>
            </a:r>
            <a:r>
              <a:rPr lang="en-US" dirty="0" smtClean="0"/>
              <a:t>' '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, and numerical values are unquoted when inserting.</a:t>
            </a:r>
          </a:p>
          <a:p>
            <a:pPr marL="285750"/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Several inserts can be done consecutively in the Query Tool.</a:t>
            </a:r>
          </a:p>
        </p:txBody>
      </p:sp>
    </p:spTree>
    <p:extLst>
      <p:ext uri="{BB962C8B-B14F-4D97-AF65-F5344CB8AC3E}">
        <p14:creationId xmlns:p14="http://schemas.microsoft.com/office/powerpoint/2010/main" val="120124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Ottawa-powerpoint-template">
  <a:themeElements>
    <a:clrScheme name="Garne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arne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lnDef>
  </a:objectDefaults>
  <a:extraClrSchemeLst>
    <a:extraClrScheme>
      <a:clrScheme name="Garne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ne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uOttawa-powerpoint-template.pot</Template>
  <TotalTime>11235</TotalTime>
  <Words>869</Words>
  <Application>Microsoft Macintosh PowerPoint</Application>
  <PresentationFormat>On-screen Show (4:3)</PresentationFormat>
  <Paragraphs>160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 Black</vt:lpstr>
      <vt:lpstr>Consolas</vt:lpstr>
      <vt:lpstr>ＭＳ Ｐゴシック</vt:lpstr>
      <vt:lpstr>Times</vt:lpstr>
      <vt:lpstr>Verdana</vt:lpstr>
      <vt:lpstr>Arial</vt:lpstr>
      <vt:lpstr>uOttawa-powerpoint-template</vt:lpstr>
      <vt:lpstr>PowerPoint Presentation</vt:lpstr>
      <vt:lpstr>Updates / Comments</vt:lpstr>
      <vt:lpstr>Outline</vt:lpstr>
      <vt:lpstr>Create a new Schema and set it to default</vt:lpstr>
      <vt:lpstr>ER Diagram </vt:lpstr>
      <vt:lpstr>SQL CREATE TABLE Statement</vt:lpstr>
      <vt:lpstr>Tables to be Created</vt:lpstr>
      <vt:lpstr>The Code for all the Tables</vt:lpstr>
      <vt:lpstr>SQL INSERT INTO Statment</vt:lpstr>
      <vt:lpstr>Values to be Inserted</vt:lpstr>
      <vt:lpstr>SQL SELECT STATEMENT</vt:lpstr>
      <vt:lpstr>Exercise: Create the following Queries</vt:lpstr>
      <vt:lpstr>SQL UPDATE Statement</vt:lpstr>
      <vt:lpstr>Exercise: Update the Following Data</vt:lpstr>
      <vt:lpstr>SQL DELETE STATEMENT</vt:lpstr>
      <vt:lpstr>Exercise: Delete the Following Rows</vt:lpstr>
      <vt:lpstr>For Detailed Information</vt:lpstr>
    </vt:vector>
  </TitlesOfParts>
  <Company>University of Ottawa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France Surprenant-Kyte</dc:creator>
  <cp:lastModifiedBy>Rana Khalil</cp:lastModifiedBy>
  <cp:revision>144</cp:revision>
  <cp:lastPrinted>2013-11-28T21:12:25Z</cp:lastPrinted>
  <dcterms:created xsi:type="dcterms:W3CDTF">2010-02-26T18:49:55Z</dcterms:created>
  <dcterms:modified xsi:type="dcterms:W3CDTF">2018-01-22T05:20:25Z</dcterms:modified>
</cp:coreProperties>
</file>