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0" r:id="rId3"/>
    <p:sldId id="262" r:id="rId4"/>
    <p:sldId id="340" r:id="rId5"/>
    <p:sldId id="263" r:id="rId6"/>
    <p:sldId id="29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41" r:id="rId25"/>
    <p:sldId id="342" r:id="rId26"/>
    <p:sldId id="343" r:id="rId27"/>
    <p:sldId id="344" r:id="rId28"/>
    <p:sldId id="345" r:id="rId29"/>
    <p:sldId id="321" r:id="rId30"/>
    <p:sldId id="322" r:id="rId31"/>
    <p:sldId id="346" r:id="rId32"/>
    <p:sldId id="323" r:id="rId33"/>
    <p:sldId id="324" r:id="rId34"/>
    <p:sldId id="325" r:id="rId35"/>
    <p:sldId id="326" r:id="rId36"/>
    <p:sldId id="347" r:id="rId37"/>
    <p:sldId id="353" r:id="rId38"/>
    <p:sldId id="330" r:id="rId39"/>
    <p:sldId id="329" r:id="rId40"/>
    <p:sldId id="352" r:id="rId41"/>
    <p:sldId id="332" r:id="rId42"/>
    <p:sldId id="333" r:id="rId43"/>
    <p:sldId id="334" r:id="rId44"/>
    <p:sldId id="335" r:id="rId45"/>
    <p:sldId id="348" r:id="rId46"/>
    <p:sldId id="349" r:id="rId47"/>
    <p:sldId id="336" r:id="rId48"/>
    <p:sldId id="337" r:id="rId49"/>
    <p:sldId id="350" r:id="rId50"/>
    <p:sldId id="338" r:id="rId51"/>
    <p:sldId id="339" r:id="rId52"/>
    <p:sldId id="35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 Khalil" initials="RK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1" autoAdjust="0"/>
    <p:restoredTop sz="83896"/>
  </p:normalViewPr>
  <p:slideViewPr>
    <p:cSldViewPr snapToGrid="0">
      <p:cViewPr>
        <p:scale>
          <a:sx n="90" d="100"/>
          <a:sy n="90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0CA67-2F82-5E4A-A246-F85EF1F695FA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FF60-BC6C-C647-8A54-BC461B5ED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BOOK (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CHAR(20)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VARCHAR(30)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VARCHAR(20),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PUBLISHER (Name) ON UPDATE CASCADE 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BOOK_AUTHORS (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CHAR(20)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VARCHAR(30)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FOREIGN KEY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REFERENCES BOOK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DELETE CASCADE ON UPDATE CASCADE 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1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77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6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55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7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4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053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is used to test for the existence of any record in a subquery.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returns true if the subquery returns one or more records.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is used to test for the existence of any record in a subquery.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EXISTS operator returns true if the subquery returns one or more records.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9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96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5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01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8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5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1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979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1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9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FF60-BC6C-C647-8A54-BC461B5ED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8E931-4C4C-45F2-B902-485EDE593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4E634C-E28C-4DF8-9955-90EA6469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3305D1-D310-44D7-88C6-AF178279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F145-A32B-2146-856B-8E39E13EE99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B0BC0-8EEB-4FF6-A118-446B8235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71858B-0609-45AE-BB34-38249B3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C17E7F-54C8-42AF-BBE7-CA233FA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76B97B-3221-43CD-861B-F88C1897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04EAC7-5519-44E9-9C42-2CEBF6CB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3279-D5FC-CB4D-85D1-1631A336325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9A8FAA-E7F0-4121-820E-75C55DA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F9A8C-4DBA-408C-AC87-D2CF584E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DB46A20-4826-400F-B81E-0AF981D38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B8CB7D-CA3E-476E-84AD-881F7F70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8D9E4A-E85B-4CF7-9C71-A1F319B7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D8C-CEEA-3E41-A088-83D39A5A0084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75C727-7494-42CD-A128-1C4012F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126F2-E862-42F8-9CAE-5586AC74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D0DC5E-1061-4B70-BABC-687E4FA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2EBD5-76D9-4C20-BDEA-5908F42F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FDAD72-9703-409C-8A68-7D37060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87E0-D402-8C40-9B5B-D6C8DD47AF86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70392E-6D3B-4BD2-BCC0-A902DFDB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AA9E3E-1445-4E28-A12E-2AED263B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0D514-361D-459F-A408-94919B2D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5CA5E1-B6EA-4422-AF94-08C4D3E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B668AD-9DAA-4214-89AF-F73DCC3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31A7-95D9-1546-B7E9-6660E261C8B7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A2B39-C38F-4957-BFA6-40C5E676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1C6005-81A6-4F53-8154-7A5F5534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6636D2-3BF8-4C49-A475-6A404C39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156000-D373-4E23-A657-D713ACAF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1A1A699-FD84-497E-8E46-F5BA06DA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2D5312-B628-44BD-985E-B3C9341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FB6-5C55-994E-AE80-EDCEEC79E564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797FEE-825D-4C11-B219-83422CE2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C7B0D1-E98F-4BBF-9B97-3D21728E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92EC34-20DB-4A21-9E62-3816FAE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8E5067-BA4A-4D1B-98C2-0E19F3F4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3F9F16-3C12-4A17-84BD-C3C01E0CD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F6FD4B9-90F2-4BA5-A0A0-CCA58BF64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F88548-04AF-4E4A-8884-7BF50BAD1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F7FE308-1F3F-42DA-B4BB-CE1BF0D7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873A-6043-584C-88F1-F539BDBBDAD8}" type="datetime1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DF4647C-2959-4928-9B1F-12DDB988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297785-6079-4514-AC96-CA3BA85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A13ED-1BA0-411B-994F-F58A346F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377D9-FA44-430F-A15B-090262CB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2721-848C-1648-BAB3-6CD899948ACA}" type="datetime1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2555CC-5EC6-40F6-B9BE-51F2D4DB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E49A02-086B-4BE0-9A8F-FE8E062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C5EAE-92CE-47DD-A859-6C49D29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65-32B1-204E-8916-A6292D0DDFEC}" type="datetime1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A74818C-565C-4B80-B89C-0A17788D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8F46F1-2341-46B9-9AC4-B49C46D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6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79B8A-DE8B-45EA-AD27-4BC74B04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498CC9-72B6-459F-8AF3-6E9235A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621544-1E7B-4680-B2D6-522535108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7BE50B-018F-4EC9-9ED3-9D36C2BB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6E18-D8CA-1246-A52E-E3F97E0C3A1E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C42A-564B-4A6C-BFDA-C8EB7027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2EECCF-C1CA-4161-BBF2-42ABE77D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DBF324-4357-43E9-B118-C2F4AD28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3C3D9DE-1277-408C-9407-D2C7705F0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0C119A-BA1E-4378-AA4A-0C9DAF88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9E3493-3287-4530-A267-6858307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E6F5-B807-4749-B643-2B827153A1EA}" type="datetime1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4FE2B9-2CD7-48AC-8AA6-4318B2D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627A976-EB96-4466-8AFC-7A1EF8AF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9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1A61D15-F808-473D-B195-9060ACB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1A5183-F566-4710-9F5E-AFCD74EC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6AE191-92A8-4994-8D65-BBF7BD6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6084F-D089-D148-AABC-9CB6D14CE25D}" type="datetime1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F8D576-E6F4-4F3F-851F-CF0EC2D48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F01A54-6E3B-42B8-A234-2C635314F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9E7-68FD-446D-A42F-C29CF669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F22218D7-95A3-4472-A9E8-DB8B623E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902" y="130524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smtClean="0">
                <a:latin typeface="Arial" charset="0"/>
                <a:ea typeface="Arial" charset="0"/>
                <a:cs typeface="Arial" charset="0"/>
              </a:rPr>
              <a:t>CSI2132</a:t>
            </a:r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 Tutorial 5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DFA0AD-12D8-4D5B-8255-96BA0E08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902" y="3784918"/>
            <a:ext cx="9144000" cy="8374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The Structured Query Language (SQL) </a:t>
            </a:r>
            <a:endParaRPr lang="en-US" dirty="0" smtClean="0"/>
          </a:p>
          <a:p>
            <a:pPr algn="r"/>
            <a:r>
              <a:rPr lang="en-US" i="1" dirty="0" smtClean="0">
                <a:effectLst/>
              </a:rPr>
              <a:t>Presented By: Rana Khalil</a:t>
            </a:r>
            <a:endParaRPr lang="en-US" i="1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CardNo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BORROWER.(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CardNo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BORROWER record is deleted, then delete all its associated BOOK_LOANS tuples.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6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BOOK_COPIES.(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LIBRARY_BRANCH.(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ON 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LIBRARY_BRANCH record is deleted, then delete all its linked BOOK_COPIES tuples.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LIBRARY_BRANCH.(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BranchID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ON 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LIBRARY_BRANCH record is deleted, then delete all its linked BOOK_LOANS tuples</a:t>
            </a:r>
            <a:r>
              <a:rPr lang="en-US" sz="3200" dirty="0" smtClean="0">
                <a:latin typeface="Arial,Bold" charset="0"/>
              </a:rPr>
              <a:t>.</a:t>
            </a: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Exercise 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Consider the EMPLOYEE table’s constraint EMPSUPERFK as in Fig 4.2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063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Exercise 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If the constraint is changed to read as follows: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3454400"/>
            <a:ext cx="8128000" cy="1206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8" y="1127627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Exercise </a:t>
            </a:r>
            <a:r>
              <a:rPr lang="en-US" sz="3200" dirty="0"/>
              <a:t>4.15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What happens when the following command is run on the COMPANY database state shown in Fig. 3.6?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73500"/>
            <a:ext cx="8134350" cy="800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531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7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Answer: </a:t>
            </a:r>
          </a:p>
          <a:p>
            <a:r>
              <a:rPr lang="en-US" sz="3200" dirty="0" smtClean="0">
                <a:latin typeface="Wingdings" charset="2"/>
              </a:rPr>
              <a:t> </a:t>
            </a:r>
            <a:r>
              <a:rPr lang="en-US" sz="3200" dirty="0" smtClean="0"/>
              <a:t>Triggers </a:t>
            </a:r>
            <a:r>
              <a:rPr lang="en-US" sz="3200" dirty="0"/>
              <a:t>a deletion of all subordinate records in James Borg’s supervision hierarchy.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4.15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Is it better to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CASCADE </a:t>
            </a:r>
            <a:r>
              <a:rPr lang="en-US" sz="3200" dirty="0">
                <a:latin typeface="Arial,Bold" charset="0"/>
              </a:rPr>
              <a:t>or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SET NULL </a:t>
            </a:r>
            <a:r>
              <a:rPr lang="en-US" sz="3200" dirty="0">
                <a:latin typeface="Arial,Bold" charset="0"/>
              </a:rPr>
              <a:t>in case of EMPSUPERFK constraint ON DELETE?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2B78571-4D16-46E7-9B14-E1F8F3E9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9" y="248748"/>
            <a:ext cx="8527473" cy="1325563"/>
          </a:xfrm>
        </p:spPr>
        <p:txBody>
          <a:bodyPr/>
          <a:lstStyle/>
          <a:p>
            <a:r>
              <a:rPr lang="en-US" sz="3600" b="1" dirty="0" smtClean="0">
                <a:latin typeface="Verdana" charset="0"/>
                <a:ea typeface="Verdana" charset="0"/>
                <a:cs typeface="Verdana" charset="0"/>
              </a:rPr>
              <a:t>About Me</a:t>
            </a:r>
            <a:endParaRPr lang="en-US" sz="36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439" y="1574311"/>
            <a:ext cx="89993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Rana Khalil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Master in Computer Science – 2</a:t>
            </a:r>
            <a:r>
              <a:rPr lang="en-US" sz="3200" baseline="30000" dirty="0"/>
              <a:t>nd</a:t>
            </a:r>
            <a:r>
              <a:rPr lang="en-US" sz="3200" dirty="0"/>
              <a:t> year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Email: rkhal101@uottawa.ca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Office Hours: Tuesdays 12</a:t>
            </a:r>
            <a:r>
              <a:rPr lang="en-US" sz="3200" dirty="0">
                <a:sym typeface="Wingdings"/>
              </a:rPr>
              <a:t>:00 PM – 1:00 PM in SITE </a:t>
            </a:r>
            <a:r>
              <a:rPr lang="en-US" sz="3200" dirty="0" smtClean="0">
                <a:sym typeface="Wingdings"/>
              </a:rPr>
              <a:t>5000G</a:t>
            </a:r>
            <a:endParaRPr lang="en-US" sz="3200" dirty="0" smtClean="0">
              <a:sym typeface="Wingdings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Teach the next 3 tutorials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Answer: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SET NULL </a:t>
            </a:r>
            <a:r>
              <a:rPr lang="en-US" sz="3200" dirty="0">
                <a:latin typeface="Arial,Bold" charset="0"/>
              </a:rPr>
              <a:t>is preferred, since an EMPLOYEE is not fired (deleted) when his/her supervisor is deleted.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Instead</a:t>
            </a:r>
            <a:r>
              <a:rPr lang="en-US" sz="3200" dirty="0">
                <a:latin typeface="Arial,Bold" charset="0"/>
              </a:rPr>
              <a:t>, the SUPERSSN field should be SET NULL so a new supervisor could be assigned later on.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Specify the following additional SQL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COMPANY </a:t>
            </a:r>
            <a:r>
              <a:rPr lang="en-US" sz="3200" dirty="0">
                <a:latin typeface="Arial,Bold" charset="0"/>
              </a:rPr>
              <a:t>database of Fig. 3.5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8339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department whose average employee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department whose average employee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</a:t>
            </a:r>
            <a:r>
              <a:rPr lang="en-US" sz="3200" u="sng" dirty="0">
                <a:latin typeface="Arial,Bold" charset="0"/>
              </a:rPr>
              <a:t>department</a:t>
            </a:r>
            <a:r>
              <a:rPr lang="en-US" sz="3200" dirty="0">
                <a:latin typeface="Arial,Bold" charset="0"/>
              </a:rPr>
              <a:t> whose average </a:t>
            </a:r>
            <a:r>
              <a:rPr lang="en-US" sz="3200" u="sng" dirty="0">
                <a:latin typeface="Arial,Bold" charset="0"/>
              </a:rPr>
              <a:t>employee</a:t>
            </a:r>
            <a:r>
              <a:rPr lang="en-US" sz="3200" dirty="0">
                <a:latin typeface="Arial,Bold" charset="0"/>
              </a:rPr>
              <a:t>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</a:t>
            </a:r>
            <a:endParaRPr 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For each </a:t>
            </a:r>
            <a:r>
              <a:rPr lang="en-US" sz="3200" u="sng" dirty="0">
                <a:latin typeface="Arial,Bold" charset="0"/>
              </a:rPr>
              <a:t>department</a:t>
            </a:r>
            <a:r>
              <a:rPr lang="en-US" sz="3200" dirty="0">
                <a:latin typeface="Arial,Bold" charset="0"/>
              </a:rPr>
              <a:t> whose average </a:t>
            </a:r>
            <a:r>
              <a:rPr lang="en-US" sz="3200" u="sng" dirty="0">
                <a:latin typeface="Arial,Bold" charset="0"/>
              </a:rPr>
              <a:t>employee</a:t>
            </a:r>
            <a:r>
              <a:rPr lang="en-US" sz="3200" dirty="0">
                <a:latin typeface="Arial,Bold" charset="0"/>
              </a:rPr>
              <a:t> salary is over 30K,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</a:t>
            </a:r>
            <a:r>
              <a:rPr lang="en-US" sz="3200" u="sng" dirty="0">
                <a:latin typeface="Arial,Bold" charset="0"/>
              </a:rPr>
              <a:t>For each department whose average employee salary is over 30K</a:t>
            </a:r>
            <a:r>
              <a:rPr lang="en-US" sz="3200" dirty="0">
                <a:latin typeface="Arial,Bold" charset="0"/>
              </a:rPr>
              <a:t>, retrieve the department name and the number of employees working for it.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DNAME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HAVING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(SALARY) &gt; </a:t>
            </a: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</a:t>
            </a:r>
            <a:r>
              <a:rPr lang="en-US" sz="3200" dirty="0" smtClean="0">
                <a:latin typeface="Arial,Bold" charset="0"/>
              </a:rPr>
              <a:t>) For each department whose average employee salary is over 30K</a:t>
            </a:r>
            <a:r>
              <a:rPr lang="en-US" sz="3200" u="sng" dirty="0" smtClean="0">
                <a:latin typeface="Arial,Bold" charset="0"/>
              </a:rPr>
              <a:t>, retrieve </a:t>
            </a:r>
            <a:r>
              <a:rPr lang="en-US" sz="3200" u="sng" dirty="0">
                <a:latin typeface="Arial,Bold" charset="0"/>
              </a:rPr>
              <a:t>the department name and the number of employees working for it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977" y="4314282"/>
            <a:ext cx="68190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SELECT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﻿DNAME, COUNT(*)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FROM ﻿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DEPARTMENT, EMPLOYEE 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WHERE ﻿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DNUMBER=DNO</a:t>
            </a:r>
          </a:p>
          <a:p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﻿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GROUP BY 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DNAME 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HAVING</a:t>
            </a:r>
            <a:r>
              <a:rPr lang="en-US" sz="3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AVG</a:t>
            </a:r>
            <a:r>
              <a:rPr lang="en-US" sz="3000" dirty="0">
                <a:latin typeface="Consolas" charset="0"/>
                <a:ea typeface="Consolas" charset="0"/>
                <a:cs typeface="Consolas" charset="0"/>
              </a:rPr>
              <a:t> (SALARY) &gt; </a:t>
            </a: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5.5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b) Suppose we want the number of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male </a:t>
            </a:r>
            <a:r>
              <a:rPr lang="en-US" sz="3200" dirty="0">
                <a:latin typeface="Arial,Bold" charset="0"/>
              </a:rPr>
              <a:t>employees in each department rather than all employees.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Can we specify this in SQL? Why or why not? </a:t>
            </a:r>
            <a:endParaRPr lang="en-US" sz="3200" dirty="0" smtClean="0">
              <a:latin typeface="Arial,Bold" charset="0"/>
            </a:endParaRPr>
          </a:p>
          <a:p>
            <a:endParaRPr lang="en-US" sz="3200" dirty="0">
              <a:effectLst/>
              <a:latin typeface="Arial,Bold" charset="0"/>
            </a:endParaRPr>
          </a:p>
          <a:p>
            <a:r>
              <a:rPr lang="en-US" sz="3200" dirty="0">
                <a:latin typeface="Arial,Bold" charset="0"/>
              </a:rPr>
              <a:t>Yes, via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nested query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6874" y="522399"/>
            <a:ext cx="57553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6874" y="1403521"/>
            <a:ext cx="93066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4.7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Consider the schema for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LIBRARY </a:t>
            </a:r>
            <a:r>
              <a:rPr lang="en-US" sz="3200" dirty="0">
                <a:latin typeface="Arial,Bold" charset="0"/>
              </a:rPr>
              <a:t>database in Fig. 4.6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Choose the appropriate action (reject, cascade, set to null, set to default) for each referential integrity constraint, both for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deletion </a:t>
            </a:r>
            <a:r>
              <a:rPr lang="en-US" sz="3200" dirty="0">
                <a:latin typeface="Arial,Bold" charset="0"/>
              </a:rPr>
              <a:t>of a referenced tuple and for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update </a:t>
            </a:r>
            <a:r>
              <a:rPr lang="en-US" sz="3200" dirty="0">
                <a:latin typeface="Arial,Bold" charset="0"/>
              </a:rPr>
              <a:t>of a primary key attribute value in a referenced tuple. Justify your choices.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</a:t>
            </a:r>
            <a:r>
              <a:rPr lang="en-US" sz="3200" u="sng" dirty="0">
                <a:latin typeface="Arial,Bold" charset="0"/>
              </a:rPr>
              <a:t>For each department </a:t>
            </a:r>
            <a:r>
              <a:rPr lang="en-US" sz="3200" dirty="0">
                <a:latin typeface="Arial,Bold" charset="0"/>
              </a:rPr>
              <a:t>whose average employee salary is over 30K</a:t>
            </a:r>
            <a:r>
              <a:rPr lang="en-US" sz="3200" u="sng" dirty="0">
                <a:latin typeface="Arial,Bold" charset="0"/>
              </a:rPr>
              <a:t>, retrieve the department name and the number of </a:t>
            </a:r>
            <a:r>
              <a:rPr lang="en-US" sz="3200" u="sng" dirty="0" smtClean="0">
                <a:latin typeface="Arial,Bold" charset="0"/>
              </a:rPr>
              <a:t>male employees </a:t>
            </a:r>
            <a:r>
              <a:rPr lang="en-US" sz="3200" u="sng" dirty="0">
                <a:latin typeface="Arial,Bold" charset="0"/>
              </a:rPr>
              <a:t>working for it. </a:t>
            </a:r>
            <a:endParaRPr lang="en-US" sz="3200" u="sng" dirty="0"/>
          </a:p>
          <a:p>
            <a:endParaRPr lang="en-US" sz="3200" dirty="0" smtClean="0">
              <a:latin typeface="Arial,Bol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78" y="3423647"/>
            <a:ext cx="4902200" cy="1727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For each department whose average employee salary is over 30K, retrieve the department name and the number of </a:t>
            </a:r>
            <a:r>
              <a:rPr lang="en-US" sz="3200" dirty="0" smtClean="0">
                <a:latin typeface="Arial,Bold" charset="0"/>
              </a:rPr>
              <a:t>male employees </a:t>
            </a:r>
            <a:r>
              <a:rPr lang="en-US" sz="3200" dirty="0">
                <a:latin typeface="Arial,Bold" charset="0"/>
              </a:rPr>
              <a:t>working for it.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423647"/>
            <a:ext cx="9320280" cy="22274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Specify the following SQL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UNIVERSITY </a:t>
            </a:r>
            <a:r>
              <a:rPr lang="en-US" sz="3200" dirty="0">
                <a:latin typeface="Arial,Bold" charset="0"/>
              </a:rPr>
              <a:t>database schema of Fig. 1.2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3200"/>
            <a:ext cx="6997700" cy="645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7200"/>
            <a:ext cx="6083300" cy="5943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pPr marL="514350" indent="-514350">
              <a:buAutoNum type="alphaLcParenR"/>
            </a:pPr>
            <a:r>
              <a:rPr lang="en-US" sz="3200" dirty="0" smtClean="0">
                <a:latin typeface="Arial,Bold" charset="0"/>
              </a:rPr>
              <a:t>Retrieve </a:t>
            </a:r>
            <a:r>
              <a:rPr lang="en-US" sz="3200" dirty="0">
                <a:latin typeface="Arial,Bold" charset="0"/>
              </a:rPr>
              <a:t>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 smtClean="0">
              <a:latin typeface="Arial,Bold" charset="0"/>
            </a:endParaRPr>
          </a:p>
          <a:p>
            <a:pPr marL="514350" indent="-514350">
              <a:buAutoNum type="alphaLcParenR"/>
            </a:pPr>
            <a:endParaRPr lang="en-US" sz="3200" dirty="0">
              <a:effectLst/>
              <a:latin typeface="Arial,Bold" charset="0"/>
            </a:endParaRPr>
          </a:p>
          <a:p>
            <a:pPr lvl="1"/>
            <a:r>
              <a:rPr lang="en-US" sz="2800" i="1" dirty="0" smtClean="0">
                <a:latin typeface="Arial,Bold" charset="0"/>
              </a:rPr>
              <a:t>Idea</a:t>
            </a:r>
            <a:r>
              <a:rPr lang="en-US" sz="2800" dirty="0" smtClean="0">
                <a:latin typeface="Arial,Bold" charset="0"/>
              </a:rPr>
              <a:t>: Find all the names of the students such that they received at least one grade that is not A and filter them out of the query.</a:t>
            </a:r>
            <a:endParaRPr lang="en-US" sz="28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821840"/>
            <a:ext cx="9242855" cy="1530136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11780874" y="4386263"/>
            <a:ext cx="411126" cy="965713"/>
          </a:xfrm>
          <a:prstGeom prst="rightBrace">
            <a:avLst>
              <a:gd name="adj1" fmla="val 8333"/>
              <a:gd name="adj2" fmla="val 5147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9099" y="5657671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all the columns in GRADE_REPORT such that </a:t>
            </a:r>
            <a:r>
              <a:rPr lang="en-US" smtClean="0"/>
              <a:t>the student did not receive a grade A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072813" y="5351976"/>
            <a:ext cx="600075" cy="3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5.6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and major departments of all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straight-A </a:t>
            </a:r>
            <a:r>
              <a:rPr lang="en-US" sz="3200" dirty="0">
                <a:latin typeface="Arial,Bold" charset="0"/>
              </a:rPr>
              <a:t>students (i.e. those who got ‘A’ in all their courses) </a:t>
            </a:r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821840"/>
            <a:ext cx="9242855" cy="1530136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>
            <a:off x="11780874" y="4386263"/>
            <a:ext cx="411126" cy="965713"/>
          </a:xfrm>
          <a:prstGeom prst="rightBrace">
            <a:avLst>
              <a:gd name="adj1" fmla="val 8333"/>
              <a:gd name="adj2" fmla="val 5147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09099" y="5657671"/>
            <a:ext cx="2771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all the columns in GRADE_REPORT such that </a:t>
            </a:r>
            <a:r>
              <a:rPr lang="en-US" smtClean="0"/>
              <a:t>the student did not receive a grade A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072813" y="5351976"/>
            <a:ext cx="600075" cy="39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2257425" y="3821840"/>
            <a:ext cx="280594" cy="1421673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00337" y="5586241"/>
            <a:ext cx="340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the names and majors of all the </a:t>
            </a:r>
            <a:r>
              <a:rPr lang="en-US" smtClean="0"/>
              <a:t>students </a:t>
            </a:r>
            <a:r>
              <a:rPr lang="en-US" err="1"/>
              <a:t>s</a:t>
            </a:r>
            <a:r>
              <a:rPr lang="en-US" smtClean="0"/>
              <a:t>uch that they got an ‘A’ in all their courses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57475" y="5243514"/>
            <a:ext cx="314325" cy="41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74" y="3329397"/>
            <a:ext cx="9296400" cy="17399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1630025" y="3857625"/>
            <a:ext cx="385763" cy="12116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50277" y="5395553"/>
            <a:ext cx="277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</a:t>
            </a:r>
            <a:r>
              <a:rPr lang="en-US" smtClean="0"/>
              <a:t>all columns from GRADE_REPORT such that the student received a grade of A 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929938" y="5069298"/>
            <a:ext cx="557212" cy="39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86874" y="522399"/>
            <a:ext cx="91365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smtClean="0">
                <a:solidFill>
                  <a:srgbClr val="006666"/>
                </a:solidFill>
                <a:latin typeface="Tahoma,Bold" charset="0"/>
              </a:rPr>
              <a:t>Actions on DELETE and UPDATE</a:t>
            </a:r>
            <a:endParaRPr lang="en-US" sz="4200" b="1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6874" y="1573619"/>
            <a:ext cx="8477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CASCADE</a:t>
            </a:r>
            <a:r>
              <a:rPr lang="en-US" sz="3200" dirty="0" smtClean="0"/>
              <a:t>: </a:t>
            </a:r>
            <a:r>
              <a:rPr lang="en-US" sz="3200" dirty="0"/>
              <a:t>Make the same deletion/update in the referring tuple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SET NULL</a:t>
            </a:r>
            <a:r>
              <a:rPr lang="en-US" sz="3200" dirty="0" smtClean="0"/>
              <a:t>: Set </a:t>
            </a:r>
            <a:r>
              <a:rPr lang="en-US" sz="3200" dirty="0"/>
              <a:t>the corresponding value in the referring tuple to null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1" dirty="0"/>
              <a:t>REJECT</a:t>
            </a:r>
            <a:r>
              <a:rPr lang="en-US" sz="3200" dirty="0"/>
              <a:t>: Don’t allow the deletion/update.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b) Retrieve the names and major departments of all students who do not have any grade of A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in any of their courses</a:t>
            </a:r>
            <a:r>
              <a:rPr lang="en-US" sz="3200" dirty="0">
                <a:latin typeface="Arial,Bold" charset="0"/>
              </a:rPr>
              <a:t>. </a:t>
            </a:r>
            <a:endParaRPr lang="en-US" sz="3200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74" y="3329397"/>
            <a:ext cx="9296400" cy="17399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11630025" y="3857625"/>
            <a:ext cx="385763" cy="12116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50277" y="5395553"/>
            <a:ext cx="277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</a:t>
            </a:r>
            <a:r>
              <a:rPr lang="en-US" smtClean="0"/>
              <a:t>all columns from GRADE_REPORT such that the student received a grade of A 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929938" y="5069298"/>
            <a:ext cx="557212" cy="39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2136418" y="3329396"/>
            <a:ext cx="401601" cy="1739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36439" y="5467490"/>
            <a:ext cx="383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names and majors of </a:t>
            </a:r>
            <a:r>
              <a:rPr lang="en-US" smtClean="0"/>
              <a:t>all students such that do not have any grade of A in any of their courses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93564" y="5180403"/>
            <a:ext cx="198420" cy="3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Another way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31" y="2836955"/>
            <a:ext cx="9516243" cy="21178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In SQL, specify the following queries on the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COMPANY </a:t>
            </a:r>
            <a:r>
              <a:rPr lang="en-US" sz="3200" dirty="0">
                <a:latin typeface="Arial,Bold" charset="0"/>
              </a:rPr>
              <a:t>database in Fig. 3.5 using the concept of 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nested queries </a:t>
            </a:r>
            <a:endParaRPr lang="en-US" sz="3200" dirty="0" smtClean="0">
              <a:solidFill>
                <a:srgbClr val="FF0000"/>
              </a:solidFill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7624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9593419" y="3872918"/>
            <a:ext cx="690087" cy="1580794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3506" y="5534561"/>
            <a:ext cx="1840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Outputs the department number that has the employee with the </a:t>
            </a:r>
            <a:r>
              <a:rPr lang="en-US" sz="1600" smtClean="0"/>
              <a:t>highest salary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026954" y="5326912"/>
            <a:ext cx="256552" cy="2774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4" y="3423647"/>
            <a:ext cx="6597889" cy="2037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044200"/>
            <a:ext cx="9242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a) Retrieve the names of all employees who work in the department that has the employee with the highest salary among all employees. </a:t>
            </a:r>
            <a:endParaRPr lang="en-US" sz="3200" dirty="0"/>
          </a:p>
        </p:txBody>
      </p:sp>
      <p:sp>
        <p:nvSpPr>
          <p:cNvPr id="4" name="Right Brace 3"/>
          <p:cNvSpPr/>
          <p:nvPr/>
        </p:nvSpPr>
        <p:spPr>
          <a:xfrm>
            <a:off x="8950322" y="4682700"/>
            <a:ext cx="353961" cy="7710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7651" y="5881768"/>
            <a:ext cx="197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Calculates the highest salary among all employees</a:t>
            </a:r>
            <a:endParaRPr lang="en-US" sz="1600" dirty="0"/>
          </a:p>
        </p:txBody>
      </p:sp>
      <p:sp>
        <p:nvSpPr>
          <p:cNvPr id="9" name="Right Brace 8"/>
          <p:cNvSpPr/>
          <p:nvPr/>
        </p:nvSpPr>
        <p:spPr>
          <a:xfrm>
            <a:off x="9593419" y="3872918"/>
            <a:ext cx="690087" cy="1580794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83506" y="5534561"/>
            <a:ext cx="1840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Outputs the department number that has the employee with the highest salary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127302" y="5485752"/>
            <a:ext cx="1" cy="40330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026954" y="5326912"/>
            <a:ext cx="256552" cy="2774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>
            <a:off x="10513735" y="3423646"/>
            <a:ext cx="690087" cy="2030065"/>
          </a:xfrm>
          <a:prstGeom prst="rightBrace">
            <a:avLst>
              <a:gd name="adj1" fmla="val 8333"/>
              <a:gd name="adj2" fmla="val 5062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09488" y="2335451"/>
            <a:ext cx="2812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,Bold" charset="0"/>
              </a:rPr>
              <a:t>Retrieve the </a:t>
            </a:r>
            <a:r>
              <a:rPr lang="en-US" sz="1600" dirty="0" smtClean="0">
                <a:latin typeface="Arial,Bold" charset="0"/>
              </a:rPr>
              <a:t>last names </a:t>
            </a:r>
            <a:r>
              <a:rPr lang="en-US" sz="1600" dirty="0">
                <a:latin typeface="Arial,Bold" charset="0"/>
              </a:rPr>
              <a:t>of all employees who work in the department that has the employee with the highest salary among all employees.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203934" y="3104707"/>
            <a:ext cx="418165" cy="21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48800" y="6453333"/>
            <a:ext cx="2743200" cy="365125"/>
          </a:xfrm>
        </p:spPr>
        <p:txBody>
          <a:bodyPr/>
          <a:lstStyle/>
          <a:p>
            <a:fld id="{1A3E69E7-68FD-446D-A42F-C29CF669F1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536090"/>
            <a:ext cx="5422900" cy="147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8129588" y="4029075"/>
            <a:ext cx="347749" cy="7858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46006" y="4886325"/>
            <a:ext cx="3134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the SSN of all employees who have a supervisor that </a:t>
            </a:r>
            <a:r>
              <a:rPr lang="en-US" smtClean="0"/>
              <a:t>has ‘</a:t>
            </a:r>
            <a:r>
              <a:rPr lang="en-US">
                <a:latin typeface="Arial,Bold" charset="0"/>
              </a:rPr>
              <a:t>888665555’ for SSN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19818" y="4814888"/>
            <a:ext cx="342544" cy="19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b) Retrieve the names of all employees whose supervisor’s supervisor has ‘888665555’ for SSN.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9" y="3536090"/>
            <a:ext cx="5422900" cy="147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8129588" y="4029075"/>
            <a:ext cx="347749" cy="7858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76728" y="5132803"/>
            <a:ext cx="3134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Retrieve the SSN of all employees who have a supervisor that has ‘</a:t>
            </a:r>
            <a:r>
              <a:rPr lang="en-US" sz="1600" dirty="0">
                <a:latin typeface="Arial,Bold" charset="0"/>
              </a:rPr>
              <a:t>888665555’ for SSN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319818" y="4814888"/>
            <a:ext cx="342544" cy="194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9396413" y="3536090"/>
            <a:ext cx="347749" cy="127879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035031" y="2987697"/>
            <a:ext cx="22053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,Bold" charset="0"/>
              </a:rPr>
              <a:t>Retrieve the names of all employees whose supervisor’s supervisor has ‘888665555’ for SSN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744162" y="3186113"/>
            <a:ext cx="290869" cy="3499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37" y="0"/>
            <a:ext cx="73332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  <a:p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4100513"/>
            <a:ext cx="5434385" cy="130016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972403" y="4757738"/>
            <a:ext cx="362037" cy="6429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0149" y="4629151"/>
            <a:ext cx="149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minimum </a:t>
            </a:r>
            <a:r>
              <a:rPr lang="en-US" smtClean="0"/>
              <a:t>salary across all </a:t>
            </a:r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39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</a:t>
            </a:r>
            <a:r>
              <a:rPr lang="en-US" sz="4200" b="1" dirty="0" smtClean="0">
                <a:solidFill>
                  <a:srgbClr val="006666"/>
                </a:solidFill>
                <a:latin typeface="Tahoma,Bold" charset="0"/>
              </a:rPr>
              <a:t>5: “More </a:t>
            </a:r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361544"/>
            <a:ext cx="9242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,Bold" charset="0"/>
              </a:rPr>
              <a:t>Exercise 5.7 </a:t>
            </a:r>
            <a:endParaRPr lang="en-US" sz="3200" dirty="0"/>
          </a:p>
          <a:p>
            <a:r>
              <a:rPr lang="en-US" sz="3200" dirty="0">
                <a:latin typeface="Arial,Bold" charset="0"/>
              </a:rPr>
              <a:t>c) Retrieve the names of employees who make at least 10K more than the employee who is paid the least in the company. 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18" y="4100513"/>
            <a:ext cx="5434385" cy="1300162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972403" y="4757738"/>
            <a:ext cx="362037" cy="64293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0149" y="4629151"/>
            <a:ext cx="149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Retrieves the minimum </a:t>
            </a:r>
            <a:r>
              <a:rPr lang="en-US" smtClean="0"/>
              <a:t>salary across all </a:t>
            </a:r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9912269" y="4114801"/>
            <a:ext cx="362037" cy="12858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90602" y="3821840"/>
            <a:ext cx="2065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,Bold" charset="0"/>
              </a:rPr>
              <a:t>Retrieve the </a:t>
            </a:r>
            <a:r>
              <a:rPr lang="en-US" dirty="0" smtClean="0">
                <a:latin typeface="Arial,Bold" charset="0"/>
              </a:rPr>
              <a:t>last names </a:t>
            </a:r>
            <a:r>
              <a:rPr lang="en-US" dirty="0">
                <a:latin typeface="Arial,Bold" charset="0"/>
              </a:rPr>
              <a:t>of employees who make at least 10K more than the employee who is paid the least in the company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BOOK_AUTHORS.(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Automatically propagate the deletion or change of a BOOK to the referencing BOOK_AUTHORS.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PublisherName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PUBLISHER.(Name)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REJECT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Do not delete a PUBLISHER tuple which has linked BOOK tuples.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Update the PUBLISHER’s name on all BOOK tuples which refer to it.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BOOK_LOANS.(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BOOK record is deleted, then delete all its associated BOOK_LOAN records.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Idem </a:t>
            </a:r>
            <a:r>
              <a:rPr lang="en-US" sz="3200" dirty="0">
                <a:latin typeface="Arial,Bold" charset="0"/>
              </a:rPr>
              <a:t>with updates.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REJECT on DELETE also possible!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38019" y="224687"/>
            <a:ext cx="5920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>
                <a:solidFill>
                  <a:srgbClr val="006666"/>
                </a:solidFill>
                <a:latin typeface="Tahoma,Bold" charset="0"/>
              </a:rPr>
              <a:t>Chapter 4: “Basic SQL” </a:t>
            </a:r>
            <a:endParaRPr lang="en-US" sz="4200" b="1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8019" y="1127627"/>
            <a:ext cx="8498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BOOK_COPIES.(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--&gt; BOOK.(</a:t>
            </a:r>
            <a:r>
              <a:rPr lang="en-US" sz="3200" dirty="0" err="1">
                <a:solidFill>
                  <a:srgbClr val="FF0000"/>
                </a:solidFill>
                <a:latin typeface="Arial,Bold" charset="0"/>
              </a:rPr>
              <a:t>BookID</a:t>
            </a:r>
            <a:r>
              <a:rPr lang="en-US" sz="3200" dirty="0">
                <a:solidFill>
                  <a:srgbClr val="FF0000"/>
                </a:solidFill>
                <a:latin typeface="Arial,Bold" charset="0"/>
              </a:rPr>
              <a:t>) </a:t>
            </a:r>
            <a:endParaRPr lang="en-US" sz="3200" dirty="0"/>
          </a:p>
          <a:p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DELETE CASCADE </a:t>
            </a:r>
            <a:endParaRPr lang="en-US" sz="3200" dirty="0" smtClean="0">
              <a:latin typeface="Arial,Bold" charset="0"/>
            </a:endParaRPr>
          </a:p>
          <a:p>
            <a:r>
              <a:rPr lang="en-US" sz="3200" dirty="0" smtClean="0">
                <a:latin typeface="Arial,Bold" charset="0"/>
              </a:rPr>
              <a:t>ON </a:t>
            </a:r>
            <a:r>
              <a:rPr lang="en-US" sz="3200" dirty="0">
                <a:latin typeface="Arial,Bold" charset="0"/>
              </a:rPr>
              <a:t>UPDATE CASCADE </a:t>
            </a:r>
            <a:endParaRPr lang="en-US" sz="3200" dirty="0" smtClean="0">
              <a:latin typeface="Arial,Bold" charset="0"/>
            </a:endParaRPr>
          </a:p>
          <a:p>
            <a:endParaRPr lang="en-US" sz="3200" dirty="0"/>
          </a:p>
          <a:p>
            <a:r>
              <a:rPr lang="en-US" sz="3200" dirty="0">
                <a:latin typeface="Arial,Bold" charset="0"/>
              </a:rPr>
              <a:t>If a BOOK record is deleted, then delete all its associated BOOK_COPIES tuples</a:t>
            </a:r>
            <a:r>
              <a:rPr lang="en-US" sz="3200" dirty="0" smtClean="0">
                <a:latin typeface="Arial,Bold" charset="0"/>
              </a:rPr>
              <a:t>.</a:t>
            </a:r>
          </a:p>
          <a:p>
            <a:r>
              <a:rPr lang="en-US" sz="3200" dirty="0" smtClean="0">
                <a:latin typeface="Arial,Bold" charset="0"/>
              </a:rPr>
              <a:t>Do </a:t>
            </a:r>
            <a:r>
              <a:rPr lang="en-US" sz="3200" dirty="0">
                <a:latin typeface="Arial,Bold" charset="0"/>
              </a:rPr>
              <a:t>likewise with updates. </a:t>
            </a:r>
            <a:endParaRPr lang="en-US" sz="3200" dirty="0"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9E7-68FD-446D-A42F-C29CF669F1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5816</TotalTime>
  <Words>2072</Words>
  <Application>Microsoft Macintosh PowerPoint</Application>
  <PresentationFormat>Widescreen</PresentationFormat>
  <Paragraphs>355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Arial,Bold</vt:lpstr>
      <vt:lpstr>Calibri</vt:lpstr>
      <vt:lpstr>Calibri Light</vt:lpstr>
      <vt:lpstr>Consolas</vt:lpstr>
      <vt:lpstr>Tahoma,Bold</vt:lpstr>
      <vt:lpstr>Verdana</vt:lpstr>
      <vt:lpstr>Wingdings</vt:lpstr>
      <vt:lpstr>Arial</vt:lpstr>
      <vt:lpstr>Office Theme</vt:lpstr>
      <vt:lpstr>CSI2132 Tutorial 5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mmahmou3</dc:creator>
  <cp:lastModifiedBy>Rana Khalil</cp:lastModifiedBy>
  <cp:revision>84</cp:revision>
  <cp:lastPrinted>2018-01-29T16:25:03Z</cp:lastPrinted>
  <dcterms:created xsi:type="dcterms:W3CDTF">2018-01-22T15:20:14Z</dcterms:created>
  <dcterms:modified xsi:type="dcterms:W3CDTF">2018-02-12T05:17:08Z</dcterms:modified>
</cp:coreProperties>
</file>