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74" r:id="rId2"/>
    <p:sldId id="268" r:id="rId3"/>
    <p:sldId id="299" r:id="rId4"/>
    <p:sldId id="275" r:id="rId5"/>
    <p:sldId id="294" r:id="rId6"/>
    <p:sldId id="276" r:id="rId7"/>
    <p:sldId id="277" r:id="rId8"/>
    <p:sldId id="278" r:id="rId9"/>
    <p:sldId id="280" r:id="rId10"/>
    <p:sldId id="279" r:id="rId11"/>
    <p:sldId id="281" r:id="rId12"/>
    <p:sldId id="282" r:id="rId13"/>
    <p:sldId id="283" r:id="rId14"/>
    <p:sldId id="284" r:id="rId15"/>
    <p:sldId id="285" r:id="rId16"/>
    <p:sldId id="295" r:id="rId17"/>
    <p:sldId id="286" r:id="rId18"/>
    <p:sldId id="287" r:id="rId19"/>
    <p:sldId id="288" r:id="rId20"/>
    <p:sldId id="289" r:id="rId21"/>
    <p:sldId id="290" r:id="rId22"/>
    <p:sldId id="291" r:id="rId23"/>
    <p:sldId id="292" r:id="rId24"/>
    <p:sldId id="296" r:id="rId25"/>
    <p:sldId id="297" r:id="rId26"/>
    <p:sldId id="298" r:id="rId27"/>
    <p:sldId id="293" r:id="rId2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1BA2E2"/>
    <a:srgbClr val="2F1A45"/>
    <a:srgbClr val="F5F5F5"/>
    <a:srgbClr val="3B3734"/>
    <a:srgbClr val="F38A00"/>
    <a:srgbClr val="D1B400"/>
    <a:srgbClr val="ACA39A"/>
    <a:srgbClr val="8F001A"/>
    <a:srgbClr val="049ADB"/>
    <a:srgbClr val="2DAA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933" autoAdjust="0"/>
    <p:restoredTop sz="88909" autoAdjust="0"/>
  </p:normalViewPr>
  <p:slideViewPr>
    <p:cSldViewPr>
      <p:cViewPr>
        <p:scale>
          <a:sx n="80" d="100"/>
          <a:sy n="80" d="100"/>
        </p:scale>
        <p:origin x="1672" y="2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handoutMaster" Target="handoutMasters/handoutMaster1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91BB15-DE40-F842-8059-510BF077C15F}" type="datetimeFigureOut">
              <a:rPr lang="en-US" smtClean="0"/>
              <a:t>1/14/18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A442AD-E810-5C4F-BBB9-F00611DA0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6211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Times" pitchFamily="-110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" pitchFamily="-110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Times" pitchFamily="-110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0BA96726-B0E5-5C4D-84CE-D5351019831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1910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10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10" charset="0"/>
        <a:ea typeface="ＭＳ Ｐゴシック" pitchFamily="-110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10" charset="0"/>
        <a:ea typeface="ＭＳ Ｐゴシック" pitchFamily="-110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10" charset="0"/>
        <a:ea typeface="ＭＳ Ｐゴシック" pitchFamily="-110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10" charset="0"/>
        <a:ea typeface="ＭＳ Ｐゴシック" pitchFamily="-110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96726-B0E5-5C4D-84CE-D5351019831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453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96726-B0E5-5C4D-84CE-D5351019831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2294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96726-B0E5-5C4D-84CE-D5351019831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8606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96726-B0E5-5C4D-84CE-D5351019831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0034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96726-B0E5-5C4D-84CE-D5351019831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2885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96726-B0E5-5C4D-84CE-D5351019831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4150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96726-B0E5-5C4D-84CE-D53510198312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6199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96726-B0E5-5C4D-84CE-D53510198312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274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op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866"/>
            <a:ext cx="9144002" cy="384305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 bwMode="auto">
          <a:xfrm>
            <a:off x="0" y="5768214"/>
            <a:ext cx="9144000" cy="8867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 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-110" charset="0"/>
            </a:endParaRPr>
          </a:p>
        </p:txBody>
      </p:sp>
      <p:sp>
        <p:nvSpPr>
          <p:cNvPr id="10" name="Footer Placeholder 6"/>
          <p:cNvSpPr txBox="1">
            <a:spLocks noChangeArrowheads="1"/>
          </p:cNvSpPr>
          <p:nvPr userDrawn="1"/>
        </p:nvSpPr>
        <p:spPr bwMode="auto">
          <a:xfrm>
            <a:off x="179512" y="6152115"/>
            <a:ext cx="453650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A69C95"/>
                </a:solidFill>
                <a:latin typeface="Verdana" charset="0"/>
                <a:ea typeface="ＭＳ Ｐゴシック" charset="0"/>
                <a:cs typeface="Verdana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en-US" dirty="0" err="1" smtClean="0">
                <a:solidFill>
                  <a:srgbClr val="A69C95"/>
                </a:solidFill>
              </a:rPr>
              <a:t>uOttawa.ca</a:t>
            </a:r>
            <a:endParaRPr lang="en-US" dirty="0">
              <a:solidFill>
                <a:srgbClr val="A69C95"/>
              </a:solidFill>
            </a:endParaRPr>
          </a:p>
        </p:txBody>
      </p:sp>
      <p:pic>
        <p:nvPicPr>
          <p:cNvPr id="11" name="Picture 10" descr="uOttawa_HOR_WG7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367" y="5947834"/>
            <a:ext cx="1697566" cy="454040"/>
          </a:xfrm>
          <a:prstGeom prst="rect">
            <a:avLst/>
          </a:prstGeom>
        </p:spPr>
      </p:pic>
      <p:pic>
        <p:nvPicPr>
          <p:cNvPr id="7" name="Picture 6" descr="FMFM_CORP_FOOTER.jp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29" y="6650864"/>
            <a:ext cx="9171460" cy="21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191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lang="en-US"/>
          </a:p>
        </p:txBody>
      </p:sp>
      <p:pic>
        <p:nvPicPr>
          <p:cNvPr id="6" name="Picture 5" descr="top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866"/>
            <a:ext cx="9144002" cy="384305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 bwMode="auto">
          <a:xfrm>
            <a:off x="0" y="5768214"/>
            <a:ext cx="9144000" cy="8867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 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-110" charset="0"/>
            </a:endParaRPr>
          </a:p>
        </p:txBody>
      </p:sp>
      <p:sp>
        <p:nvSpPr>
          <p:cNvPr id="11" name="Footer Placeholder 6"/>
          <p:cNvSpPr txBox="1">
            <a:spLocks noChangeArrowheads="1"/>
          </p:cNvSpPr>
          <p:nvPr userDrawn="1"/>
        </p:nvSpPr>
        <p:spPr bwMode="auto">
          <a:xfrm>
            <a:off x="179512" y="6152115"/>
            <a:ext cx="453650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A69C95"/>
                </a:solidFill>
                <a:latin typeface="Verdana" charset="0"/>
                <a:ea typeface="ＭＳ Ｐゴシック" charset="0"/>
                <a:cs typeface="Verdana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en-US" dirty="0" err="1" smtClean="0">
                <a:solidFill>
                  <a:srgbClr val="A69C95"/>
                </a:solidFill>
              </a:rPr>
              <a:t>uOttawa.ca</a:t>
            </a:r>
            <a:endParaRPr lang="en-US" dirty="0">
              <a:solidFill>
                <a:srgbClr val="A69C95"/>
              </a:solidFill>
            </a:endParaRPr>
          </a:p>
        </p:txBody>
      </p:sp>
      <p:pic>
        <p:nvPicPr>
          <p:cNvPr id="12" name="Picture 11" descr="uOttawa_HOR_WG7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367" y="5947834"/>
            <a:ext cx="1697566" cy="454040"/>
          </a:xfrm>
          <a:prstGeom prst="rect">
            <a:avLst/>
          </a:prstGeom>
        </p:spPr>
      </p:pic>
      <p:pic>
        <p:nvPicPr>
          <p:cNvPr id="13" name="Picture 12" descr="FMFM_CORP_FOOTER.jp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29" y="6650864"/>
            <a:ext cx="9171460" cy="21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92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81000"/>
            <a:ext cx="1943100" cy="5029200"/>
          </a:xfrm>
        </p:spPr>
        <p:txBody>
          <a:bodyPr vert="eaVert"/>
          <a:lstStyle/>
          <a:p>
            <a:r>
              <a:rPr lang="fr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5676900" cy="5029200"/>
          </a:xfrm>
        </p:spPr>
        <p:txBody>
          <a:bodyPr vert="eaVert"/>
          <a:lstStyle/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lang="en-US"/>
          </a:p>
        </p:txBody>
      </p:sp>
      <p:pic>
        <p:nvPicPr>
          <p:cNvPr id="6" name="Picture 5" descr="top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866"/>
            <a:ext cx="9144002" cy="384305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 bwMode="auto">
          <a:xfrm>
            <a:off x="0" y="5768214"/>
            <a:ext cx="9144000" cy="8867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 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-110" charset="0"/>
            </a:endParaRPr>
          </a:p>
        </p:txBody>
      </p:sp>
      <p:sp>
        <p:nvSpPr>
          <p:cNvPr id="11" name="Footer Placeholder 6"/>
          <p:cNvSpPr txBox="1">
            <a:spLocks noChangeArrowheads="1"/>
          </p:cNvSpPr>
          <p:nvPr userDrawn="1"/>
        </p:nvSpPr>
        <p:spPr bwMode="auto">
          <a:xfrm>
            <a:off x="179512" y="6152115"/>
            <a:ext cx="453650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A69C95"/>
                </a:solidFill>
                <a:latin typeface="Verdana" charset="0"/>
                <a:ea typeface="ＭＳ Ｐゴシック" charset="0"/>
                <a:cs typeface="Verdana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en-US" dirty="0" err="1" smtClean="0">
                <a:solidFill>
                  <a:srgbClr val="A69C95"/>
                </a:solidFill>
              </a:rPr>
              <a:t>uOttawa.ca</a:t>
            </a:r>
            <a:endParaRPr lang="en-US" dirty="0">
              <a:solidFill>
                <a:srgbClr val="A69C95"/>
              </a:solidFill>
            </a:endParaRPr>
          </a:p>
        </p:txBody>
      </p:sp>
      <p:pic>
        <p:nvPicPr>
          <p:cNvPr id="12" name="Picture 11" descr="uOttawa_HOR_WG7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367" y="5947834"/>
            <a:ext cx="1697566" cy="454040"/>
          </a:xfrm>
          <a:prstGeom prst="rect">
            <a:avLst/>
          </a:prstGeom>
        </p:spPr>
      </p:pic>
      <p:pic>
        <p:nvPicPr>
          <p:cNvPr id="13" name="Picture 12" descr="FMFM_CORP_FOOTER.jp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29" y="6650864"/>
            <a:ext cx="9171460" cy="21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269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12750" y="692696"/>
            <a:ext cx="7774632" cy="864096"/>
          </a:xfrm>
        </p:spPr>
        <p:txBody>
          <a:bodyPr/>
          <a:lstStyle/>
          <a:p>
            <a:endParaRPr lang="en-US" b="1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95536" y="1700808"/>
            <a:ext cx="7772400" cy="375354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4" name="Picture 13" descr="top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866"/>
            <a:ext cx="9144002" cy="384305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 bwMode="auto">
          <a:xfrm>
            <a:off x="0" y="5768214"/>
            <a:ext cx="9144000" cy="8867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 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-110" charset="0"/>
            </a:endParaRPr>
          </a:p>
        </p:txBody>
      </p:sp>
      <p:sp>
        <p:nvSpPr>
          <p:cNvPr id="17" name="Footer Placeholder 6"/>
          <p:cNvSpPr txBox="1">
            <a:spLocks noChangeArrowheads="1"/>
          </p:cNvSpPr>
          <p:nvPr userDrawn="1"/>
        </p:nvSpPr>
        <p:spPr bwMode="auto">
          <a:xfrm>
            <a:off x="179512" y="6152115"/>
            <a:ext cx="453650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A69C95"/>
                </a:solidFill>
                <a:latin typeface="Verdana" charset="0"/>
                <a:ea typeface="ＭＳ Ｐゴシック" charset="0"/>
                <a:cs typeface="Verdana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en-US" dirty="0" err="1" smtClean="0">
                <a:solidFill>
                  <a:srgbClr val="A69C95"/>
                </a:solidFill>
              </a:rPr>
              <a:t>uOttawa.ca</a:t>
            </a:r>
            <a:endParaRPr lang="en-US" dirty="0">
              <a:solidFill>
                <a:srgbClr val="A69C95"/>
              </a:solidFill>
            </a:endParaRPr>
          </a:p>
        </p:txBody>
      </p:sp>
      <p:pic>
        <p:nvPicPr>
          <p:cNvPr id="18" name="Picture 17" descr="uOttawa_HOR_WG7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367" y="5947834"/>
            <a:ext cx="1697566" cy="454040"/>
          </a:xfrm>
          <a:prstGeom prst="rect">
            <a:avLst/>
          </a:prstGeom>
        </p:spPr>
      </p:pic>
      <p:pic>
        <p:nvPicPr>
          <p:cNvPr id="9" name="Picture 8" descr="FMFM_CORP_FOOTER.jp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29" y="6650864"/>
            <a:ext cx="9171460" cy="21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645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281115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CA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780928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CA" smtClean="0"/>
              <a:t>Click to edit Master text styles</a:t>
            </a:r>
          </a:p>
        </p:txBody>
      </p:sp>
      <p:pic>
        <p:nvPicPr>
          <p:cNvPr id="6" name="Picture 5" descr="top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866"/>
            <a:ext cx="9144002" cy="384305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 bwMode="auto">
          <a:xfrm>
            <a:off x="0" y="5768214"/>
            <a:ext cx="9144000" cy="8867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 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-110" charset="0"/>
            </a:endParaRPr>
          </a:p>
        </p:txBody>
      </p:sp>
      <p:sp>
        <p:nvSpPr>
          <p:cNvPr id="11" name="Footer Placeholder 6"/>
          <p:cNvSpPr txBox="1">
            <a:spLocks noChangeArrowheads="1"/>
          </p:cNvSpPr>
          <p:nvPr userDrawn="1"/>
        </p:nvSpPr>
        <p:spPr bwMode="auto">
          <a:xfrm>
            <a:off x="179512" y="6152115"/>
            <a:ext cx="453650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A69C95"/>
                </a:solidFill>
                <a:latin typeface="Verdana" charset="0"/>
                <a:ea typeface="ＭＳ Ｐゴシック" charset="0"/>
                <a:cs typeface="Verdana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en-US" dirty="0" err="1" smtClean="0">
                <a:solidFill>
                  <a:srgbClr val="A69C95"/>
                </a:solidFill>
              </a:rPr>
              <a:t>uOttawa.ca</a:t>
            </a:r>
            <a:endParaRPr lang="en-US" dirty="0">
              <a:solidFill>
                <a:srgbClr val="A69C95"/>
              </a:solidFill>
            </a:endParaRPr>
          </a:p>
        </p:txBody>
      </p:sp>
      <p:pic>
        <p:nvPicPr>
          <p:cNvPr id="12" name="Picture 11" descr="uOttawa_HOR_WG7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367" y="5947834"/>
            <a:ext cx="1697566" cy="454040"/>
          </a:xfrm>
          <a:prstGeom prst="rect">
            <a:avLst/>
          </a:prstGeom>
        </p:spPr>
      </p:pic>
      <p:pic>
        <p:nvPicPr>
          <p:cNvPr id="13" name="Picture 12" descr="FMFM_CORP_FOOTER.jp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29" y="6650864"/>
            <a:ext cx="9171460" cy="21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314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lang="en-US"/>
          </a:p>
        </p:txBody>
      </p:sp>
      <p:pic>
        <p:nvPicPr>
          <p:cNvPr id="7" name="Picture 6" descr="top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866"/>
            <a:ext cx="9144002" cy="384305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 bwMode="auto">
          <a:xfrm>
            <a:off x="0" y="5768214"/>
            <a:ext cx="9144000" cy="8867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 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-110" charset="0"/>
            </a:endParaRPr>
          </a:p>
        </p:txBody>
      </p:sp>
      <p:sp>
        <p:nvSpPr>
          <p:cNvPr id="12" name="Footer Placeholder 6"/>
          <p:cNvSpPr txBox="1">
            <a:spLocks noChangeArrowheads="1"/>
          </p:cNvSpPr>
          <p:nvPr userDrawn="1"/>
        </p:nvSpPr>
        <p:spPr bwMode="auto">
          <a:xfrm>
            <a:off x="179512" y="6152115"/>
            <a:ext cx="453650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A69C95"/>
                </a:solidFill>
                <a:latin typeface="Verdana" charset="0"/>
                <a:ea typeface="ＭＳ Ｐゴシック" charset="0"/>
                <a:cs typeface="Verdana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en-US" dirty="0" err="1" smtClean="0">
                <a:solidFill>
                  <a:srgbClr val="A69C95"/>
                </a:solidFill>
              </a:rPr>
              <a:t>uOttawa.ca</a:t>
            </a:r>
            <a:endParaRPr lang="en-US" dirty="0">
              <a:solidFill>
                <a:srgbClr val="A69C95"/>
              </a:solidFill>
            </a:endParaRPr>
          </a:p>
        </p:txBody>
      </p:sp>
      <p:pic>
        <p:nvPicPr>
          <p:cNvPr id="13" name="Picture 12" descr="uOttawa_HOR_WG7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367" y="5947834"/>
            <a:ext cx="1697566" cy="454040"/>
          </a:xfrm>
          <a:prstGeom prst="rect">
            <a:avLst/>
          </a:prstGeom>
        </p:spPr>
      </p:pic>
      <p:pic>
        <p:nvPicPr>
          <p:cNvPr id="14" name="Picture 13" descr="FMFM_CORP_FOOTER.jp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29" y="6650864"/>
            <a:ext cx="9171460" cy="21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733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lang="en-US"/>
          </a:p>
        </p:txBody>
      </p:sp>
      <p:pic>
        <p:nvPicPr>
          <p:cNvPr id="9" name="Picture 8" descr="top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866"/>
            <a:ext cx="9144002" cy="384305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 bwMode="auto">
          <a:xfrm>
            <a:off x="0" y="5768214"/>
            <a:ext cx="9144000" cy="8867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 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-110" charset="0"/>
            </a:endParaRPr>
          </a:p>
        </p:txBody>
      </p:sp>
      <p:sp>
        <p:nvSpPr>
          <p:cNvPr id="14" name="Footer Placeholder 6"/>
          <p:cNvSpPr txBox="1">
            <a:spLocks noChangeArrowheads="1"/>
          </p:cNvSpPr>
          <p:nvPr userDrawn="1"/>
        </p:nvSpPr>
        <p:spPr bwMode="auto">
          <a:xfrm>
            <a:off x="179512" y="6152115"/>
            <a:ext cx="453650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A69C95"/>
                </a:solidFill>
                <a:latin typeface="Verdana" charset="0"/>
                <a:ea typeface="ＭＳ Ｐゴシック" charset="0"/>
                <a:cs typeface="Verdana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en-US" dirty="0" err="1" smtClean="0">
                <a:solidFill>
                  <a:srgbClr val="A69C95"/>
                </a:solidFill>
              </a:rPr>
              <a:t>uOttawa.ca</a:t>
            </a:r>
            <a:endParaRPr lang="en-US" dirty="0">
              <a:solidFill>
                <a:srgbClr val="A69C95"/>
              </a:solidFill>
            </a:endParaRPr>
          </a:p>
        </p:txBody>
      </p:sp>
      <p:pic>
        <p:nvPicPr>
          <p:cNvPr id="15" name="Picture 14" descr="uOttawa_HOR_WG7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367" y="5947834"/>
            <a:ext cx="1697566" cy="454040"/>
          </a:xfrm>
          <a:prstGeom prst="rect">
            <a:avLst/>
          </a:prstGeom>
        </p:spPr>
      </p:pic>
      <p:pic>
        <p:nvPicPr>
          <p:cNvPr id="16" name="Picture 15" descr="FMFM_CORP_FOOTER.jp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29" y="6650864"/>
            <a:ext cx="9171460" cy="21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345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Click to edit Master title style</a:t>
            </a:r>
            <a:endParaRPr lang="en-US"/>
          </a:p>
        </p:txBody>
      </p:sp>
      <p:pic>
        <p:nvPicPr>
          <p:cNvPr id="5" name="Picture 4" descr="top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866"/>
            <a:ext cx="9144002" cy="384305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 bwMode="auto">
          <a:xfrm>
            <a:off x="0" y="5768214"/>
            <a:ext cx="9144000" cy="8867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 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-110" charset="0"/>
            </a:endParaRPr>
          </a:p>
        </p:txBody>
      </p:sp>
      <p:sp>
        <p:nvSpPr>
          <p:cNvPr id="10" name="Footer Placeholder 6"/>
          <p:cNvSpPr txBox="1">
            <a:spLocks noChangeArrowheads="1"/>
          </p:cNvSpPr>
          <p:nvPr userDrawn="1"/>
        </p:nvSpPr>
        <p:spPr bwMode="auto">
          <a:xfrm>
            <a:off x="179512" y="6152115"/>
            <a:ext cx="453650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A69C95"/>
                </a:solidFill>
                <a:latin typeface="Verdana" charset="0"/>
                <a:ea typeface="ＭＳ Ｐゴシック" charset="0"/>
                <a:cs typeface="Verdana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en-US" dirty="0" err="1" smtClean="0">
                <a:solidFill>
                  <a:srgbClr val="A69C95"/>
                </a:solidFill>
              </a:rPr>
              <a:t>uOttawa.ca</a:t>
            </a:r>
            <a:endParaRPr lang="en-US" dirty="0">
              <a:solidFill>
                <a:srgbClr val="A69C95"/>
              </a:solidFill>
            </a:endParaRPr>
          </a:p>
        </p:txBody>
      </p:sp>
      <p:pic>
        <p:nvPicPr>
          <p:cNvPr id="11" name="Picture 10" descr="uOttawa_HOR_WG7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367" y="5947834"/>
            <a:ext cx="1697566" cy="454040"/>
          </a:xfrm>
          <a:prstGeom prst="rect">
            <a:avLst/>
          </a:prstGeom>
        </p:spPr>
      </p:pic>
      <p:pic>
        <p:nvPicPr>
          <p:cNvPr id="12" name="Picture 11" descr="FMFM_CORP_FOOTER.jp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29" y="6650864"/>
            <a:ext cx="9171460" cy="21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011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op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866"/>
            <a:ext cx="9144002" cy="384305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 bwMode="auto">
          <a:xfrm>
            <a:off x="0" y="5768214"/>
            <a:ext cx="9144000" cy="8867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 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-110" charset="0"/>
            </a:endParaRPr>
          </a:p>
        </p:txBody>
      </p:sp>
      <p:sp>
        <p:nvSpPr>
          <p:cNvPr id="9" name="Footer Placeholder 6"/>
          <p:cNvSpPr txBox="1">
            <a:spLocks noChangeArrowheads="1"/>
          </p:cNvSpPr>
          <p:nvPr userDrawn="1"/>
        </p:nvSpPr>
        <p:spPr bwMode="auto">
          <a:xfrm>
            <a:off x="179512" y="6152115"/>
            <a:ext cx="453650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A69C95"/>
                </a:solidFill>
                <a:latin typeface="Verdana" charset="0"/>
                <a:ea typeface="ＭＳ Ｐゴシック" charset="0"/>
                <a:cs typeface="Verdana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en-US" dirty="0" err="1" smtClean="0">
                <a:solidFill>
                  <a:srgbClr val="A69C95"/>
                </a:solidFill>
              </a:rPr>
              <a:t>uOttawa.ca</a:t>
            </a:r>
            <a:endParaRPr lang="en-US" dirty="0">
              <a:solidFill>
                <a:srgbClr val="A69C95"/>
              </a:solidFill>
            </a:endParaRPr>
          </a:p>
        </p:txBody>
      </p:sp>
      <p:pic>
        <p:nvPicPr>
          <p:cNvPr id="10" name="Picture 9" descr="uOttawa_HOR_WG7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367" y="5947834"/>
            <a:ext cx="1697566" cy="454040"/>
          </a:xfrm>
          <a:prstGeom prst="rect">
            <a:avLst/>
          </a:prstGeom>
        </p:spPr>
      </p:pic>
      <p:pic>
        <p:nvPicPr>
          <p:cNvPr id="11" name="Picture 10" descr="FMFM_CORP_FOOTER.jp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29" y="6650864"/>
            <a:ext cx="9171460" cy="21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743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CA" dirty="0" smtClean="0"/>
              <a:t>Click to </a:t>
            </a:r>
            <a:r>
              <a:rPr lang="fr-CA" dirty="0" err="1" smtClean="0"/>
              <a:t>edit</a:t>
            </a:r>
            <a:r>
              <a:rPr lang="fr-CA" dirty="0" smtClean="0"/>
              <a:t> Master </a:t>
            </a:r>
            <a:r>
              <a:rPr lang="fr-CA" dirty="0" err="1" smtClean="0"/>
              <a:t>title</a:t>
            </a:r>
            <a:r>
              <a:rPr lang="fr-CA" dirty="0" smtClean="0"/>
              <a:t>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404665"/>
            <a:ext cx="5111750" cy="547260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CA" dirty="0" smtClean="0"/>
              <a:t>Click to </a:t>
            </a:r>
            <a:r>
              <a:rPr lang="fr-CA" dirty="0" err="1" smtClean="0"/>
              <a:t>edit</a:t>
            </a:r>
            <a:r>
              <a:rPr lang="fr-CA" dirty="0" smtClean="0"/>
              <a:t> Master </a:t>
            </a:r>
            <a:r>
              <a:rPr lang="fr-CA" dirty="0" err="1" smtClean="0"/>
              <a:t>text</a:t>
            </a:r>
            <a:r>
              <a:rPr lang="fr-CA" dirty="0" smtClean="0"/>
              <a:t> styles</a:t>
            </a:r>
          </a:p>
          <a:p>
            <a:pPr lvl="1"/>
            <a:r>
              <a:rPr lang="fr-CA" dirty="0" smtClean="0"/>
              <a:t>Second </a:t>
            </a:r>
            <a:r>
              <a:rPr lang="fr-CA" dirty="0" err="1" smtClean="0"/>
              <a:t>level</a:t>
            </a:r>
            <a:endParaRPr lang="fr-CA" dirty="0" smtClean="0"/>
          </a:p>
          <a:p>
            <a:pPr lvl="2"/>
            <a:r>
              <a:rPr lang="fr-CA" dirty="0" err="1" smtClean="0"/>
              <a:t>Third</a:t>
            </a:r>
            <a:r>
              <a:rPr lang="fr-CA" dirty="0" smtClean="0"/>
              <a:t> </a:t>
            </a:r>
            <a:r>
              <a:rPr lang="fr-CA" dirty="0" err="1" smtClean="0"/>
              <a:t>level</a:t>
            </a:r>
            <a:endParaRPr lang="fr-CA" dirty="0" smtClean="0"/>
          </a:p>
          <a:p>
            <a:pPr lvl="3"/>
            <a:r>
              <a:rPr lang="fr-CA" dirty="0" err="1" smtClean="0"/>
              <a:t>Fourth</a:t>
            </a:r>
            <a:r>
              <a:rPr lang="fr-CA" dirty="0" smtClean="0"/>
              <a:t> </a:t>
            </a:r>
            <a:r>
              <a:rPr lang="fr-CA" dirty="0" err="1" smtClean="0"/>
              <a:t>level</a:t>
            </a:r>
            <a:endParaRPr lang="fr-CA" dirty="0" smtClean="0"/>
          </a:p>
          <a:p>
            <a:pPr lvl="4"/>
            <a:r>
              <a:rPr lang="fr-CA" dirty="0" err="1" smtClean="0"/>
              <a:t>Fifth</a:t>
            </a:r>
            <a:r>
              <a:rPr lang="fr-CA" dirty="0" smtClean="0"/>
              <a:t> </a:t>
            </a:r>
            <a:r>
              <a:rPr lang="fr-CA" dirty="0" err="1" smtClean="0"/>
              <a:t>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72817"/>
            <a:ext cx="3008313" cy="410445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A" smtClean="0"/>
              <a:t>Click to edit Master text styles</a:t>
            </a:r>
          </a:p>
        </p:txBody>
      </p:sp>
      <p:pic>
        <p:nvPicPr>
          <p:cNvPr id="7" name="Picture 6" descr="top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866"/>
            <a:ext cx="9144002" cy="384305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 bwMode="auto">
          <a:xfrm>
            <a:off x="0" y="5768214"/>
            <a:ext cx="9144000" cy="8867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 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-110" charset="0"/>
            </a:endParaRPr>
          </a:p>
        </p:txBody>
      </p:sp>
      <p:sp>
        <p:nvSpPr>
          <p:cNvPr id="12" name="Footer Placeholder 6"/>
          <p:cNvSpPr txBox="1">
            <a:spLocks noChangeArrowheads="1"/>
          </p:cNvSpPr>
          <p:nvPr userDrawn="1"/>
        </p:nvSpPr>
        <p:spPr bwMode="auto">
          <a:xfrm>
            <a:off x="179512" y="6152115"/>
            <a:ext cx="453650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A69C95"/>
                </a:solidFill>
                <a:latin typeface="Verdana" charset="0"/>
                <a:ea typeface="ＭＳ Ｐゴシック" charset="0"/>
                <a:cs typeface="Verdana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en-US" dirty="0" err="1" smtClean="0">
                <a:solidFill>
                  <a:srgbClr val="A69C95"/>
                </a:solidFill>
              </a:rPr>
              <a:t>uOttawa.ca</a:t>
            </a:r>
            <a:endParaRPr lang="en-US" dirty="0">
              <a:solidFill>
                <a:srgbClr val="A69C95"/>
              </a:solidFill>
            </a:endParaRPr>
          </a:p>
        </p:txBody>
      </p:sp>
      <p:pic>
        <p:nvPicPr>
          <p:cNvPr id="13" name="Picture 12" descr="uOttawa_HOR_WG7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367" y="5947834"/>
            <a:ext cx="1697566" cy="454040"/>
          </a:xfrm>
          <a:prstGeom prst="rect">
            <a:avLst/>
          </a:prstGeom>
        </p:spPr>
      </p:pic>
      <p:pic>
        <p:nvPicPr>
          <p:cNvPr id="14" name="Picture 13" descr="FMFM_CORP_FOOTER.jp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29" y="6650864"/>
            <a:ext cx="9171460" cy="21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238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302422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53630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fr-CA" noProof="0" smtClean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869160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A" smtClean="0"/>
              <a:t>Click to edit Master text styles</a:t>
            </a:r>
          </a:p>
        </p:txBody>
      </p:sp>
      <p:pic>
        <p:nvPicPr>
          <p:cNvPr id="7" name="Picture 6" descr="top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866"/>
            <a:ext cx="9144002" cy="384305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 bwMode="auto">
          <a:xfrm>
            <a:off x="0" y="5768214"/>
            <a:ext cx="9144000" cy="8867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 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-110" charset="0"/>
            </a:endParaRPr>
          </a:p>
        </p:txBody>
      </p:sp>
      <p:sp>
        <p:nvSpPr>
          <p:cNvPr id="12" name="Footer Placeholder 6"/>
          <p:cNvSpPr txBox="1">
            <a:spLocks noChangeArrowheads="1"/>
          </p:cNvSpPr>
          <p:nvPr userDrawn="1"/>
        </p:nvSpPr>
        <p:spPr bwMode="auto">
          <a:xfrm>
            <a:off x="179512" y="6152115"/>
            <a:ext cx="453650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A69C95"/>
                </a:solidFill>
                <a:latin typeface="Verdana" charset="0"/>
                <a:ea typeface="ＭＳ Ｐゴシック" charset="0"/>
                <a:cs typeface="Verdana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en-US" dirty="0" err="1" smtClean="0">
                <a:solidFill>
                  <a:srgbClr val="A69C95"/>
                </a:solidFill>
              </a:rPr>
              <a:t>uOttawa.ca</a:t>
            </a:r>
            <a:endParaRPr lang="en-US" dirty="0">
              <a:solidFill>
                <a:srgbClr val="A69C95"/>
              </a:solidFill>
            </a:endParaRPr>
          </a:p>
        </p:txBody>
      </p:sp>
      <p:pic>
        <p:nvPicPr>
          <p:cNvPr id="13" name="Picture 12" descr="uOttawa_HOR_WG7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367" y="5947834"/>
            <a:ext cx="1697566" cy="454040"/>
          </a:xfrm>
          <a:prstGeom prst="rect">
            <a:avLst/>
          </a:prstGeom>
        </p:spPr>
      </p:pic>
      <p:pic>
        <p:nvPicPr>
          <p:cNvPr id="14" name="Picture 13" descr="FMFM_CORP_FOOTER.jp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29" y="6650864"/>
            <a:ext cx="9171460" cy="21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005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81000"/>
            <a:ext cx="6553200" cy="9144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CA" dirty="0" smtClean="0"/>
              <a:t>Click to </a:t>
            </a:r>
            <a:r>
              <a:rPr lang="fr-CA" dirty="0" err="1" smtClean="0"/>
              <a:t>add</a:t>
            </a:r>
            <a:r>
              <a:rPr lang="fr-CA" dirty="0" smtClean="0"/>
              <a:t> </a:t>
            </a:r>
            <a:r>
              <a:rPr lang="fr-CA" dirty="0" err="1" smtClean="0"/>
              <a:t>title</a:t>
            </a:r>
            <a:r>
              <a:rPr lang="fr-CA" dirty="0" smtClean="0"/>
              <a:t> </a:t>
            </a:r>
            <a:r>
              <a:rPr lang="fr-CA" dirty="0" err="1" smtClean="0"/>
              <a:t>here</a:t>
            </a:r>
            <a:endParaRPr lang="en-US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7772400" cy="3886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CA" dirty="0" smtClean="0"/>
              <a:t>Click to </a:t>
            </a:r>
            <a:r>
              <a:rPr lang="fr-CA" dirty="0" err="1" smtClean="0"/>
              <a:t>add</a:t>
            </a:r>
            <a:r>
              <a:rPr lang="fr-CA" dirty="0" smtClean="0"/>
              <a:t> content </a:t>
            </a:r>
            <a:r>
              <a:rPr lang="fr-CA" dirty="0" err="1" smtClean="0"/>
              <a:t>here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990000"/>
          </a:solidFill>
          <a:latin typeface="Verdana"/>
          <a:ea typeface="ＭＳ Ｐゴシック" charset="0"/>
          <a:cs typeface="Verdana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0000"/>
          </a:solidFill>
          <a:latin typeface="Verdana" charset="0"/>
          <a:ea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0000"/>
          </a:solidFill>
          <a:latin typeface="Verdana" charset="0"/>
          <a:ea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0000"/>
          </a:solidFill>
          <a:latin typeface="Verdana" charset="0"/>
          <a:ea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0000"/>
          </a:solidFill>
          <a:latin typeface="Verdana" charset="0"/>
          <a:ea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0000"/>
          </a:solidFill>
          <a:latin typeface="Arial Black" pitchFamily="-110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0000"/>
          </a:solidFill>
          <a:latin typeface="Arial Black" pitchFamily="-110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0000"/>
          </a:solidFill>
          <a:latin typeface="Arial Black" pitchFamily="-110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0000"/>
          </a:solidFill>
          <a:latin typeface="Arial Black" pitchFamily="-110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Verdana"/>
          <a:ea typeface="ＭＳ Ｐゴシック" charset="0"/>
          <a:cs typeface="Verdana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Verdana"/>
          <a:ea typeface="ＭＳ Ｐゴシック" pitchFamily="-110" charset="-128"/>
          <a:cs typeface="Verdan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Verdana"/>
          <a:ea typeface="ＭＳ Ｐゴシック" pitchFamily="-110" charset="-128"/>
          <a:cs typeface="Verdan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Verdana"/>
          <a:ea typeface="ＭＳ Ｐゴシック" pitchFamily="-110" charset="-128"/>
          <a:cs typeface="Verdan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Verdana"/>
          <a:ea typeface="ＭＳ Ｐゴシック" pitchFamily="-110" charset="-128"/>
          <a:cs typeface="Verdan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0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0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0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0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4" Type="http://schemas.openxmlformats.org/officeDocument/2006/relationships/image" Target="../media/image2.png"/><Relationship Id="rId5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4" Type="http://schemas.openxmlformats.org/officeDocument/2006/relationships/image" Target="../media/image2.png"/><Relationship Id="rId5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4" Type="http://schemas.openxmlformats.org/officeDocument/2006/relationships/image" Target="../media/image2.png"/><Relationship Id="rId5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4" Type="http://schemas.openxmlformats.org/officeDocument/2006/relationships/image" Target="../media/image2.png"/><Relationship Id="rId5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PT_BKG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5" name="Footer Placeholder 6"/>
          <p:cNvSpPr txBox="1">
            <a:spLocks noChangeArrowheads="1"/>
          </p:cNvSpPr>
          <p:nvPr/>
        </p:nvSpPr>
        <p:spPr bwMode="auto">
          <a:xfrm>
            <a:off x="179512" y="6152115"/>
            <a:ext cx="453650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A69C95"/>
                </a:solidFill>
                <a:latin typeface="Verdana" charset="0"/>
                <a:ea typeface="ＭＳ Ｐゴシック" charset="0"/>
                <a:cs typeface="Verdana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en-US" dirty="0" err="1" smtClean="0">
                <a:solidFill>
                  <a:schemeClr val="bg1"/>
                </a:solidFill>
              </a:rPr>
              <a:t>uOttawa.ca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1763688" y="2852936"/>
            <a:ext cx="7380312" cy="1224136"/>
          </a:xfrm>
          <a:prstGeom prst="rect">
            <a:avLst/>
          </a:prstGeom>
          <a:solidFill>
            <a:srgbClr val="3B3734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110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1763688" y="4149080"/>
            <a:ext cx="7380312" cy="321320"/>
          </a:xfrm>
          <a:prstGeom prst="rect">
            <a:avLst/>
          </a:prstGeom>
          <a:solidFill>
            <a:srgbClr val="3B3734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110" charset="0"/>
            </a:endParaRPr>
          </a:p>
        </p:txBody>
      </p:sp>
      <p:sp>
        <p:nvSpPr>
          <p:cNvPr id="19" name="Title 1"/>
          <p:cNvSpPr txBox="1">
            <a:spLocks/>
          </p:cNvSpPr>
          <p:nvPr/>
        </p:nvSpPr>
        <p:spPr bwMode="auto">
          <a:xfrm>
            <a:off x="1872208" y="2852936"/>
            <a:ext cx="7164288" cy="79208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990000"/>
                </a:solidFill>
                <a:latin typeface="Verdana"/>
                <a:ea typeface="ＭＳ Ｐゴシック" charset="0"/>
                <a:cs typeface="Verdana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Verdana" charset="0"/>
                <a:ea typeface="ＭＳ Ｐゴシック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Verdana" charset="0"/>
                <a:ea typeface="ＭＳ Ｐゴシック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Verdana" charset="0"/>
                <a:ea typeface="ＭＳ Ｐゴシック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Verdana" charset="0"/>
                <a:ea typeface="ＭＳ Ｐゴシック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Arial Black" pitchFamily="-110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Arial Black" pitchFamily="-110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Arial Black" pitchFamily="-110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Arial Black" pitchFamily="-110" charset="0"/>
              </a:defRPr>
            </a:lvl9pPr>
          </a:lstStyle>
          <a:p>
            <a:r>
              <a:rPr lang="is-IS" sz="2400" dirty="0">
                <a:solidFill>
                  <a:schemeClr val="bg1"/>
                </a:solidFill>
                <a:latin typeface="Arial"/>
                <a:cs typeface="Arial"/>
              </a:rPr>
              <a:t>CSI 2132 </a:t>
            </a:r>
            <a:r>
              <a:rPr lang="is-IS" sz="2400" dirty="0" smtClean="0">
                <a:solidFill>
                  <a:schemeClr val="bg1"/>
                </a:solidFill>
                <a:latin typeface="Arial"/>
                <a:cs typeface="Arial"/>
              </a:rPr>
              <a:t>Lab#1</a:t>
            </a:r>
            <a:endParaRPr lang="en-US" sz="24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6" name="Text Placeholder 2"/>
          <p:cNvSpPr txBox="1">
            <a:spLocks/>
          </p:cNvSpPr>
          <p:nvPr/>
        </p:nvSpPr>
        <p:spPr bwMode="auto">
          <a:xfrm>
            <a:off x="1872208" y="3573016"/>
            <a:ext cx="7164288" cy="36004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Verdana"/>
                <a:ea typeface="ＭＳ Ｐゴシック" charset="0"/>
                <a:cs typeface="Verdana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Verdana"/>
                <a:ea typeface="ＭＳ Ｐゴシック" pitchFamily="-110" charset="-128"/>
                <a:cs typeface="Verdan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Verdana"/>
                <a:ea typeface="ＭＳ Ｐゴシック" pitchFamily="-110" charset="-128"/>
                <a:cs typeface="Verdan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Verdana"/>
                <a:ea typeface="ＭＳ Ｐゴシック" pitchFamily="-110" charset="-128"/>
                <a:cs typeface="Verdan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/>
                <a:ea typeface="ＭＳ Ｐゴシック" pitchFamily="-110" charset="-128"/>
                <a:cs typeface="Verdan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9pPr>
          </a:lstStyle>
          <a:p>
            <a:r>
              <a:rPr lang="en-US" sz="1600" dirty="0">
                <a:solidFill>
                  <a:schemeClr val="bg1"/>
                </a:solidFill>
                <a:latin typeface="Arial"/>
                <a:cs typeface="Arial"/>
              </a:rPr>
              <a:t>Setting up PostgreSQL</a:t>
            </a:r>
          </a:p>
        </p:txBody>
      </p:sp>
      <p:sp>
        <p:nvSpPr>
          <p:cNvPr id="27" name="Text Placeholder 2"/>
          <p:cNvSpPr txBox="1">
            <a:spLocks/>
          </p:cNvSpPr>
          <p:nvPr/>
        </p:nvSpPr>
        <p:spPr bwMode="auto">
          <a:xfrm>
            <a:off x="1872208" y="4149080"/>
            <a:ext cx="7164288" cy="288032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Verdana"/>
                <a:ea typeface="ＭＳ Ｐゴシック" charset="0"/>
                <a:cs typeface="Verdana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Verdana"/>
                <a:ea typeface="ＭＳ Ｐゴシック" pitchFamily="-110" charset="-128"/>
                <a:cs typeface="Verdan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Verdana"/>
                <a:ea typeface="ＭＳ Ｐゴシック" pitchFamily="-110" charset="-128"/>
                <a:cs typeface="Verdan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Verdana"/>
                <a:ea typeface="ＭＳ Ｐゴシック" pitchFamily="-110" charset="-128"/>
                <a:cs typeface="Verdan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/>
                <a:ea typeface="ＭＳ Ｐゴシック" pitchFamily="-110" charset="-128"/>
                <a:cs typeface="Verdan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9pPr>
          </a:lstStyle>
          <a:p>
            <a:pPr marL="0" indent="0">
              <a:buNone/>
            </a:pPr>
            <a:r>
              <a:rPr lang="en-US" sz="1200" dirty="0" smtClean="0">
                <a:solidFill>
                  <a:schemeClr val="bg1"/>
                </a:solidFill>
                <a:latin typeface="Arial"/>
                <a:cs typeface="Arial"/>
              </a:rPr>
              <a:t>Presented by: Rana Khalil, 15 Jan 2018</a:t>
            </a:r>
            <a:endParaRPr lang="en-US"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1688352" y="2852936"/>
            <a:ext cx="78511" cy="1224136"/>
          </a:xfrm>
          <a:prstGeom prst="rect">
            <a:avLst/>
          </a:prstGeom>
          <a:solidFill>
            <a:srgbClr val="2F1A45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A69C95"/>
              </a:solidFill>
              <a:effectLst/>
              <a:latin typeface="Times" pitchFamily="-110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1688353" y="4149080"/>
            <a:ext cx="78510" cy="321320"/>
          </a:xfrm>
          <a:prstGeom prst="rect">
            <a:avLst/>
          </a:prstGeom>
          <a:solidFill>
            <a:srgbClr val="2F1A45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A69C95"/>
                </a:solidFill>
                <a:effectLst/>
                <a:latin typeface="Times" pitchFamily="-110" charset="0"/>
              </a:rPr>
              <a:t> 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A69C95"/>
              </a:solidFill>
              <a:effectLst/>
              <a:latin typeface="Times" pitchFamily="-110" charset="0"/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-13729" y="-1866"/>
            <a:ext cx="9172670" cy="6866731"/>
            <a:chOff x="-13729" y="-1866"/>
            <a:chExt cx="9172670" cy="6866731"/>
          </a:xfrm>
        </p:grpSpPr>
        <p:sp>
          <p:nvSpPr>
            <p:cNvPr id="36" name="Rectangle 35"/>
            <p:cNvSpPr/>
            <p:nvPr/>
          </p:nvSpPr>
          <p:spPr bwMode="auto">
            <a:xfrm>
              <a:off x="-6643" y="5661248"/>
              <a:ext cx="9165584" cy="993677"/>
            </a:xfrm>
            <a:prstGeom prst="rect">
              <a:avLst/>
            </a:prstGeom>
            <a:solidFill>
              <a:srgbClr val="3B3734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-110" charset="0"/>
                </a:rPr>
                <a:t> </a:t>
              </a: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endParaRPr>
            </a:p>
          </p:txBody>
        </p:sp>
        <p:pic>
          <p:nvPicPr>
            <p:cNvPr id="38" name="Picture 37" descr="top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" y="-1866"/>
              <a:ext cx="9144002" cy="384305"/>
            </a:xfrm>
            <a:prstGeom prst="rect">
              <a:avLst/>
            </a:prstGeom>
          </p:spPr>
        </p:pic>
        <p:sp>
          <p:nvSpPr>
            <p:cNvPr id="39" name="Footer Placeholder 6"/>
            <p:cNvSpPr txBox="1">
              <a:spLocks noChangeArrowheads="1"/>
            </p:cNvSpPr>
            <p:nvPr/>
          </p:nvSpPr>
          <p:spPr bwMode="auto">
            <a:xfrm>
              <a:off x="179512" y="6152115"/>
              <a:ext cx="4536504" cy="360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r" rtl="0" eaLnBrk="0" fontAlgn="base" hangingPunct="0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rgbClr val="A69C95"/>
                  </a:solidFill>
                  <a:latin typeface="Verdana" charset="0"/>
                  <a:ea typeface="ＭＳ Ｐゴシック" charset="0"/>
                  <a:cs typeface="Verdana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l"/>
              <a:r>
                <a:rPr lang="en-US" dirty="0" err="1" smtClean="0">
                  <a:solidFill>
                    <a:schemeClr val="bg1"/>
                  </a:solidFill>
                </a:rPr>
                <a:t>uOttawa.ca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pic>
          <p:nvPicPr>
            <p:cNvPr id="40" name="Picture 39" descr="FMFM_CORP_FOOTER.jp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3729" y="6650864"/>
              <a:ext cx="9171460" cy="2140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22014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pgAdmin 4</a:t>
            </a:r>
            <a:r>
              <a:rPr lang="en-US" dirty="0" smtClean="0"/>
              <a:t> </a:t>
            </a:r>
            <a:r>
              <a:rPr lang="en-US" dirty="0"/>
              <a:t>at SITE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pgAdmin is already installed in </a:t>
            </a:r>
            <a:r>
              <a:rPr lang="en-US" dirty="0" smtClean="0"/>
              <a:t>SITE computer </a:t>
            </a:r>
            <a:r>
              <a:rPr lang="en-US" dirty="0"/>
              <a:t>labs</a:t>
            </a:r>
            <a:r>
              <a:rPr lang="en-US" dirty="0" smtClean="0"/>
              <a:t>.</a:t>
            </a:r>
          </a:p>
          <a:p>
            <a:r>
              <a:rPr lang="en-US" dirty="0" smtClean="0"/>
              <a:t>Go to</a:t>
            </a:r>
          </a:p>
          <a:p>
            <a:pPr lvl="1"/>
            <a:r>
              <a:rPr lang="en-US" dirty="0" smtClean="0"/>
              <a:t>Start Menu &gt; </a:t>
            </a:r>
            <a:r>
              <a:rPr lang="en-US" b="1" dirty="0" smtClean="0"/>
              <a:t>All Programs </a:t>
            </a:r>
            <a:r>
              <a:rPr lang="en-US" dirty="0" smtClean="0"/>
              <a:t>&gt; </a:t>
            </a:r>
            <a:r>
              <a:rPr lang="en-US" b="1" dirty="0" smtClean="0"/>
              <a:t>Software Development</a:t>
            </a:r>
            <a:r>
              <a:rPr lang="en-US" b="1" dirty="0"/>
              <a:t> </a:t>
            </a:r>
            <a:r>
              <a:rPr lang="en-US" dirty="0" smtClean="0"/>
              <a:t>&gt; </a:t>
            </a:r>
            <a:r>
              <a:rPr lang="en-US" b="1" dirty="0" smtClean="0"/>
              <a:t>pgAdmin 4</a:t>
            </a:r>
            <a:r>
              <a:rPr lang="en-US" dirty="0" smtClean="0"/>
              <a:t> &gt; </a:t>
            </a:r>
            <a:r>
              <a:rPr lang="en-US" b="1" dirty="0" smtClean="0"/>
              <a:t>pgAdmin 4 v2</a:t>
            </a:r>
          </a:p>
          <a:p>
            <a:r>
              <a:rPr lang="en-US" dirty="0" smtClean="0"/>
              <a:t>Under </a:t>
            </a:r>
            <a:r>
              <a:rPr lang="en-US" b="1" dirty="0" smtClean="0"/>
              <a:t>Quick Links </a:t>
            </a:r>
            <a:r>
              <a:rPr lang="en-US" dirty="0" smtClean="0"/>
              <a:t>click on </a:t>
            </a:r>
            <a:r>
              <a:rPr lang="en-US" b="1" dirty="0" smtClean="0"/>
              <a:t>Add New Server</a:t>
            </a:r>
          </a:p>
        </p:txBody>
      </p:sp>
    </p:spTree>
    <p:extLst>
      <p:ext uri="{BB962C8B-B14F-4D97-AF65-F5344CB8AC3E}">
        <p14:creationId xmlns:p14="http://schemas.microsoft.com/office/powerpoint/2010/main" val="757854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96752"/>
            <a:ext cx="4217268" cy="4536504"/>
          </a:xfrm>
        </p:spPr>
        <p:txBody>
          <a:bodyPr/>
          <a:lstStyle/>
          <a:p>
            <a:pPr marL="0" indent="0">
              <a:buNone/>
            </a:pPr>
            <a:r>
              <a:rPr lang="en-US" sz="1600" b="1" dirty="0"/>
              <a:t>Server Parameters for </a:t>
            </a:r>
            <a:r>
              <a:rPr lang="en-US" sz="1600" b="1" dirty="0" smtClean="0"/>
              <a:t>SITE</a:t>
            </a:r>
          </a:p>
          <a:p>
            <a:pPr marL="0" indent="0">
              <a:buNone/>
            </a:pPr>
            <a:endParaRPr lang="en-US" sz="1600" b="1" dirty="0" smtClean="0"/>
          </a:p>
          <a:p>
            <a:pPr marL="0" indent="0">
              <a:buNone/>
            </a:pPr>
            <a:r>
              <a:rPr lang="en-US" sz="1600" b="1" dirty="0" smtClean="0"/>
              <a:t>General </a:t>
            </a:r>
            <a:r>
              <a:rPr lang="en-US" sz="1600" dirty="0" smtClean="0"/>
              <a:t>Tab</a:t>
            </a:r>
          </a:p>
          <a:p>
            <a:pPr lvl="1"/>
            <a:r>
              <a:rPr lang="en-US" sz="1600" b="1" dirty="0" smtClean="0"/>
              <a:t>Name</a:t>
            </a:r>
            <a:r>
              <a:rPr lang="en-US" sz="1600" dirty="0"/>
              <a:t>: Anything you </a:t>
            </a:r>
            <a:r>
              <a:rPr lang="en-US" sz="1600" dirty="0" smtClean="0"/>
              <a:t>want</a:t>
            </a:r>
          </a:p>
          <a:p>
            <a:pPr lvl="1"/>
            <a:endParaRPr lang="en-US" sz="1600" dirty="0" smtClean="0"/>
          </a:p>
          <a:p>
            <a:pPr marL="0" indent="0">
              <a:buNone/>
            </a:pPr>
            <a:r>
              <a:rPr lang="en-US" sz="1600" b="1" dirty="0" smtClean="0"/>
              <a:t>Connection </a:t>
            </a:r>
            <a:r>
              <a:rPr lang="en-US" sz="1600" dirty="0" smtClean="0"/>
              <a:t>Tab</a:t>
            </a:r>
          </a:p>
          <a:p>
            <a:pPr lvl="1"/>
            <a:r>
              <a:rPr lang="en-US" sz="1600" b="1" dirty="0" smtClean="0"/>
              <a:t>Host name/address</a:t>
            </a:r>
            <a:r>
              <a:rPr lang="en-US" sz="1600" dirty="0"/>
              <a:t>: </a:t>
            </a:r>
            <a:r>
              <a:rPr lang="en-US" sz="1600" dirty="0" smtClean="0"/>
              <a:t>web0.eecs.uottawa.ca</a:t>
            </a:r>
          </a:p>
          <a:p>
            <a:pPr lvl="1"/>
            <a:r>
              <a:rPr lang="en-US" sz="1600" b="1" dirty="0" smtClean="0"/>
              <a:t>Port</a:t>
            </a:r>
            <a:r>
              <a:rPr lang="en-US" sz="1600" dirty="0"/>
              <a:t>: </a:t>
            </a:r>
            <a:r>
              <a:rPr lang="en-US" sz="1600" dirty="0" smtClean="0"/>
              <a:t>15432</a:t>
            </a:r>
          </a:p>
          <a:p>
            <a:pPr lvl="1"/>
            <a:r>
              <a:rPr lang="en-US" sz="1600" b="1" dirty="0" smtClean="0"/>
              <a:t>Maintenance </a:t>
            </a:r>
            <a:r>
              <a:rPr lang="en-US" sz="1600" b="1" dirty="0"/>
              <a:t>DB </a:t>
            </a:r>
            <a:r>
              <a:rPr lang="en-US" sz="1600" b="1" dirty="0" smtClean="0"/>
              <a:t>&amp; Username</a:t>
            </a:r>
            <a:r>
              <a:rPr lang="en-US" sz="1600" dirty="0"/>
              <a:t>: Your SITE account’s </a:t>
            </a:r>
            <a:r>
              <a:rPr lang="en-US" sz="1600" dirty="0" smtClean="0"/>
              <a:t>username</a:t>
            </a:r>
          </a:p>
          <a:p>
            <a:pPr lvl="1"/>
            <a:r>
              <a:rPr lang="en-US" sz="1600" b="1" dirty="0" smtClean="0"/>
              <a:t>Password</a:t>
            </a:r>
            <a:r>
              <a:rPr lang="en-US" sz="1600" dirty="0"/>
              <a:t>: Your SITE account’s password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1059942"/>
            <a:ext cx="4926732" cy="4810123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966176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5229200"/>
            <a:ext cx="7772400" cy="137728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 smtClean="0"/>
              <a:t>Successful </a:t>
            </a:r>
            <a:r>
              <a:rPr lang="en-US" sz="1600" dirty="0"/>
              <a:t>connection and pgAdmin </a:t>
            </a:r>
            <a:r>
              <a:rPr lang="en-US" sz="1600" dirty="0" smtClean="0"/>
              <a:t>GUI.</a:t>
            </a:r>
          </a:p>
          <a:p>
            <a:pPr marL="0" indent="0">
              <a:buNone/>
            </a:pPr>
            <a:r>
              <a:rPr lang="en-US" sz="1600" b="1" dirty="0" smtClean="0"/>
              <a:t>Note </a:t>
            </a:r>
            <a:r>
              <a:rPr lang="en-US" sz="1600" b="1" dirty="0"/>
              <a:t>that you only have access to the DB associated with </a:t>
            </a:r>
            <a:r>
              <a:rPr lang="en-US" sz="1600" b="1" dirty="0" smtClean="0"/>
              <a:t>your SITE </a:t>
            </a:r>
            <a:r>
              <a:rPr lang="en-US" sz="1600" b="1" dirty="0"/>
              <a:t>account.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476672"/>
            <a:ext cx="6192688" cy="4642771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1959293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and using </a:t>
            </a:r>
            <a:r>
              <a:rPr lang="en-US" dirty="0" smtClean="0"/>
              <a:t>pgAdmin </a:t>
            </a:r>
            <a:r>
              <a:rPr lang="en-US" dirty="0"/>
              <a:t>4</a:t>
            </a:r>
            <a:r>
              <a:rPr lang="en-US" dirty="0" smtClean="0"/>
              <a:t> </a:t>
            </a:r>
            <a:r>
              <a:rPr lang="en-US" dirty="0"/>
              <a:t>from your home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</a:t>
            </a:r>
            <a:r>
              <a:rPr lang="en-US" dirty="0" smtClean="0"/>
              <a:t>to</a:t>
            </a:r>
          </a:p>
          <a:p>
            <a:pPr lvl="1"/>
            <a:r>
              <a:rPr lang="en-US" dirty="0"/>
              <a:t>https://www.pgadmin.org/download</a:t>
            </a:r>
            <a:r>
              <a:rPr lang="en-US" dirty="0" smtClean="0"/>
              <a:t>/</a:t>
            </a:r>
          </a:p>
          <a:p>
            <a:r>
              <a:rPr lang="en-US" dirty="0"/>
              <a:t>Click on the PostgreSQL mirror network link</a:t>
            </a:r>
            <a:r>
              <a:rPr lang="en-US" dirty="0" smtClean="0"/>
              <a:t>.</a:t>
            </a:r>
          </a:p>
          <a:p>
            <a:r>
              <a:rPr lang="en-US" dirty="0" smtClean="0"/>
              <a:t>Select the latest version (</a:t>
            </a:r>
            <a:r>
              <a:rPr lang="da-DK" dirty="0" smtClean="0"/>
              <a:t>v2.1</a:t>
            </a:r>
            <a:r>
              <a:rPr lang="en-US" dirty="0" smtClean="0"/>
              <a:t>)</a:t>
            </a:r>
          </a:p>
          <a:p>
            <a:r>
              <a:rPr lang="en-US" dirty="0"/>
              <a:t>Select your operating system (e.g. </a:t>
            </a:r>
            <a:r>
              <a:rPr lang="en-US" dirty="0" err="1" smtClean="0"/>
              <a:t>macos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Click on </a:t>
            </a:r>
            <a:r>
              <a:rPr lang="en-US" dirty="0" smtClean="0"/>
              <a:t>pgadmin4-2.1.dmg (depends on your operating system)</a:t>
            </a:r>
          </a:p>
          <a:p>
            <a:r>
              <a:rPr lang="en-US" dirty="0"/>
              <a:t>Extract the contents of the compressed </a:t>
            </a:r>
            <a:r>
              <a:rPr lang="en-US" dirty="0" smtClean="0"/>
              <a:t>file</a:t>
            </a:r>
          </a:p>
          <a:p>
            <a:pPr lvl="1"/>
            <a:r>
              <a:rPr lang="en-US" dirty="0" smtClean="0"/>
              <a:t>Follow the installation instructions</a:t>
            </a:r>
            <a:endParaRPr lang="en-US" dirty="0"/>
          </a:p>
          <a:p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39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 Setup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pgAdmin 4</a:t>
            </a:r>
          </a:p>
          <a:p>
            <a:r>
              <a:rPr lang="en-US" dirty="0" smtClean="0"/>
              <a:t>In the </a:t>
            </a:r>
            <a:r>
              <a:rPr lang="en-US" b="1" dirty="0" smtClean="0"/>
              <a:t>Dashboard</a:t>
            </a:r>
            <a:r>
              <a:rPr lang="en-US" dirty="0" smtClean="0"/>
              <a:t> tab click on </a:t>
            </a:r>
            <a:r>
              <a:rPr lang="en-US" b="1" dirty="0" smtClean="0"/>
              <a:t>Add New Server </a:t>
            </a:r>
          </a:p>
          <a:p>
            <a:pPr lvl="1"/>
            <a:r>
              <a:rPr lang="en-US" dirty="0"/>
              <a:t>Warning: You may need to restart pgAdmin </a:t>
            </a:r>
            <a:r>
              <a:rPr lang="en-US" dirty="0" smtClean="0"/>
              <a:t>after adding </a:t>
            </a:r>
            <a:r>
              <a:rPr lang="en-US" dirty="0"/>
              <a:t>the server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599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80728"/>
            <a:ext cx="4217268" cy="4536504"/>
          </a:xfrm>
        </p:spPr>
        <p:txBody>
          <a:bodyPr/>
          <a:lstStyle/>
          <a:p>
            <a:pPr marL="0" indent="0">
              <a:buNone/>
            </a:pPr>
            <a:r>
              <a:rPr lang="en-US" sz="1600" b="1" dirty="0"/>
              <a:t>Server Parameters for </a:t>
            </a:r>
            <a:r>
              <a:rPr lang="en-US" sz="1600" b="1" dirty="0" smtClean="0"/>
              <a:t>Home (same as SITE)</a:t>
            </a:r>
          </a:p>
          <a:p>
            <a:pPr marL="0" indent="0">
              <a:buNone/>
            </a:pPr>
            <a:endParaRPr lang="en-US" sz="1600" b="1" dirty="0" smtClean="0"/>
          </a:p>
          <a:p>
            <a:pPr marL="0" indent="0">
              <a:buNone/>
            </a:pPr>
            <a:r>
              <a:rPr lang="en-US" sz="1600" b="1" dirty="0" smtClean="0"/>
              <a:t>General </a:t>
            </a:r>
            <a:r>
              <a:rPr lang="en-US" sz="1600" dirty="0" smtClean="0"/>
              <a:t>Tab</a:t>
            </a:r>
          </a:p>
          <a:p>
            <a:pPr lvl="1"/>
            <a:r>
              <a:rPr lang="en-US" sz="1600" b="1" dirty="0" smtClean="0"/>
              <a:t>Name</a:t>
            </a:r>
            <a:r>
              <a:rPr lang="en-US" sz="1600" dirty="0"/>
              <a:t>: Anything you </a:t>
            </a:r>
            <a:r>
              <a:rPr lang="en-US" sz="1600" dirty="0" smtClean="0"/>
              <a:t>want</a:t>
            </a:r>
          </a:p>
          <a:p>
            <a:pPr lvl="1"/>
            <a:endParaRPr lang="en-US" sz="1600" dirty="0" smtClean="0"/>
          </a:p>
          <a:p>
            <a:pPr marL="0" indent="0">
              <a:buNone/>
            </a:pPr>
            <a:r>
              <a:rPr lang="en-US" sz="1600" b="1" dirty="0" smtClean="0"/>
              <a:t>Connection </a:t>
            </a:r>
            <a:r>
              <a:rPr lang="en-US" sz="1600" dirty="0" smtClean="0"/>
              <a:t>Tab</a:t>
            </a:r>
          </a:p>
          <a:p>
            <a:pPr lvl="1"/>
            <a:r>
              <a:rPr lang="en-US" sz="1600" b="1" dirty="0" smtClean="0"/>
              <a:t>Host name/address</a:t>
            </a:r>
            <a:r>
              <a:rPr lang="en-US" sz="1600" dirty="0"/>
              <a:t>: </a:t>
            </a:r>
            <a:r>
              <a:rPr lang="en-US" sz="1600" dirty="0" smtClean="0"/>
              <a:t>web0.eecs.uottawa.ca</a:t>
            </a:r>
          </a:p>
          <a:p>
            <a:pPr lvl="1"/>
            <a:r>
              <a:rPr lang="en-US" sz="1600" b="1" dirty="0" smtClean="0"/>
              <a:t>Port</a:t>
            </a:r>
            <a:r>
              <a:rPr lang="en-US" sz="1600" dirty="0"/>
              <a:t>: </a:t>
            </a:r>
            <a:r>
              <a:rPr lang="en-US" sz="1600" dirty="0" smtClean="0"/>
              <a:t>15432</a:t>
            </a:r>
          </a:p>
          <a:p>
            <a:pPr lvl="1"/>
            <a:r>
              <a:rPr lang="en-US" sz="1600" b="1" dirty="0" smtClean="0"/>
              <a:t>Maintenance </a:t>
            </a:r>
            <a:r>
              <a:rPr lang="en-US" sz="1600" b="1" dirty="0"/>
              <a:t>DB </a:t>
            </a:r>
            <a:r>
              <a:rPr lang="en-US" sz="1600" b="1" dirty="0" smtClean="0"/>
              <a:t>&amp; Username</a:t>
            </a:r>
            <a:r>
              <a:rPr lang="en-US" sz="1600" dirty="0"/>
              <a:t>: Your SITE account’s </a:t>
            </a:r>
            <a:r>
              <a:rPr lang="en-US" sz="1600" dirty="0" smtClean="0"/>
              <a:t>username</a:t>
            </a:r>
          </a:p>
          <a:p>
            <a:pPr lvl="1"/>
            <a:r>
              <a:rPr lang="en-US" sz="1600" b="1" dirty="0" smtClean="0"/>
              <a:t>Password</a:t>
            </a:r>
            <a:r>
              <a:rPr lang="en-US" sz="1600" dirty="0"/>
              <a:t>: Your SITE account’s password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980728"/>
            <a:ext cx="4926732" cy="4810123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379633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PT_BKG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auto">
          <a:xfrm>
            <a:off x="1763688" y="2852936"/>
            <a:ext cx="7380312" cy="1224136"/>
          </a:xfrm>
          <a:prstGeom prst="rect">
            <a:avLst/>
          </a:prstGeom>
          <a:solidFill>
            <a:srgbClr val="3B3734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110" charset="0"/>
            </a:endParaRPr>
          </a:p>
        </p:txBody>
      </p:sp>
      <p:sp>
        <p:nvSpPr>
          <p:cNvPr id="19" name="Title 1"/>
          <p:cNvSpPr txBox="1">
            <a:spLocks/>
          </p:cNvSpPr>
          <p:nvPr/>
        </p:nvSpPr>
        <p:spPr bwMode="auto">
          <a:xfrm>
            <a:off x="2039006" y="3068960"/>
            <a:ext cx="7164288" cy="79208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990000"/>
                </a:solidFill>
                <a:latin typeface="Verdana"/>
                <a:ea typeface="ＭＳ Ｐゴシック" charset="0"/>
                <a:cs typeface="Verdana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Verdana" charset="0"/>
                <a:ea typeface="ＭＳ Ｐゴシック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Verdana" charset="0"/>
                <a:ea typeface="ＭＳ Ｐゴシック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Verdana" charset="0"/>
                <a:ea typeface="ＭＳ Ｐゴシック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Verdana" charset="0"/>
                <a:ea typeface="ＭＳ Ｐゴシック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Arial Black" pitchFamily="-110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Arial Black" pitchFamily="-110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Arial Black" pitchFamily="-110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Arial Black" pitchFamily="-110" charset="0"/>
              </a:defRPr>
            </a:lvl9pPr>
          </a:lstStyle>
          <a:p>
            <a:r>
              <a:rPr lang="en-US" sz="2400" dirty="0" smtClean="0">
                <a:solidFill>
                  <a:schemeClr val="bg1"/>
                </a:solidFill>
                <a:latin typeface="Arial"/>
                <a:cs typeface="Arial"/>
              </a:rPr>
              <a:t>OVERVIEW OF PGADMIN</a:t>
            </a:r>
            <a:endParaRPr lang="en-US" sz="24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1688352" y="2852936"/>
            <a:ext cx="78511" cy="1224136"/>
          </a:xfrm>
          <a:prstGeom prst="rect">
            <a:avLst/>
          </a:prstGeom>
          <a:solidFill>
            <a:srgbClr val="2F1A45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A69C95"/>
              </a:solidFill>
              <a:effectLst/>
              <a:latin typeface="Times" pitchFamily="-110" charset="0"/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-13729" y="-1866"/>
            <a:ext cx="9171460" cy="6866731"/>
            <a:chOff x="-13729" y="-1866"/>
            <a:chExt cx="9171460" cy="6866731"/>
          </a:xfrm>
        </p:grpSpPr>
        <p:pic>
          <p:nvPicPr>
            <p:cNvPr id="38" name="Picture 37" descr="top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" y="-1866"/>
              <a:ext cx="9144002" cy="384305"/>
            </a:xfrm>
            <a:prstGeom prst="rect">
              <a:avLst/>
            </a:prstGeom>
          </p:spPr>
        </p:pic>
        <p:pic>
          <p:nvPicPr>
            <p:cNvPr id="40" name="Picture 39" descr="FMFM_CORP_FOOTER.jp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3729" y="6650864"/>
              <a:ext cx="9171460" cy="2140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35200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427398"/>
            <a:ext cx="7774632" cy="864096"/>
          </a:xfrm>
        </p:spPr>
        <p:txBody>
          <a:bodyPr/>
          <a:lstStyle/>
          <a:p>
            <a:r>
              <a:rPr lang="en-US" dirty="0" smtClean="0"/>
              <a:t>Main Window - Tree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67" y="2348880"/>
            <a:ext cx="1944216" cy="2160240"/>
          </a:xfrm>
        </p:spPr>
        <p:txBody>
          <a:bodyPr/>
          <a:lstStyle/>
          <a:p>
            <a:pPr marL="0" lvl="0" indent="0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Server </a:t>
            </a:r>
            <a:r>
              <a:rPr lang="en-US" dirty="0" smtClean="0"/>
              <a:t>tree</a:t>
            </a:r>
          </a:p>
          <a:p>
            <a:pPr marL="0" lvl="0" indent="0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and the objects </a:t>
            </a:r>
            <a:r>
              <a:rPr lang="en-US" dirty="0"/>
              <a:t>objects that reside on a </a:t>
            </a:r>
            <a:r>
              <a:rPr lang="en-US" dirty="0" smtClean="0"/>
              <a:t>server.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1291494"/>
            <a:ext cx="6156176" cy="4572171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10" name="Right Arrow 9"/>
          <p:cNvSpPr/>
          <p:nvPr/>
        </p:nvSpPr>
        <p:spPr bwMode="auto">
          <a:xfrm>
            <a:off x="1952854" y="2708920"/>
            <a:ext cx="1224136" cy="57606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3303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427398"/>
            <a:ext cx="7774632" cy="864096"/>
          </a:xfrm>
        </p:spPr>
        <p:txBody>
          <a:bodyPr/>
          <a:lstStyle/>
          <a:p>
            <a:r>
              <a:rPr lang="en-US" dirty="0" smtClean="0"/>
              <a:t>Main Window - Dashboard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205" y="2085666"/>
            <a:ext cx="2303748" cy="2808312"/>
          </a:xfrm>
        </p:spPr>
        <p:txBody>
          <a:bodyPr/>
          <a:lstStyle/>
          <a:p>
            <a:pPr marL="0" lvl="0" indent="0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</a:t>
            </a:r>
            <a:r>
              <a:rPr lang="en-US" dirty="0" smtClean="0"/>
              <a:t>rovides an active analysis of the usage statistics for the selected server or database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 bwMode="auto">
          <a:xfrm flipV="1">
            <a:off x="2312386" y="2963588"/>
            <a:ext cx="1224136" cy="642791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110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1124744"/>
            <a:ext cx="4896544" cy="4730157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140161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427398"/>
            <a:ext cx="7774632" cy="864096"/>
          </a:xfrm>
        </p:spPr>
        <p:txBody>
          <a:bodyPr/>
          <a:lstStyle/>
          <a:p>
            <a:r>
              <a:rPr lang="en-US" dirty="0" smtClean="0"/>
              <a:t>Main Window -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124" y="2492896"/>
            <a:ext cx="2303748" cy="2808312"/>
          </a:xfrm>
        </p:spPr>
        <p:txBody>
          <a:bodyPr/>
          <a:lstStyle/>
          <a:p>
            <a:pPr marL="0" lvl="0" indent="0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</a:t>
            </a:r>
            <a:r>
              <a:rPr lang="en-US" dirty="0" smtClean="0"/>
              <a:t>isplays </a:t>
            </a:r>
            <a:r>
              <a:rPr lang="en-US" dirty="0"/>
              <a:t>information about the object selected</a:t>
            </a:r>
          </a:p>
        </p:txBody>
      </p:sp>
      <p:sp>
        <p:nvSpPr>
          <p:cNvPr id="10" name="Right Arrow 9"/>
          <p:cNvSpPr/>
          <p:nvPr/>
        </p:nvSpPr>
        <p:spPr bwMode="auto">
          <a:xfrm flipV="1">
            <a:off x="2552872" y="2785302"/>
            <a:ext cx="1224136" cy="642791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110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1124744"/>
            <a:ext cx="4822304" cy="4705258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460313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Rana Khalil</a:t>
            </a:r>
          </a:p>
          <a:p>
            <a:r>
              <a:rPr lang="en-US" dirty="0" smtClean="0"/>
              <a:t>Master in Computer Science – 2</a:t>
            </a:r>
            <a:r>
              <a:rPr lang="en-US" baseline="30000" dirty="0" smtClean="0"/>
              <a:t>nd</a:t>
            </a:r>
            <a:r>
              <a:rPr lang="en-US" dirty="0" smtClean="0"/>
              <a:t> year</a:t>
            </a:r>
          </a:p>
          <a:p>
            <a:r>
              <a:rPr lang="en-US" dirty="0" smtClean="0"/>
              <a:t>Email: rkhal101@uottawa.ca</a:t>
            </a:r>
          </a:p>
          <a:p>
            <a:r>
              <a:rPr lang="en-US" dirty="0" smtClean="0"/>
              <a:t>Office Hours: Tuesdays 12</a:t>
            </a:r>
            <a:r>
              <a:rPr lang="en-US" dirty="0" smtClean="0">
                <a:sym typeface="Wingdings"/>
              </a:rPr>
              <a:t>:00 PM – 1:00 PM in SITE 5000D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672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427398"/>
            <a:ext cx="7774632" cy="864096"/>
          </a:xfrm>
        </p:spPr>
        <p:txBody>
          <a:bodyPr/>
          <a:lstStyle/>
          <a:p>
            <a:r>
              <a:rPr lang="en-US" dirty="0" smtClean="0"/>
              <a:t>Main Window - 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501886"/>
            <a:ext cx="2303748" cy="4009714"/>
          </a:xfrm>
        </p:spPr>
        <p:txBody>
          <a:bodyPr/>
          <a:lstStyle/>
          <a:p>
            <a:pPr marL="0" lvl="0" indent="0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</a:t>
            </a:r>
            <a:r>
              <a:rPr lang="en-US" dirty="0" smtClean="0"/>
              <a:t>isplays </a:t>
            </a:r>
            <a:r>
              <a:rPr lang="en-US" dirty="0"/>
              <a:t>the SQL script that created the highlighted object, and </a:t>
            </a:r>
            <a:r>
              <a:rPr lang="en-US" dirty="0" smtClean="0"/>
              <a:t>a </a:t>
            </a:r>
            <a:r>
              <a:rPr lang="en-US" dirty="0"/>
              <a:t>(commented out) SQL statement that will </a:t>
            </a:r>
            <a:r>
              <a:rPr lang="en-US" i="1" dirty="0"/>
              <a:t>DROP</a:t>
            </a:r>
            <a:r>
              <a:rPr lang="en-US" dirty="0"/>
              <a:t> the selected object.</a:t>
            </a:r>
          </a:p>
        </p:txBody>
      </p:sp>
      <p:sp>
        <p:nvSpPr>
          <p:cNvPr id="10" name="Right Arrow 9"/>
          <p:cNvSpPr/>
          <p:nvPr/>
        </p:nvSpPr>
        <p:spPr bwMode="auto">
          <a:xfrm flipV="1">
            <a:off x="2411760" y="2785302"/>
            <a:ext cx="1224136" cy="642791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110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5463" y="1501886"/>
            <a:ext cx="5040560" cy="3799322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772433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427398"/>
            <a:ext cx="7774632" cy="864096"/>
          </a:xfrm>
        </p:spPr>
        <p:txBody>
          <a:bodyPr/>
          <a:lstStyle/>
          <a:p>
            <a:r>
              <a:rPr lang="en-US" dirty="0" smtClean="0"/>
              <a:t>Main Window -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2276872"/>
            <a:ext cx="2303748" cy="4009714"/>
          </a:xfrm>
        </p:spPr>
        <p:txBody>
          <a:bodyPr/>
          <a:lstStyle/>
          <a:p>
            <a:pPr marL="0" lvl="0" indent="0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</a:t>
            </a:r>
            <a:r>
              <a:rPr lang="en-US" dirty="0" smtClean="0"/>
              <a:t>isplays </a:t>
            </a:r>
            <a:r>
              <a:rPr lang="en-US" dirty="0"/>
              <a:t>the statistics gathered for each object on the tree control</a:t>
            </a:r>
          </a:p>
        </p:txBody>
      </p:sp>
      <p:sp>
        <p:nvSpPr>
          <p:cNvPr id="10" name="Right Arrow 9"/>
          <p:cNvSpPr/>
          <p:nvPr/>
        </p:nvSpPr>
        <p:spPr bwMode="auto">
          <a:xfrm flipV="1">
            <a:off x="2411760" y="2785302"/>
            <a:ext cx="1224136" cy="642791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110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1460159"/>
            <a:ext cx="5256584" cy="3935867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2067636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427398"/>
            <a:ext cx="7774632" cy="864096"/>
          </a:xfrm>
        </p:spPr>
        <p:txBody>
          <a:bodyPr/>
          <a:lstStyle/>
          <a:p>
            <a:r>
              <a:rPr lang="en-US" dirty="0" smtClean="0"/>
              <a:t>Main Window - Dependencies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2276872"/>
            <a:ext cx="2303748" cy="4009714"/>
          </a:xfrm>
        </p:spPr>
        <p:txBody>
          <a:bodyPr/>
          <a:lstStyle/>
          <a:p>
            <a:pPr marL="0" lvl="0" indent="0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</a:t>
            </a:r>
            <a:r>
              <a:rPr lang="en-US" dirty="0" smtClean="0"/>
              <a:t>isplays </a:t>
            </a:r>
            <a:r>
              <a:rPr lang="en-US" dirty="0"/>
              <a:t>the objects on which the currently selected object </a:t>
            </a:r>
            <a:r>
              <a:rPr lang="en-US" dirty="0" smtClean="0"/>
              <a:t>depends.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 bwMode="auto">
          <a:xfrm flipV="1">
            <a:off x="2195736" y="2805899"/>
            <a:ext cx="1224136" cy="642791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110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1459240"/>
            <a:ext cx="5571366" cy="3937706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1132370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427398"/>
            <a:ext cx="7774632" cy="864096"/>
          </a:xfrm>
        </p:spPr>
        <p:txBody>
          <a:bodyPr/>
          <a:lstStyle/>
          <a:p>
            <a:r>
              <a:rPr lang="en-US" dirty="0" smtClean="0"/>
              <a:t>Main Window - Dependents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2060848"/>
            <a:ext cx="2303748" cy="4009714"/>
          </a:xfrm>
        </p:spPr>
        <p:txBody>
          <a:bodyPr/>
          <a:lstStyle/>
          <a:p>
            <a:pPr marL="0" lvl="0" indent="0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</a:t>
            </a:r>
            <a:r>
              <a:rPr lang="en-US" dirty="0" smtClean="0"/>
              <a:t>isplays </a:t>
            </a:r>
            <a:r>
              <a:rPr lang="en-US" dirty="0"/>
              <a:t>a table of objects that depend on the object currently selected in the </a:t>
            </a:r>
            <a:r>
              <a:rPr lang="en-US" i="1" dirty="0"/>
              <a:t>pgAdmin</a:t>
            </a:r>
            <a:r>
              <a:rPr lang="en-US" dirty="0"/>
              <a:t> </a:t>
            </a:r>
            <a:endParaRPr lang="en-US" dirty="0" smtClean="0"/>
          </a:p>
          <a:p>
            <a:pPr marL="0" lvl="0" indent="0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browser.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 bwMode="auto">
          <a:xfrm flipV="1">
            <a:off x="2430560" y="3106696"/>
            <a:ext cx="1224136" cy="642791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110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4696" y="1609961"/>
            <a:ext cx="5146340" cy="3636263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1725409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530678"/>
            <a:ext cx="7774632" cy="864096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Query Tool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23" y="1394774"/>
            <a:ext cx="7772400" cy="504056"/>
          </a:xfrm>
        </p:spPr>
        <p:txBody>
          <a:bodyPr/>
          <a:lstStyle/>
          <a:p>
            <a:r>
              <a:rPr lang="en-US" dirty="0" smtClean="0"/>
              <a:t>Can be accessed through </a:t>
            </a:r>
            <a:r>
              <a:rPr lang="en-US" b="1" dirty="0" smtClean="0"/>
              <a:t>Tools</a:t>
            </a:r>
            <a:r>
              <a:rPr lang="en-US" dirty="0" smtClean="0"/>
              <a:t> &gt; </a:t>
            </a:r>
            <a:r>
              <a:rPr lang="en-US" b="1" dirty="0" smtClean="0"/>
              <a:t>Query Tool</a:t>
            </a:r>
          </a:p>
          <a:p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952836"/>
            <a:ext cx="8460432" cy="4525533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5796136" y="3254587"/>
            <a:ext cx="29158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Type SQL statements to create the query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6" name="Left Arrow 5"/>
          <p:cNvSpPr/>
          <p:nvPr/>
        </p:nvSpPr>
        <p:spPr bwMode="auto">
          <a:xfrm>
            <a:off x="4481736" y="3232121"/>
            <a:ext cx="1224136" cy="542965"/>
          </a:xfrm>
          <a:prstGeom prst="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77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530678"/>
            <a:ext cx="7774632" cy="864096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Query Tool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23" y="1394774"/>
            <a:ext cx="7772400" cy="504056"/>
          </a:xfrm>
        </p:spPr>
        <p:txBody>
          <a:bodyPr/>
          <a:lstStyle/>
          <a:p>
            <a:r>
              <a:rPr lang="en-US" dirty="0" smtClean="0"/>
              <a:t>Can be accessed through </a:t>
            </a:r>
            <a:r>
              <a:rPr lang="en-US" b="1" dirty="0" smtClean="0"/>
              <a:t>Tools</a:t>
            </a:r>
            <a:r>
              <a:rPr lang="en-US" dirty="0" smtClean="0"/>
              <a:t> &gt; </a:t>
            </a:r>
            <a:r>
              <a:rPr lang="en-US" b="1" dirty="0" smtClean="0"/>
              <a:t>Query Tool</a:t>
            </a:r>
          </a:p>
          <a:p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952836"/>
            <a:ext cx="8460432" cy="4525533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4460613" y="3284984"/>
            <a:ext cx="3709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FF0000"/>
                </a:solidFill>
              </a:rPr>
              <a:t>Query </a:t>
            </a:r>
            <a:r>
              <a:rPr lang="en-US" sz="2000" b="1" smtClean="0">
                <a:solidFill>
                  <a:srgbClr val="FF0000"/>
                </a:solidFill>
              </a:rPr>
              <a:t>results displayed </a:t>
            </a:r>
            <a:r>
              <a:rPr lang="en-US" sz="2000" b="1" dirty="0">
                <a:solidFill>
                  <a:srgbClr val="FF0000"/>
                </a:solidFill>
              </a:rPr>
              <a:t>here</a:t>
            </a:r>
          </a:p>
        </p:txBody>
      </p:sp>
      <p:sp>
        <p:nvSpPr>
          <p:cNvPr id="7" name="Down Arrow 6"/>
          <p:cNvSpPr/>
          <p:nvPr/>
        </p:nvSpPr>
        <p:spPr bwMode="auto">
          <a:xfrm>
            <a:off x="5436096" y="3644137"/>
            <a:ext cx="576064" cy="648072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452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530678"/>
            <a:ext cx="7774632" cy="864096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Query Tool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23" y="1394774"/>
            <a:ext cx="7772400" cy="504056"/>
          </a:xfrm>
        </p:spPr>
        <p:txBody>
          <a:bodyPr/>
          <a:lstStyle/>
          <a:p>
            <a:r>
              <a:rPr lang="en-US" dirty="0" smtClean="0"/>
              <a:t>Can be accessed through </a:t>
            </a:r>
            <a:r>
              <a:rPr lang="en-US" b="1" dirty="0" smtClean="0"/>
              <a:t>Tools</a:t>
            </a:r>
            <a:r>
              <a:rPr lang="en-US" dirty="0" smtClean="0"/>
              <a:t> &gt; </a:t>
            </a:r>
            <a:r>
              <a:rPr lang="en-US" b="1" dirty="0" smtClean="0"/>
              <a:t>Query Tool</a:t>
            </a:r>
          </a:p>
          <a:p>
            <a:endParaRPr lang="en-US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2125550"/>
            <a:ext cx="5905001" cy="390304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79512" y="3861048"/>
            <a:ext cx="208565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Schematic </a:t>
            </a:r>
            <a:r>
              <a:rPr lang="en-US" sz="2000" b="1" dirty="0" smtClean="0">
                <a:solidFill>
                  <a:srgbClr val="FF0000"/>
                </a:solidFill>
              </a:rPr>
              <a:t>representation of </a:t>
            </a:r>
            <a:r>
              <a:rPr lang="en-US" sz="2000" b="1" dirty="0">
                <a:solidFill>
                  <a:srgbClr val="FF0000"/>
                </a:solidFill>
              </a:rPr>
              <a:t>the DBMS </a:t>
            </a:r>
            <a:r>
              <a:rPr lang="en-US" sz="2000" b="1" dirty="0" smtClean="0">
                <a:solidFill>
                  <a:srgbClr val="FF0000"/>
                </a:solidFill>
              </a:rPr>
              <a:t>operations via </a:t>
            </a:r>
            <a:r>
              <a:rPr lang="en-US" sz="2000" b="1" dirty="0">
                <a:solidFill>
                  <a:srgbClr val="FF0000"/>
                </a:solidFill>
              </a:rPr>
              <a:t>the EXPLAIN command</a:t>
            </a:r>
          </a:p>
        </p:txBody>
      </p:sp>
      <p:sp>
        <p:nvSpPr>
          <p:cNvPr id="9" name="Right Arrow 8"/>
          <p:cNvSpPr/>
          <p:nvPr/>
        </p:nvSpPr>
        <p:spPr bwMode="auto">
          <a:xfrm>
            <a:off x="2265166" y="4509120"/>
            <a:ext cx="1010690" cy="72008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2702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Detailed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About PostgreSQL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www.postgresql.org</a:t>
            </a:r>
            <a:r>
              <a:rPr lang="en-US" dirty="0" smtClean="0"/>
              <a:t>/</a:t>
            </a:r>
          </a:p>
          <a:p>
            <a:r>
              <a:rPr lang="en-US" dirty="0"/>
              <a:t>About </a:t>
            </a:r>
            <a:r>
              <a:rPr lang="en-US" dirty="0" smtClean="0"/>
              <a:t>pgAdmin 4: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www.pgadmin.org</a:t>
            </a:r>
            <a:r>
              <a:rPr lang="en-US" dirty="0" smtClean="0"/>
              <a:t>/</a:t>
            </a:r>
          </a:p>
          <a:p>
            <a:r>
              <a:rPr lang="en-US" dirty="0"/>
              <a:t>Connectivity for remote and SITE </a:t>
            </a:r>
            <a:r>
              <a:rPr lang="en-US" dirty="0" smtClean="0"/>
              <a:t>users</a:t>
            </a:r>
          </a:p>
          <a:p>
            <a:pPr lvl="1"/>
            <a:r>
              <a:rPr lang="en-US" dirty="0"/>
              <a:t>http://</a:t>
            </a:r>
            <a:r>
              <a:rPr lang="en-US" dirty="0" err="1"/>
              <a:t>www.site.uottawa.ca</a:t>
            </a:r>
            <a:r>
              <a:rPr lang="en-US" dirty="0"/>
              <a:t>/local/</a:t>
            </a:r>
            <a:r>
              <a:rPr lang="en-US" dirty="0" err="1"/>
              <a:t>labinfo</a:t>
            </a:r>
            <a:r>
              <a:rPr lang="en-US" dirty="0"/>
              <a:t>/software/</a:t>
            </a:r>
            <a:r>
              <a:rPr lang="en-US" dirty="0" err="1"/>
              <a:t>postgresql.html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708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Updates / 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ab attendance is mandatory starting next week</a:t>
            </a:r>
          </a:p>
          <a:p>
            <a:r>
              <a:rPr lang="en-US" dirty="0" smtClean="0"/>
              <a:t>Attend the lab section you’re registered 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330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Overview of </a:t>
            </a:r>
            <a:r>
              <a:rPr lang="en-US" dirty="0" smtClean="0"/>
              <a:t>PostgreSQL</a:t>
            </a:r>
          </a:p>
          <a:p>
            <a:r>
              <a:rPr lang="en-US" dirty="0" smtClean="0"/>
              <a:t>Using </a:t>
            </a:r>
            <a:r>
              <a:rPr lang="en-US" dirty="0"/>
              <a:t>pgAdmin 4</a:t>
            </a:r>
            <a:r>
              <a:rPr lang="en-US" dirty="0" smtClean="0"/>
              <a:t> </a:t>
            </a:r>
            <a:r>
              <a:rPr lang="en-US" dirty="0"/>
              <a:t>in SITE </a:t>
            </a:r>
            <a:r>
              <a:rPr lang="en-US" dirty="0" smtClean="0"/>
              <a:t>labs</a:t>
            </a:r>
          </a:p>
          <a:p>
            <a:r>
              <a:rPr lang="en-US" dirty="0" smtClean="0"/>
              <a:t>Setting </a:t>
            </a:r>
            <a:r>
              <a:rPr lang="en-US" dirty="0"/>
              <a:t>up pgAdmin 4</a:t>
            </a:r>
            <a:r>
              <a:rPr lang="en-US" dirty="0" smtClean="0"/>
              <a:t> </a:t>
            </a:r>
            <a:r>
              <a:rPr lang="en-US" dirty="0"/>
              <a:t>in your home computer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Overview of pgAdmin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15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PT_BKG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auto">
          <a:xfrm>
            <a:off x="1763688" y="2852936"/>
            <a:ext cx="7380312" cy="1224136"/>
          </a:xfrm>
          <a:prstGeom prst="rect">
            <a:avLst/>
          </a:prstGeom>
          <a:solidFill>
            <a:srgbClr val="3B3734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110" charset="0"/>
            </a:endParaRPr>
          </a:p>
        </p:txBody>
      </p:sp>
      <p:sp>
        <p:nvSpPr>
          <p:cNvPr id="19" name="Title 1"/>
          <p:cNvSpPr txBox="1">
            <a:spLocks/>
          </p:cNvSpPr>
          <p:nvPr/>
        </p:nvSpPr>
        <p:spPr bwMode="auto">
          <a:xfrm>
            <a:off x="2039006" y="3068960"/>
            <a:ext cx="7164288" cy="79208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990000"/>
                </a:solidFill>
                <a:latin typeface="Verdana"/>
                <a:ea typeface="ＭＳ Ｐゴシック" charset="0"/>
                <a:cs typeface="Verdana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Verdana" charset="0"/>
                <a:ea typeface="ＭＳ Ｐゴシック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Verdana" charset="0"/>
                <a:ea typeface="ＭＳ Ｐゴシック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Verdana" charset="0"/>
                <a:ea typeface="ＭＳ Ｐゴシック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Verdana" charset="0"/>
                <a:ea typeface="ＭＳ Ｐゴシック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Arial Black" pitchFamily="-110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Arial Black" pitchFamily="-110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Arial Black" pitchFamily="-110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Arial Black" pitchFamily="-110" charset="0"/>
              </a:defRPr>
            </a:lvl9pPr>
          </a:lstStyle>
          <a:p>
            <a:r>
              <a:rPr lang="en-US" sz="2400" dirty="0" smtClean="0">
                <a:solidFill>
                  <a:schemeClr val="bg1"/>
                </a:solidFill>
                <a:latin typeface="Arial"/>
                <a:cs typeface="Arial"/>
              </a:rPr>
              <a:t>OVERVIEW OF POSTGRESQL</a:t>
            </a:r>
            <a:endParaRPr lang="en-US" sz="24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1688352" y="2852936"/>
            <a:ext cx="78511" cy="1224136"/>
          </a:xfrm>
          <a:prstGeom prst="rect">
            <a:avLst/>
          </a:prstGeom>
          <a:solidFill>
            <a:srgbClr val="2F1A45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A69C95"/>
              </a:solidFill>
              <a:effectLst/>
              <a:latin typeface="Times" pitchFamily="-110" charset="0"/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-13729" y="-1866"/>
            <a:ext cx="9171460" cy="6866731"/>
            <a:chOff x="-13729" y="-1866"/>
            <a:chExt cx="9171460" cy="6866731"/>
          </a:xfrm>
        </p:grpSpPr>
        <p:pic>
          <p:nvPicPr>
            <p:cNvPr id="38" name="Picture 37" descr="top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" y="-1866"/>
              <a:ext cx="9144002" cy="384305"/>
            </a:xfrm>
            <a:prstGeom prst="rect">
              <a:avLst/>
            </a:prstGeom>
          </p:spPr>
        </p:pic>
        <p:pic>
          <p:nvPicPr>
            <p:cNvPr id="40" name="Picture 39" descr="FMFM_CORP_FOOTER.jp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3729" y="6650864"/>
              <a:ext cx="9171460" cy="2140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47799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PostgreSQL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a powerful, open source </a:t>
            </a:r>
            <a:r>
              <a:rPr lang="en-US" dirty="0" smtClean="0"/>
              <a:t>object-relational database management </a:t>
            </a:r>
            <a:r>
              <a:rPr lang="en-US" dirty="0"/>
              <a:t>system </a:t>
            </a:r>
            <a:r>
              <a:rPr lang="en-US" dirty="0" smtClean="0"/>
              <a:t>(ORDBMS)</a:t>
            </a:r>
          </a:p>
          <a:p>
            <a:r>
              <a:rPr lang="en-US" dirty="0" smtClean="0"/>
              <a:t>Since </a:t>
            </a:r>
            <a:r>
              <a:rPr lang="en-US" dirty="0"/>
              <a:t>it is open source, it is not controlled </a:t>
            </a:r>
            <a:r>
              <a:rPr lang="en-US" dirty="0" smtClean="0"/>
              <a:t>by any </a:t>
            </a:r>
            <a:r>
              <a:rPr lang="en-US" dirty="0"/>
              <a:t>single company. Thus, its </a:t>
            </a:r>
            <a:r>
              <a:rPr lang="en-US" dirty="0" smtClean="0"/>
              <a:t>development relies </a:t>
            </a:r>
            <a:r>
              <a:rPr lang="en-US" dirty="0"/>
              <a:t>on the global community of </a:t>
            </a:r>
            <a:r>
              <a:rPr lang="en-US" dirty="0" smtClean="0"/>
              <a:t>developers and companies</a:t>
            </a:r>
          </a:p>
          <a:p>
            <a:r>
              <a:rPr lang="en-US" dirty="0" smtClean="0"/>
              <a:t>We </a:t>
            </a:r>
            <a:r>
              <a:rPr lang="en-US" dirty="0"/>
              <a:t>can download, install, use and inspect </a:t>
            </a:r>
            <a:r>
              <a:rPr lang="en-US" dirty="0" smtClean="0"/>
              <a:t>its source </a:t>
            </a:r>
            <a:r>
              <a:rPr lang="en-US" dirty="0"/>
              <a:t>code at no cost.</a:t>
            </a:r>
          </a:p>
        </p:txBody>
      </p:sp>
    </p:spTree>
    <p:extLst>
      <p:ext uri="{BB962C8B-B14F-4D97-AF65-F5344CB8AC3E}">
        <p14:creationId xmlns:p14="http://schemas.microsoft.com/office/powerpoint/2010/main" val="170932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Tools: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be using the following software </a:t>
            </a:r>
            <a:r>
              <a:rPr lang="en-US" dirty="0" smtClean="0"/>
              <a:t>products in </a:t>
            </a:r>
            <a:r>
              <a:rPr lang="en-US" dirty="0"/>
              <a:t>this course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PostgreSQL (database </a:t>
            </a:r>
            <a:r>
              <a:rPr lang="en-US" dirty="0" smtClean="0"/>
              <a:t>server)</a:t>
            </a:r>
            <a:endParaRPr lang="en-US" dirty="0"/>
          </a:p>
          <a:p>
            <a:pPr lvl="1"/>
            <a:r>
              <a:rPr lang="en-US" dirty="0" smtClean="0"/>
              <a:t>pgAdmin </a:t>
            </a:r>
            <a:r>
              <a:rPr lang="en-US" dirty="0"/>
              <a:t>4</a:t>
            </a:r>
            <a:r>
              <a:rPr lang="en-US" dirty="0" smtClean="0"/>
              <a:t> </a:t>
            </a:r>
            <a:r>
              <a:rPr lang="en-US" dirty="0"/>
              <a:t>(client tool</a:t>
            </a:r>
            <a:r>
              <a:rPr lang="en-US" dirty="0" smtClean="0"/>
              <a:t>)</a:t>
            </a:r>
          </a:p>
          <a:p>
            <a:r>
              <a:rPr lang="en-US" b="1" dirty="0"/>
              <a:t>PostgreSQL</a:t>
            </a:r>
            <a:r>
              <a:rPr lang="en-US" dirty="0"/>
              <a:t> is the core DBMS, </a:t>
            </a:r>
            <a:r>
              <a:rPr lang="en-US" dirty="0" smtClean="0"/>
              <a:t>including command </a:t>
            </a:r>
            <a:r>
              <a:rPr lang="en-US" dirty="0"/>
              <a:t>line tools, programming </a:t>
            </a:r>
            <a:r>
              <a:rPr lang="en-US" dirty="0" smtClean="0"/>
              <a:t>language libraries </a:t>
            </a:r>
            <a:r>
              <a:rPr lang="en-US" dirty="0"/>
              <a:t>etc. SITE already has a </a:t>
            </a:r>
            <a:r>
              <a:rPr lang="en-US" dirty="0" smtClean="0"/>
              <a:t>PostgreSQL server</a:t>
            </a:r>
            <a:r>
              <a:rPr lang="en-US" dirty="0"/>
              <a:t>, and we will connect to it regularly</a:t>
            </a:r>
            <a:r>
              <a:rPr lang="en-US" dirty="0" smtClean="0"/>
              <a:t>.</a:t>
            </a:r>
          </a:p>
          <a:p>
            <a:r>
              <a:rPr lang="en-US" b="1" dirty="0"/>
              <a:t>pgAdmin 4</a:t>
            </a:r>
            <a:r>
              <a:rPr lang="en-US" b="1" dirty="0" smtClean="0"/>
              <a:t> </a:t>
            </a:r>
            <a:r>
              <a:rPr lang="en-US" dirty="0"/>
              <a:t>is the graphical user interface(client tool) we use to connect to our </a:t>
            </a:r>
            <a:r>
              <a:rPr lang="en-US" dirty="0" smtClean="0"/>
              <a:t>database located </a:t>
            </a:r>
            <a:r>
              <a:rPr lang="en-US" dirty="0"/>
              <a:t>in SITE server.</a:t>
            </a:r>
          </a:p>
        </p:txBody>
      </p:sp>
    </p:spTree>
    <p:extLst>
      <p:ext uri="{BB962C8B-B14F-4D97-AF65-F5344CB8AC3E}">
        <p14:creationId xmlns:p14="http://schemas.microsoft.com/office/powerpoint/2010/main" val="300156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PostgreSQL Account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SITE’s PostgreSQL server already </a:t>
            </a:r>
            <a:r>
              <a:rPr lang="en-US" dirty="0" smtClean="0"/>
              <a:t>created accounts </a:t>
            </a:r>
            <a:r>
              <a:rPr lang="en-US" dirty="0"/>
              <a:t>for </a:t>
            </a:r>
            <a:r>
              <a:rPr lang="en-US" dirty="0" smtClean="0"/>
              <a:t>you.</a:t>
            </a:r>
          </a:p>
          <a:p>
            <a:r>
              <a:rPr lang="en-US" dirty="0" smtClean="0"/>
              <a:t>Your </a:t>
            </a:r>
            <a:r>
              <a:rPr lang="en-US" dirty="0"/>
              <a:t>login is the standard </a:t>
            </a:r>
            <a:r>
              <a:rPr lang="en-US" dirty="0" err="1"/>
              <a:t>Infoweb</a:t>
            </a:r>
            <a:r>
              <a:rPr lang="en-US" dirty="0"/>
              <a:t> </a:t>
            </a:r>
            <a:r>
              <a:rPr lang="en-US" dirty="0" smtClean="0"/>
              <a:t>account name</a:t>
            </a:r>
            <a:r>
              <a:rPr lang="en-US" dirty="0"/>
              <a:t>, i.e. if your email is </a:t>
            </a:r>
            <a:r>
              <a:rPr lang="en-US" dirty="0" smtClean="0"/>
              <a:t>rkhal101@uottawa.ca,then </a:t>
            </a:r>
            <a:r>
              <a:rPr lang="en-US" dirty="0"/>
              <a:t>your username is </a:t>
            </a:r>
            <a:r>
              <a:rPr lang="en-US" dirty="0" smtClean="0"/>
              <a:t>rkhal101.</a:t>
            </a:r>
          </a:p>
          <a:p>
            <a:r>
              <a:rPr lang="en-US" dirty="0" smtClean="0"/>
              <a:t>Your </a:t>
            </a:r>
            <a:r>
              <a:rPr lang="en-US" dirty="0"/>
              <a:t>password is the one you use to log </a:t>
            </a:r>
            <a:r>
              <a:rPr lang="en-US" dirty="0" smtClean="0"/>
              <a:t>into the </a:t>
            </a:r>
            <a:r>
              <a:rPr lang="en-US" dirty="0"/>
              <a:t>SITE </a:t>
            </a:r>
            <a:r>
              <a:rPr lang="en-US" dirty="0" smtClean="0"/>
              <a:t>computers.</a:t>
            </a:r>
          </a:p>
          <a:p>
            <a:r>
              <a:rPr lang="en-US" dirty="0" smtClean="0"/>
              <a:t>First-time </a:t>
            </a:r>
            <a:r>
              <a:rPr lang="en-US" dirty="0"/>
              <a:t>users need to run the </a:t>
            </a:r>
            <a:r>
              <a:rPr lang="en-US" dirty="0" smtClean="0"/>
              <a:t>AUTOPASS feature </a:t>
            </a:r>
            <a:r>
              <a:rPr lang="en-US" dirty="0"/>
              <a:t>in SITE computers to create </a:t>
            </a:r>
            <a:r>
              <a:rPr lang="en-US" dirty="0" smtClean="0"/>
              <a:t>their username </a:t>
            </a:r>
            <a:r>
              <a:rPr lang="en-US" dirty="0"/>
              <a:t>and password.</a:t>
            </a:r>
          </a:p>
        </p:txBody>
      </p:sp>
    </p:spTree>
    <p:extLst>
      <p:ext uri="{BB962C8B-B14F-4D97-AF65-F5344CB8AC3E}">
        <p14:creationId xmlns:p14="http://schemas.microsoft.com/office/powerpoint/2010/main" val="534443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PT_BKG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auto">
          <a:xfrm>
            <a:off x="1763688" y="2852936"/>
            <a:ext cx="7380312" cy="1224136"/>
          </a:xfrm>
          <a:prstGeom prst="rect">
            <a:avLst/>
          </a:prstGeom>
          <a:solidFill>
            <a:srgbClr val="3B3734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110" charset="0"/>
            </a:endParaRPr>
          </a:p>
        </p:txBody>
      </p:sp>
      <p:sp>
        <p:nvSpPr>
          <p:cNvPr id="19" name="Title 1"/>
          <p:cNvSpPr txBox="1">
            <a:spLocks/>
          </p:cNvSpPr>
          <p:nvPr/>
        </p:nvSpPr>
        <p:spPr bwMode="auto">
          <a:xfrm>
            <a:off x="2039006" y="3068960"/>
            <a:ext cx="7164288" cy="79208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990000"/>
                </a:solidFill>
                <a:latin typeface="Verdana"/>
                <a:ea typeface="ＭＳ Ｐゴシック" charset="0"/>
                <a:cs typeface="Verdana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Verdana" charset="0"/>
                <a:ea typeface="ＭＳ Ｐゴシック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Verdana" charset="0"/>
                <a:ea typeface="ＭＳ Ｐゴシック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Verdana" charset="0"/>
                <a:ea typeface="ＭＳ Ｐゴシック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Verdana" charset="0"/>
                <a:ea typeface="ＭＳ Ｐゴシック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Arial Black" pitchFamily="-110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Arial Black" pitchFamily="-110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Arial Black" pitchFamily="-110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Arial Black" pitchFamily="-110" charset="0"/>
              </a:defRPr>
            </a:lvl9pPr>
          </a:lstStyle>
          <a:p>
            <a:r>
              <a:rPr lang="en-US" sz="2400" dirty="0">
                <a:solidFill>
                  <a:schemeClr val="bg1"/>
                </a:solidFill>
                <a:latin typeface="Arial"/>
                <a:cs typeface="Arial"/>
              </a:rPr>
              <a:t>SETTING UP </a:t>
            </a:r>
            <a:r>
              <a:rPr lang="en-US" sz="2400" dirty="0" smtClean="0">
                <a:solidFill>
                  <a:schemeClr val="bg1"/>
                </a:solidFill>
                <a:latin typeface="Arial"/>
                <a:cs typeface="Arial"/>
              </a:rPr>
              <a:t>PGADMIN 4</a:t>
            </a:r>
            <a:endParaRPr lang="en-US" sz="24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1688352" y="2852936"/>
            <a:ext cx="78511" cy="1224136"/>
          </a:xfrm>
          <a:prstGeom prst="rect">
            <a:avLst/>
          </a:prstGeom>
          <a:solidFill>
            <a:srgbClr val="2F1A45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A69C95"/>
              </a:solidFill>
              <a:effectLst/>
              <a:latin typeface="Times" pitchFamily="-110" charset="0"/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-13729" y="-1866"/>
            <a:ext cx="9171460" cy="6866731"/>
            <a:chOff x="-13729" y="-1866"/>
            <a:chExt cx="9171460" cy="6866731"/>
          </a:xfrm>
        </p:grpSpPr>
        <p:pic>
          <p:nvPicPr>
            <p:cNvPr id="38" name="Picture 37" descr="top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" y="-1866"/>
              <a:ext cx="9144002" cy="384305"/>
            </a:xfrm>
            <a:prstGeom prst="rect">
              <a:avLst/>
            </a:prstGeom>
          </p:spPr>
        </p:pic>
        <p:pic>
          <p:nvPicPr>
            <p:cNvPr id="40" name="Picture 39" descr="FMFM_CORP_FOOTER.jp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3729" y="6650864"/>
              <a:ext cx="9171460" cy="2140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28566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Ottawa-powerpoint-template">
  <a:themeElements>
    <a:clrScheme name="Garne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Garnet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110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110" charset="0"/>
          </a:defRPr>
        </a:defPPr>
      </a:lstStyle>
    </a:lnDef>
  </a:objectDefaults>
  <a:extraClrSchemeLst>
    <a:extraClrScheme>
      <a:clrScheme name="Garne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rne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arne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rne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rne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rne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rne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uOttawa-powerpoint-template.pot</Template>
  <TotalTime>8601</TotalTime>
  <Words>727</Words>
  <Application>Microsoft Macintosh PowerPoint</Application>
  <PresentationFormat>On-screen Show (4:3)</PresentationFormat>
  <Paragraphs>120</Paragraphs>
  <Slides>27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 Black</vt:lpstr>
      <vt:lpstr>ＭＳ Ｐゴシック</vt:lpstr>
      <vt:lpstr>Times</vt:lpstr>
      <vt:lpstr>Verdana</vt:lpstr>
      <vt:lpstr>Wingdings</vt:lpstr>
      <vt:lpstr>Arial</vt:lpstr>
      <vt:lpstr>uOttawa-powerpoint-template</vt:lpstr>
      <vt:lpstr>PowerPoint Presentation</vt:lpstr>
      <vt:lpstr>About Me</vt:lpstr>
      <vt:lpstr>Updates / Comments</vt:lpstr>
      <vt:lpstr>Outline</vt:lpstr>
      <vt:lpstr>PowerPoint Presentation</vt:lpstr>
      <vt:lpstr>PostgreSQL</vt:lpstr>
      <vt:lpstr>Software Tools:</vt:lpstr>
      <vt:lpstr>Your PostgreSQL Account</vt:lpstr>
      <vt:lpstr>PowerPoint Presentation</vt:lpstr>
      <vt:lpstr>Using pgAdmin 4 at SITE</vt:lpstr>
      <vt:lpstr>PowerPoint Presentation</vt:lpstr>
      <vt:lpstr>PowerPoint Presentation</vt:lpstr>
      <vt:lpstr>Setting up and using pgAdmin 4 from your home</vt:lpstr>
      <vt:lpstr>Home Setup (Continued)</vt:lpstr>
      <vt:lpstr>PowerPoint Presentation</vt:lpstr>
      <vt:lpstr>PowerPoint Presentation</vt:lpstr>
      <vt:lpstr>Main Window - Tree Control</vt:lpstr>
      <vt:lpstr>Main Window - Dashboard</vt:lpstr>
      <vt:lpstr>Main Window - Properties</vt:lpstr>
      <vt:lpstr>Main Window - SQL</vt:lpstr>
      <vt:lpstr>Main Window - Statistics</vt:lpstr>
      <vt:lpstr>Main Window - Dependencies</vt:lpstr>
      <vt:lpstr>Main Window - Dependents</vt:lpstr>
      <vt:lpstr>The Query Tool</vt:lpstr>
      <vt:lpstr>The Query Tool</vt:lpstr>
      <vt:lpstr>The Query Tool</vt:lpstr>
      <vt:lpstr>For Detailed Information</vt:lpstr>
    </vt:vector>
  </TitlesOfParts>
  <Company>University of Ottawa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France Surprenant-Kyte</dc:creator>
  <cp:lastModifiedBy>Rana Khalil</cp:lastModifiedBy>
  <cp:revision>125</cp:revision>
  <cp:lastPrinted>2013-11-28T21:12:25Z</cp:lastPrinted>
  <dcterms:created xsi:type="dcterms:W3CDTF">2010-02-26T18:49:55Z</dcterms:created>
  <dcterms:modified xsi:type="dcterms:W3CDTF">2018-01-15T20:47:22Z</dcterms:modified>
</cp:coreProperties>
</file>