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83" r:id="rId3"/>
    <p:sldId id="384" r:id="rId4"/>
    <p:sldId id="385" r:id="rId5"/>
    <p:sldId id="386" r:id="rId6"/>
    <p:sldId id="387" r:id="rId7"/>
    <p:sldId id="388" r:id="rId8"/>
    <p:sldId id="411" r:id="rId9"/>
    <p:sldId id="390" r:id="rId10"/>
    <p:sldId id="412" r:id="rId11"/>
    <p:sldId id="413" r:id="rId12"/>
    <p:sldId id="391" r:id="rId13"/>
    <p:sldId id="392" r:id="rId14"/>
    <p:sldId id="393" r:id="rId15"/>
    <p:sldId id="394" r:id="rId16"/>
    <p:sldId id="395" r:id="rId17"/>
    <p:sldId id="396" r:id="rId18"/>
    <p:sldId id="414"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a Khalil" initials="RK"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1" autoAdjust="0"/>
    <p:restoredTop sz="74962"/>
  </p:normalViewPr>
  <p:slideViewPr>
    <p:cSldViewPr snapToGrid="0">
      <p:cViewPr varScale="1">
        <p:scale>
          <a:sx n="80" d="100"/>
          <a:sy n="80"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0CA67-2F82-5E4A-A246-F85EF1F695FA}" type="datetimeFigureOut">
              <a:rPr lang="en-US" smtClean="0"/>
              <a:t>3/12/18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1FF60-BC6C-C647-8A54-BC461B5ED428}" type="slidenum">
              <a:rPr lang="en-US" smtClean="0"/>
              <a:t>‹#›</a:t>
            </a:fld>
            <a:endParaRPr lang="en-US"/>
          </a:p>
        </p:txBody>
      </p:sp>
    </p:spTree>
    <p:extLst>
      <p:ext uri="{BB962C8B-B14F-4D97-AF65-F5344CB8AC3E}">
        <p14:creationId xmlns:p14="http://schemas.microsoft.com/office/powerpoint/2010/main" val="79091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Architectural_pattern" TargetMode="External"/><Relationship Id="rId4" Type="http://schemas.openxmlformats.org/officeDocument/2006/relationships/hyperlink" Target="https://en.wikipedia.org/wiki/Problem_domain" TargetMode="External"/><Relationship Id="rId5" Type="http://schemas.openxmlformats.org/officeDocument/2006/relationships/hyperlink" Target="https://en.wikipedia.org/wiki/Model%E2%80%93view%E2%80%93controller#cite_note-6"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a:t>
            </a:fld>
            <a:endParaRPr lang="en-US"/>
          </a:p>
        </p:txBody>
      </p:sp>
    </p:spTree>
    <p:extLst>
      <p:ext uri="{BB962C8B-B14F-4D97-AF65-F5344CB8AC3E}">
        <p14:creationId xmlns:p14="http://schemas.microsoft.com/office/powerpoint/2010/main" val="1329940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11</a:t>
            </a:fld>
            <a:endParaRPr lang="en-US"/>
          </a:p>
        </p:txBody>
      </p:sp>
    </p:spTree>
    <p:extLst>
      <p:ext uri="{BB962C8B-B14F-4D97-AF65-F5344CB8AC3E}">
        <p14:creationId xmlns:p14="http://schemas.microsoft.com/office/powerpoint/2010/main" val="200418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index.jsp</a:t>
            </a:r>
            <a:r>
              <a:rPr lang="en-US" dirty="0" smtClean="0"/>
              <a:t> : Contains</a:t>
            </a:r>
            <a:r>
              <a:rPr lang="en-US" baseline="0" dirty="0" smtClean="0"/>
              <a:t> HTML code that displays the content of the index page. It contains a list of choices on who is your favorite artist.  (It asks for your name and your choice of </a:t>
            </a:r>
            <a:r>
              <a:rPr lang="en-US" baseline="0" dirty="0" err="1" smtClean="0"/>
              <a:t>favourit</a:t>
            </a:r>
            <a:r>
              <a:rPr lang="en-US" baseline="0" dirty="0" smtClean="0"/>
              <a:t> artist and asks you to login or sign up)</a:t>
            </a:r>
          </a:p>
          <a:p>
            <a:endParaRPr lang="en-US" baseline="0" dirty="0" smtClean="0"/>
          </a:p>
          <a:p>
            <a:r>
              <a:rPr lang="en-US" baseline="0" dirty="0" err="1" smtClean="0"/>
              <a:t>Menu.jsp</a:t>
            </a:r>
            <a:r>
              <a:rPr lang="en-US" baseline="0" dirty="0" smtClean="0"/>
              <a:t>: Contains HTML code that displays the content of the page after you have signed up. It will also contain two links which call other servlets. One is logout which calls the </a:t>
            </a:r>
            <a:r>
              <a:rPr lang="en-US" baseline="0" dirty="0" err="1" smtClean="0"/>
              <a:t>closesession</a:t>
            </a:r>
            <a:r>
              <a:rPr lang="en-US" baseline="0" dirty="0" smtClean="0"/>
              <a:t> servlet and see the artists fans which calls </a:t>
            </a:r>
            <a:r>
              <a:rPr lang="en-US" baseline="0" dirty="0" err="1" smtClean="0"/>
              <a:t>LikeArtist.jsp</a:t>
            </a:r>
            <a:r>
              <a:rPr lang="en-US" baseline="0" dirty="0" smtClean="0"/>
              <a:t>.</a:t>
            </a:r>
          </a:p>
          <a:p>
            <a:endParaRPr lang="en-US" baseline="0" dirty="0" smtClean="0"/>
          </a:p>
          <a:p>
            <a:r>
              <a:rPr lang="en-US" baseline="0" dirty="0" err="1" smtClean="0"/>
              <a:t>LikeArtist.jsp</a:t>
            </a:r>
            <a:r>
              <a:rPr lang="en-US" baseline="0" dirty="0" smtClean="0"/>
              <a:t>: It locates the classes that call the database and display the artist fans that are stored in the database.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12</a:t>
            </a:fld>
            <a:endParaRPr lang="en-US"/>
          </a:p>
        </p:txBody>
      </p:sp>
    </p:spTree>
    <p:extLst>
      <p:ext uri="{BB962C8B-B14F-4D97-AF65-F5344CB8AC3E}">
        <p14:creationId xmlns:p14="http://schemas.microsoft.com/office/powerpoint/2010/main" val="1107483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13</a:t>
            </a:fld>
            <a:endParaRPr lang="en-US"/>
          </a:p>
        </p:txBody>
      </p:sp>
    </p:spTree>
    <p:extLst>
      <p:ext uri="{BB962C8B-B14F-4D97-AF65-F5344CB8AC3E}">
        <p14:creationId xmlns:p14="http://schemas.microsoft.com/office/powerpoint/2010/main" val="123626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14</a:t>
            </a:fld>
            <a:endParaRPr lang="en-US"/>
          </a:p>
        </p:txBody>
      </p:sp>
    </p:spTree>
    <p:extLst>
      <p:ext uri="{BB962C8B-B14F-4D97-AF65-F5344CB8AC3E}">
        <p14:creationId xmlns:p14="http://schemas.microsoft.com/office/powerpoint/2010/main" val="783713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15</a:t>
            </a:fld>
            <a:endParaRPr lang="en-US"/>
          </a:p>
        </p:txBody>
      </p:sp>
    </p:spTree>
    <p:extLst>
      <p:ext uri="{BB962C8B-B14F-4D97-AF65-F5344CB8AC3E}">
        <p14:creationId xmlns:p14="http://schemas.microsoft.com/office/powerpoint/2010/main" val="59462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16</a:t>
            </a:fld>
            <a:endParaRPr lang="en-US"/>
          </a:p>
        </p:txBody>
      </p:sp>
    </p:spTree>
    <p:extLst>
      <p:ext uri="{BB962C8B-B14F-4D97-AF65-F5344CB8AC3E}">
        <p14:creationId xmlns:p14="http://schemas.microsoft.com/office/powerpoint/2010/main" val="1347734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17</a:t>
            </a:fld>
            <a:endParaRPr lang="en-US"/>
          </a:p>
        </p:txBody>
      </p:sp>
    </p:spTree>
    <p:extLst>
      <p:ext uri="{BB962C8B-B14F-4D97-AF65-F5344CB8AC3E}">
        <p14:creationId xmlns:p14="http://schemas.microsoft.com/office/powerpoint/2010/main" val="191853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18</a:t>
            </a:fld>
            <a:endParaRPr lang="en-US"/>
          </a:p>
        </p:txBody>
      </p:sp>
    </p:spTree>
    <p:extLst>
      <p:ext uri="{BB962C8B-B14F-4D97-AF65-F5344CB8AC3E}">
        <p14:creationId xmlns:p14="http://schemas.microsoft.com/office/powerpoint/2010/main" val="1046822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19</a:t>
            </a:fld>
            <a:endParaRPr lang="en-US"/>
          </a:p>
        </p:txBody>
      </p:sp>
    </p:spTree>
    <p:extLst>
      <p:ext uri="{BB962C8B-B14F-4D97-AF65-F5344CB8AC3E}">
        <p14:creationId xmlns:p14="http://schemas.microsoft.com/office/powerpoint/2010/main" val="148478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20</a:t>
            </a:fld>
            <a:endParaRPr lang="en-US"/>
          </a:p>
        </p:txBody>
      </p:sp>
    </p:spTree>
    <p:extLst>
      <p:ext uri="{BB962C8B-B14F-4D97-AF65-F5344CB8AC3E}">
        <p14:creationId xmlns:p14="http://schemas.microsoft.com/office/powerpoint/2010/main" val="48879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web application can</a:t>
            </a:r>
            <a:r>
              <a:rPr lang="en-US" baseline="0" dirty="0" smtClean="0"/>
              <a:t> be seen as a client-server program where the client runs in a web browser (such as </a:t>
            </a:r>
            <a:r>
              <a:rPr lang="en-US" baseline="0" dirty="0" err="1" smtClean="0"/>
              <a:t>firefox</a:t>
            </a:r>
            <a:r>
              <a:rPr lang="en-US" baseline="0" dirty="0" smtClean="0"/>
              <a:t> or google chrome) and the data is stored and retrieved from a database server (which in our case that is </a:t>
            </a:r>
            <a:r>
              <a:rPr lang="en-US" baseline="0" dirty="0" err="1" smtClean="0"/>
              <a:t>postgresql</a:t>
            </a:r>
            <a:r>
              <a:rPr lang="en-US" baseline="0" dirty="0" smtClean="0"/>
              <a:t>). Last week we learnt JDBC. This week, we’ll run a working sample web application that uses our database server PostgreSQL, uses an Apache Tomcat web server and displays information on the client machine using java servlets and client side programming languages such as html and </a:t>
            </a:r>
            <a:r>
              <a:rPr lang="en-US" baseline="0" dirty="0" err="1" smtClean="0"/>
              <a:t>css</a:t>
            </a:r>
            <a:r>
              <a:rPr lang="en-US" baseline="0" dirty="0" smtClean="0"/>
              <a:t>. </a:t>
            </a:r>
          </a:p>
          <a:p>
            <a:endParaRPr lang="en-US" baseline="0" dirty="0" smtClean="0"/>
          </a:p>
          <a:p>
            <a:endParaRPr lang="en-US" baseline="0" dirty="0" smtClean="0"/>
          </a:p>
          <a:p>
            <a:pPr fontAlgn="base"/>
            <a:r>
              <a:rPr lang="en-US" sz="1200" b="1" i="0" kern="1200" dirty="0" smtClean="0">
                <a:solidFill>
                  <a:schemeClr val="tx1"/>
                </a:solidFill>
                <a:effectLst/>
                <a:latin typeface="+mn-lt"/>
                <a:ea typeface="+mn-ea"/>
                <a:cs typeface="+mn-cs"/>
              </a:rPr>
              <a:t>Web Server -</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Server on which your website is hosted. This server will have installed web servers such as IIS, apache, etc.</a:t>
            </a:r>
          </a:p>
          <a:p>
            <a:pPr fontAlgn="base"/>
            <a:r>
              <a:rPr lang="en-US" sz="1200" b="1" i="0" kern="1200" dirty="0" smtClean="0">
                <a:solidFill>
                  <a:schemeClr val="tx1"/>
                </a:solidFill>
                <a:effectLst/>
                <a:latin typeface="+mn-lt"/>
                <a:ea typeface="+mn-ea"/>
                <a:cs typeface="+mn-cs"/>
              </a:rPr>
              <a:t>Application Server -</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Server on which your created applications which are utilizing your database, web service, etc. This application server will host business layer (wrapped with web services), scheduled jobs, windows services, etc.</a:t>
            </a:r>
          </a:p>
          <a:p>
            <a:pPr fontAlgn="base"/>
            <a:r>
              <a:rPr lang="en-US" sz="1200" b="1" i="0" kern="1200" dirty="0" smtClean="0">
                <a:solidFill>
                  <a:schemeClr val="tx1"/>
                </a:solidFill>
                <a:effectLst/>
                <a:latin typeface="+mn-lt"/>
                <a:ea typeface="+mn-ea"/>
                <a:cs typeface="+mn-cs"/>
              </a:rPr>
              <a:t>Database Server -</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Database server will have your one or more database hosted such as Oracle, </a:t>
            </a:r>
            <a:r>
              <a:rPr lang="en-US" sz="1200" b="0" i="0" kern="1200" dirty="0" err="1" smtClean="0">
                <a:solidFill>
                  <a:schemeClr val="tx1"/>
                </a:solidFill>
                <a:effectLst/>
                <a:latin typeface="+mn-lt"/>
                <a:ea typeface="+mn-ea"/>
                <a:cs typeface="+mn-cs"/>
              </a:rPr>
              <a:t>Sql</a:t>
            </a:r>
            <a:r>
              <a:rPr lang="en-US" sz="1200" b="0" i="0" kern="1200" dirty="0" smtClean="0">
                <a:solidFill>
                  <a:schemeClr val="tx1"/>
                </a:solidFill>
                <a:effectLst/>
                <a:latin typeface="+mn-lt"/>
                <a:ea typeface="+mn-ea"/>
                <a:cs typeface="+mn-cs"/>
              </a:rPr>
              <a:t> Server, </a:t>
            </a:r>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 etc.</a:t>
            </a:r>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a:t>
            </a:fld>
            <a:endParaRPr lang="en-US"/>
          </a:p>
        </p:txBody>
      </p:sp>
    </p:spTree>
    <p:extLst>
      <p:ext uri="{BB962C8B-B14F-4D97-AF65-F5344CB8AC3E}">
        <p14:creationId xmlns:p14="http://schemas.microsoft.com/office/powerpoint/2010/main" val="1086241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21</a:t>
            </a:fld>
            <a:endParaRPr lang="en-US"/>
          </a:p>
        </p:txBody>
      </p:sp>
    </p:spTree>
    <p:extLst>
      <p:ext uri="{BB962C8B-B14F-4D97-AF65-F5344CB8AC3E}">
        <p14:creationId xmlns:p14="http://schemas.microsoft.com/office/powerpoint/2010/main" val="88885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22</a:t>
            </a:fld>
            <a:endParaRPr lang="en-US"/>
          </a:p>
        </p:txBody>
      </p:sp>
    </p:spTree>
    <p:extLst>
      <p:ext uri="{BB962C8B-B14F-4D97-AF65-F5344CB8AC3E}">
        <p14:creationId xmlns:p14="http://schemas.microsoft.com/office/powerpoint/2010/main" val="36796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23</a:t>
            </a:fld>
            <a:endParaRPr lang="en-US"/>
          </a:p>
        </p:txBody>
      </p:sp>
    </p:spTree>
    <p:extLst>
      <p:ext uri="{BB962C8B-B14F-4D97-AF65-F5344CB8AC3E}">
        <p14:creationId xmlns:p14="http://schemas.microsoft.com/office/powerpoint/2010/main" val="331911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24</a:t>
            </a:fld>
            <a:endParaRPr lang="en-US"/>
          </a:p>
        </p:txBody>
      </p:sp>
    </p:spTree>
    <p:extLst>
      <p:ext uri="{BB962C8B-B14F-4D97-AF65-F5344CB8AC3E}">
        <p14:creationId xmlns:p14="http://schemas.microsoft.com/office/powerpoint/2010/main" val="1083332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25</a:t>
            </a:fld>
            <a:endParaRPr lang="en-US"/>
          </a:p>
        </p:txBody>
      </p:sp>
    </p:spTree>
    <p:extLst>
      <p:ext uri="{BB962C8B-B14F-4D97-AF65-F5344CB8AC3E}">
        <p14:creationId xmlns:p14="http://schemas.microsoft.com/office/powerpoint/2010/main" val="749032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26</a:t>
            </a:fld>
            <a:endParaRPr lang="en-US"/>
          </a:p>
        </p:txBody>
      </p:sp>
    </p:spTree>
    <p:extLst>
      <p:ext uri="{BB962C8B-B14F-4D97-AF65-F5344CB8AC3E}">
        <p14:creationId xmlns:p14="http://schemas.microsoft.com/office/powerpoint/2010/main" val="223629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27</a:t>
            </a:fld>
            <a:endParaRPr lang="en-US"/>
          </a:p>
        </p:txBody>
      </p:sp>
    </p:spTree>
    <p:extLst>
      <p:ext uri="{BB962C8B-B14F-4D97-AF65-F5344CB8AC3E}">
        <p14:creationId xmlns:p14="http://schemas.microsoft.com/office/powerpoint/2010/main" val="198987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28</a:t>
            </a:fld>
            <a:endParaRPr lang="en-US"/>
          </a:p>
        </p:txBody>
      </p:sp>
    </p:spTree>
    <p:extLst>
      <p:ext uri="{BB962C8B-B14F-4D97-AF65-F5344CB8AC3E}">
        <p14:creationId xmlns:p14="http://schemas.microsoft.com/office/powerpoint/2010/main" val="159433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29</a:t>
            </a:fld>
            <a:endParaRPr lang="en-US"/>
          </a:p>
        </p:txBody>
      </p:sp>
    </p:spTree>
    <p:extLst>
      <p:ext uri="{BB962C8B-B14F-4D97-AF65-F5344CB8AC3E}">
        <p14:creationId xmlns:p14="http://schemas.microsoft.com/office/powerpoint/2010/main" val="104603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30</a:t>
            </a:fld>
            <a:endParaRPr lang="en-US"/>
          </a:p>
        </p:txBody>
      </p:sp>
    </p:spTree>
    <p:extLst>
      <p:ext uri="{BB962C8B-B14F-4D97-AF65-F5344CB8AC3E}">
        <p14:creationId xmlns:p14="http://schemas.microsoft.com/office/powerpoint/2010/main" val="168563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Model</a:t>
            </a:r>
            <a:r>
              <a:rPr lang="en-US" baseline="0" dirty="0" smtClean="0"/>
              <a:t> View Controller is an </a:t>
            </a:r>
            <a:r>
              <a:rPr lang="en-US" sz="1200" b="0" i="0" kern="1200" dirty="0" smtClean="0">
                <a:solidFill>
                  <a:schemeClr val="tx1"/>
                </a:solidFill>
                <a:effectLst/>
                <a:latin typeface="+mn-lt"/>
                <a:ea typeface="+mn-ea"/>
                <a:cs typeface="+mn-cs"/>
              </a:rPr>
              <a:t>is an </a:t>
            </a:r>
            <a:r>
              <a:rPr lang="en-US" sz="1200" b="0" i="0" u="sng" kern="1200" dirty="0" smtClean="0">
                <a:solidFill>
                  <a:schemeClr val="tx1"/>
                </a:solidFill>
                <a:effectLst/>
                <a:latin typeface="+mn-lt"/>
                <a:ea typeface="+mn-ea"/>
                <a:cs typeface="+mn-cs"/>
                <a:hlinkClick r:id="rId3"/>
              </a:rPr>
              <a:t>architectural pattern</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that divides an application into three interconnected parts.</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Components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model</a:t>
            </a:r>
            <a:r>
              <a:rPr lang="en-US" sz="1200" b="0" i="0" kern="1200" dirty="0" smtClean="0">
                <a:solidFill>
                  <a:schemeClr val="tx1"/>
                </a:solidFill>
                <a:effectLst/>
                <a:latin typeface="+mn-lt"/>
                <a:ea typeface="+mn-ea"/>
                <a:cs typeface="+mn-cs"/>
              </a:rPr>
              <a:t> is the central component of the pattern. It expresses the application's behavior in terms of the </a:t>
            </a:r>
            <a:r>
              <a:rPr lang="en-US" sz="1200" b="0" i="0" u="none" strike="noStrike" kern="1200" dirty="0" smtClean="0">
                <a:solidFill>
                  <a:schemeClr val="tx1"/>
                </a:solidFill>
                <a:effectLst/>
                <a:latin typeface="+mn-lt"/>
                <a:ea typeface="+mn-ea"/>
                <a:cs typeface="+mn-cs"/>
                <a:hlinkClick r:id="rId4" tooltip="Problem domain"/>
              </a:rPr>
              <a:t>problem domain</a:t>
            </a:r>
            <a:r>
              <a:rPr lang="en-US" sz="1200" b="0" i="0" kern="1200" dirty="0" smtClean="0">
                <a:solidFill>
                  <a:schemeClr val="tx1"/>
                </a:solidFill>
                <a:effectLst/>
                <a:latin typeface="+mn-lt"/>
                <a:ea typeface="+mn-ea"/>
                <a:cs typeface="+mn-cs"/>
              </a:rPr>
              <a:t>, independent of the user interface.</a:t>
            </a:r>
            <a:r>
              <a:rPr lang="en-US" sz="1200" b="0" i="0" u="none" strike="noStrike" kern="1200" baseline="30000" dirty="0" smtClean="0">
                <a:solidFill>
                  <a:schemeClr val="tx1"/>
                </a:solidFill>
                <a:effectLst/>
                <a:latin typeface="+mn-lt"/>
                <a:ea typeface="+mn-ea"/>
                <a:cs typeface="+mn-cs"/>
                <a:hlinkClick r:id="rId5"/>
              </a:rPr>
              <a:t>[6]</a:t>
            </a:r>
            <a:r>
              <a:rPr lang="en-US" sz="1200" b="0" i="0" kern="1200" dirty="0" smtClean="0">
                <a:solidFill>
                  <a:schemeClr val="tx1"/>
                </a:solidFill>
                <a:effectLst/>
                <a:latin typeface="+mn-lt"/>
                <a:ea typeface="+mn-ea"/>
                <a:cs typeface="+mn-cs"/>
              </a:rPr>
              <a:t> It directly manages the data, logic and rules of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can be any output representation of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third part or section,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accepts input and converts it to commands for the model or view.</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4</a:t>
            </a:fld>
            <a:endParaRPr lang="en-US"/>
          </a:p>
        </p:txBody>
      </p:sp>
    </p:spTree>
    <p:extLst>
      <p:ext uri="{BB962C8B-B14F-4D97-AF65-F5344CB8AC3E}">
        <p14:creationId xmlns:p14="http://schemas.microsoft.com/office/powerpoint/2010/main" val="716640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31</a:t>
            </a:fld>
            <a:endParaRPr lang="en-US"/>
          </a:p>
        </p:txBody>
      </p:sp>
    </p:spTree>
    <p:extLst>
      <p:ext uri="{BB962C8B-B14F-4D97-AF65-F5344CB8AC3E}">
        <p14:creationId xmlns:p14="http://schemas.microsoft.com/office/powerpoint/2010/main" val="1088595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32</a:t>
            </a:fld>
            <a:endParaRPr lang="en-US"/>
          </a:p>
        </p:txBody>
      </p:sp>
    </p:spTree>
    <p:extLst>
      <p:ext uri="{BB962C8B-B14F-4D97-AF65-F5344CB8AC3E}">
        <p14:creationId xmlns:p14="http://schemas.microsoft.com/office/powerpoint/2010/main" val="165035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5</a:t>
            </a:fld>
            <a:endParaRPr lang="en-US"/>
          </a:p>
        </p:txBody>
      </p:sp>
    </p:spTree>
    <p:extLst>
      <p:ext uri="{BB962C8B-B14F-4D97-AF65-F5344CB8AC3E}">
        <p14:creationId xmlns:p14="http://schemas.microsoft.com/office/powerpoint/2010/main" val="13216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6</a:t>
            </a:fld>
            <a:endParaRPr lang="en-US"/>
          </a:p>
        </p:txBody>
      </p:sp>
    </p:spTree>
    <p:extLst>
      <p:ext uri="{BB962C8B-B14F-4D97-AF65-F5344CB8AC3E}">
        <p14:creationId xmlns:p14="http://schemas.microsoft.com/office/powerpoint/2010/main" val="123628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7</a:t>
            </a:fld>
            <a:endParaRPr lang="en-US"/>
          </a:p>
        </p:txBody>
      </p:sp>
    </p:spTree>
    <p:extLst>
      <p:ext uri="{BB962C8B-B14F-4D97-AF65-F5344CB8AC3E}">
        <p14:creationId xmlns:p14="http://schemas.microsoft.com/office/powerpoint/2010/main" val="131471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8</a:t>
            </a:fld>
            <a:endParaRPr lang="en-US"/>
          </a:p>
        </p:txBody>
      </p:sp>
    </p:spTree>
    <p:extLst>
      <p:ext uri="{BB962C8B-B14F-4D97-AF65-F5344CB8AC3E}">
        <p14:creationId xmlns:p14="http://schemas.microsoft.com/office/powerpoint/2010/main" val="1009690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9</a:t>
            </a:fld>
            <a:endParaRPr lang="en-US"/>
          </a:p>
        </p:txBody>
      </p:sp>
    </p:spTree>
    <p:extLst>
      <p:ext uri="{BB962C8B-B14F-4D97-AF65-F5344CB8AC3E}">
        <p14:creationId xmlns:p14="http://schemas.microsoft.com/office/powerpoint/2010/main" val="1628211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10</a:t>
            </a:fld>
            <a:endParaRPr lang="en-US"/>
          </a:p>
        </p:txBody>
      </p:sp>
    </p:spTree>
    <p:extLst>
      <p:ext uri="{BB962C8B-B14F-4D97-AF65-F5344CB8AC3E}">
        <p14:creationId xmlns:p14="http://schemas.microsoft.com/office/powerpoint/2010/main" val="209133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68E931-4C4C-45F2-B902-485EDE593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24E634C-E28C-4DF8-9955-90EA6469A529}"/>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33305D1-D310-44D7-88C6-AF17827999B6}"/>
              </a:ext>
            </a:extLst>
          </p:cNvPr>
          <p:cNvSpPr>
            <a:spLocks noGrp="1"/>
          </p:cNvSpPr>
          <p:nvPr>
            <p:ph type="dt" sz="half" idx="10"/>
          </p:nvPr>
        </p:nvSpPr>
        <p:spPr/>
        <p:txBody>
          <a:bodyPr/>
          <a:lstStyle/>
          <a:p>
            <a:fld id="{4DF3F145-A32B-2146-856B-8E39E13EE997}" type="datetime1">
              <a:rPr lang="en-US" smtClean="0"/>
              <a:t>3/12/18</a:t>
            </a:fld>
            <a:endParaRPr lang="en-US"/>
          </a:p>
        </p:txBody>
      </p:sp>
      <p:sp>
        <p:nvSpPr>
          <p:cNvPr id="5" name="Footer Placeholder 4">
            <a:extLst>
              <a:ext uri="{FF2B5EF4-FFF2-40B4-BE49-F238E27FC236}">
                <a16:creationId xmlns="" xmlns:a16="http://schemas.microsoft.com/office/drawing/2014/main" id="{747B0BC0-8EEB-4FF6-A118-446B8235A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71858B-0609-45AE-BB34-38249B307D3A}"/>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36251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C17E7F-54C8-42AF-BBE7-CA233FA31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776B97B-3221-43CD-861B-F88C189761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204EAC7-5519-44E9-9C42-2CEBF6CB3711}"/>
              </a:ext>
            </a:extLst>
          </p:cNvPr>
          <p:cNvSpPr>
            <a:spLocks noGrp="1"/>
          </p:cNvSpPr>
          <p:nvPr>
            <p:ph type="dt" sz="half" idx="10"/>
          </p:nvPr>
        </p:nvSpPr>
        <p:spPr/>
        <p:txBody>
          <a:bodyPr/>
          <a:lstStyle/>
          <a:p>
            <a:fld id="{91033279-D5FC-CB4D-85D1-1631A3363257}" type="datetime1">
              <a:rPr lang="en-US" smtClean="0"/>
              <a:t>3/12/18</a:t>
            </a:fld>
            <a:endParaRPr lang="en-US"/>
          </a:p>
        </p:txBody>
      </p:sp>
      <p:sp>
        <p:nvSpPr>
          <p:cNvPr id="5" name="Footer Placeholder 4">
            <a:extLst>
              <a:ext uri="{FF2B5EF4-FFF2-40B4-BE49-F238E27FC236}">
                <a16:creationId xmlns="" xmlns:a16="http://schemas.microsoft.com/office/drawing/2014/main" id="{819A8FAA-E7F0-4121-820E-75C55DA5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0FF9A8C-4DBA-408C-AC87-D2CF584E26E6}"/>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525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DB46A20-4826-400F-B81E-0AF981D38B85}"/>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2B8CB7D-CA3E-476E-84AD-881F7F70DBD2}"/>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38D9E4A-E85B-4CF7-9C71-A1F319B735B7}"/>
              </a:ext>
            </a:extLst>
          </p:cNvPr>
          <p:cNvSpPr>
            <a:spLocks noGrp="1"/>
          </p:cNvSpPr>
          <p:nvPr>
            <p:ph type="dt" sz="half" idx="10"/>
          </p:nvPr>
        </p:nvSpPr>
        <p:spPr/>
        <p:txBody>
          <a:bodyPr/>
          <a:lstStyle/>
          <a:p>
            <a:fld id="{19371D8C-CEEA-3E41-A088-83D39A5A0084}" type="datetime1">
              <a:rPr lang="en-US" smtClean="0"/>
              <a:t>3/12/18</a:t>
            </a:fld>
            <a:endParaRPr lang="en-US"/>
          </a:p>
        </p:txBody>
      </p:sp>
      <p:sp>
        <p:nvSpPr>
          <p:cNvPr id="5" name="Footer Placeholder 4">
            <a:extLst>
              <a:ext uri="{FF2B5EF4-FFF2-40B4-BE49-F238E27FC236}">
                <a16:creationId xmlns="" xmlns:a16="http://schemas.microsoft.com/office/drawing/2014/main" id="{A175C727-7494-42CD-A128-1C4012FA9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5126F2-E862-42F8-9CAE-5586AC74E900}"/>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5681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0DC5E-1061-4B70-BABC-687E4FA7E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CA2EBD5-76D9-4C20-BDEA-5908F42FB7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AFDAD72-9703-409C-8A68-7D37060FB82B}"/>
              </a:ext>
            </a:extLst>
          </p:cNvPr>
          <p:cNvSpPr>
            <a:spLocks noGrp="1"/>
          </p:cNvSpPr>
          <p:nvPr>
            <p:ph type="dt" sz="half" idx="10"/>
          </p:nvPr>
        </p:nvSpPr>
        <p:spPr/>
        <p:txBody>
          <a:bodyPr/>
          <a:lstStyle/>
          <a:p>
            <a:fld id="{B9A787E0-D402-8C40-9B5B-D6C8DD47AF86}" type="datetime1">
              <a:rPr lang="en-US" smtClean="0"/>
              <a:t>3/12/18</a:t>
            </a:fld>
            <a:endParaRPr lang="en-US"/>
          </a:p>
        </p:txBody>
      </p:sp>
      <p:sp>
        <p:nvSpPr>
          <p:cNvPr id="5" name="Footer Placeholder 4">
            <a:extLst>
              <a:ext uri="{FF2B5EF4-FFF2-40B4-BE49-F238E27FC236}">
                <a16:creationId xmlns="" xmlns:a16="http://schemas.microsoft.com/office/drawing/2014/main" id="{2270392E-6D3B-4BD2-BCC0-A902DFDB7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AA9E3E-1445-4E28-A12E-2AED263B400F}"/>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40971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0D514-361D-459F-A408-94919B2D955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85CA5E1-B6EA-4422-AF94-08C4D3E6BDF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0B668AD-9DAA-4214-89AF-F73DCC32A778}"/>
              </a:ext>
            </a:extLst>
          </p:cNvPr>
          <p:cNvSpPr>
            <a:spLocks noGrp="1"/>
          </p:cNvSpPr>
          <p:nvPr>
            <p:ph type="dt" sz="half" idx="10"/>
          </p:nvPr>
        </p:nvSpPr>
        <p:spPr/>
        <p:txBody>
          <a:bodyPr/>
          <a:lstStyle/>
          <a:p>
            <a:fld id="{817531A7-95D9-1546-B7E9-6660E261C8B7}" type="datetime1">
              <a:rPr lang="en-US" smtClean="0"/>
              <a:t>3/12/18</a:t>
            </a:fld>
            <a:endParaRPr lang="en-US"/>
          </a:p>
        </p:txBody>
      </p:sp>
      <p:sp>
        <p:nvSpPr>
          <p:cNvPr id="5" name="Footer Placeholder 4">
            <a:extLst>
              <a:ext uri="{FF2B5EF4-FFF2-40B4-BE49-F238E27FC236}">
                <a16:creationId xmlns="" xmlns:a16="http://schemas.microsoft.com/office/drawing/2014/main" id="{2E6A2B39-C38F-4957-BFA6-40C5E676E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1C6005-81A6-4F53-8154-7A5F5534DD65}"/>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241061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636D2-3BF8-4C49-A475-6A404C396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E156000-D373-4E23-A657-D713ACAF2A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1A1A699-FD84-497E-8E46-F5BA06DA8F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42D5312-B628-44BD-985E-B3C93417028A}"/>
              </a:ext>
            </a:extLst>
          </p:cNvPr>
          <p:cNvSpPr>
            <a:spLocks noGrp="1"/>
          </p:cNvSpPr>
          <p:nvPr>
            <p:ph type="dt" sz="half" idx="10"/>
          </p:nvPr>
        </p:nvSpPr>
        <p:spPr/>
        <p:txBody>
          <a:bodyPr/>
          <a:lstStyle/>
          <a:p>
            <a:fld id="{8BFCBFB6-5C55-994E-AE80-EDCEEC79E564}" type="datetime1">
              <a:rPr lang="en-US" smtClean="0"/>
              <a:t>3/12/18</a:t>
            </a:fld>
            <a:endParaRPr lang="en-US"/>
          </a:p>
        </p:txBody>
      </p:sp>
      <p:sp>
        <p:nvSpPr>
          <p:cNvPr id="6" name="Footer Placeholder 5">
            <a:extLst>
              <a:ext uri="{FF2B5EF4-FFF2-40B4-BE49-F238E27FC236}">
                <a16:creationId xmlns="" xmlns:a16="http://schemas.microsoft.com/office/drawing/2014/main" id="{88797FEE-825D-4C11-B219-83422CE21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DC7B0D1-E98F-4BBF-9B97-3D21728EEC61}"/>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223885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2EC34-20DB-4A21-9E62-3816FAE05A9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88E5067-BA4A-4D1B-98C2-0E19F3F4F212}"/>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A3F9F16-3C12-4A17-84BD-C3C01E0CDB2A}"/>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F6FD4B9-90F2-4BA5-A0A0-CCA58BF64DE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BF88548-04AF-4E4A-8884-7BF50BAD194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F7FE308-1F3F-42DA-B4BB-CE1BF0D77231}"/>
              </a:ext>
            </a:extLst>
          </p:cNvPr>
          <p:cNvSpPr>
            <a:spLocks noGrp="1"/>
          </p:cNvSpPr>
          <p:nvPr>
            <p:ph type="dt" sz="half" idx="10"/>
          </p:nvPr>
        </p:nvSpPr>
        <p:spPr/>
        <p:txBody>
          <a:bodyPr/>
          <a:lstStyle/>
          <a:p>
            <a:fld id="{CA74873A-6043-584C-88F1-F539BDBBDAD8}" type="datetime1">
              <a:rPr lang="en-US" smtClean="0"/>
              <a:t>3/12/18</a:t>
            </a:fld>
            <a:endParaRPr lang="en-US"/>
          </a:p>
        </p:txBody>
      </p:sp>
      <p:sp>
        <p:nvSpPr>
          <p:cNvPr id="8" name="Footer Placeholder 7">
            <a:extLst>
              <a:ext uri="{FF2B5EF4-FFF2-40B4-BE49-F238E27FC236}">
                <a16:creationId xmlns="" xmlns:a16="http://schemas.microsoft.com/office/drawing/2014/main" id="{6DF4647C-2959-4928-9B1F-12DDB9887D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B297785-6079-4514-AC96-CA3BA853B5F9}"/>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22486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4A13ED-1BA0-411B-994F-F58A346F95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39377D9-FA44-430F-A15B-090262CBFD26}"/>
              </a:ext>
            </a:extLst>
          </p:cNvPr>
          <p:cNvSpPr>
            <a:spLocks noGrp="1"/>
          </p:cNvSpPr>
          <p:nvPr>
            <p:ph type="dt" sz="half" idx="10"/>
          </p:nvPr>
        </p:nvSpPr>
        <p:spPr/>
        <p:txBody>
          <a:bodyPr/>
          <a:lstStyle/>
          <a:p>
            <a:fld id="{0FAC2721-848C-1648-BAB3-6CD899948ACA}" type="datetime1">
              <a:rPr lang="en-US" smtClean="0"/>
              <a:t>3/12/18</a:t>
            </a:fld>
            <a:endParaRPr lang="en-US"/>
          </a:p>
        </p:txBody>
      </p:sp>
      <p:sp>
        <p:nvSpPr>
          <p:cNvPr id="4" name="Footer Placeholder 3">
            <a:extLst>
              <a:ext uri="{FF2B5EF4-FFF2-40B4-BE49-F238E27FC236}">
                <a16:creationId xmlns="" xmlns:a16="http://schemas.microsoft.com/office/drawing/2014/main" id="{782555CC-5EC6-40F6-B9BE-51F2D4DB8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6E49A02-086B-4BE0-9A8F-FE8E062E6154}"/>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5696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68C5EAE-92CE-47DD-A859-6C49D2992F26}"/>
              </a:ext>
            </a:extLst>
          </p:cNvPr>
          <p:cNvSpPr>
            <a:spLocks noGrp="1"/>
          </p:cNvSpPr>
          <p:nvPr>
            <p:ph type="dt" sz="half" idx="10"/>
          </p:nvPr>
        </p:nvSpPr>
        <p:spPr/>
        <p:txBody>
          <a:bodyPr/>
          <a:lstStyle/>
          <a:p>
            <a:fld id="{F68F6F65-32B1-204E-8916-A6292D0DDFEC}" type="datetime1">
              <a:rPr lang="en-US" smtClean="0"/>
              <a:t>3/12/18</a:t>
            </a:fld>
            <a:endParaRPr lang="en-US"/>
          </a:p>
        </p:txBody>
      </p:sp>
      <p:sp>
        <p:nvSpPr>
          <p:cNvPr id="3" name="Footer Placeholder 2">
            <a:extLst>
              <a:ext uri="{FF2B5EF4-FFF2-40B4-BE49-F238E27FC236}">
                <a16:creationId xmlns="" xmlns:a16="http://schemas.microsoft.com/office/drawing/2014/main" id="{EA74818C-565C-4B80-B89C-0A17788DFC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B8F46F1-2341-46B9-9AC4-B49C46DC355A}"/>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78626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079B8A-DE8B-45EA-AD27-4BC74B04B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A498CC9-72B6-459F-8AF3-6E9235A45564}"/>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621544-1E7B-4680-B2D6-522535108EF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37BE50B-018F-4EC9-9ED3-9D36C2BBEB9A}"/>
              </a:ext>
            </a:extLst>
          </p:cNvPr>
          <p:cNvSpPr>
            <a:spLocks noGrp="1"/>
          </p:cNvSpPr>
          <p:nvPr>
            <p:ph type="dt" sz="half" idx="10"/>
          </p:nvPr>
        </p:nvSpPr>
        <p:spPr/>
        <p:txBody>
          <a:bodyPr/>
          <a:lstStyle/>
          <a:p>
            <a:fld id="{35396E18-D8CA-1246-A52E-E3F97E0C3A1E}" type="datetime1">
              <a:rPr lang="en-US" smtClean="0"/>
              <a:t>3/12/18</a:t>
            </a:fld>
            <a:endParaRPr lang="en-US"/>
          </a:p>
        </p:txBody>
      </p:sp>
      <p:sp>
        <p:nvSpPr>
          <p:cNvPr id="6" name="Footer Placeholder 5">
            <a:extLst>
              <a:ext uri="{FF2B5EF4-FFF2-40B4-BE49-F238E27FC236}">
                <a16:creationId xmlns="" xmlns:a16="http://schemas.microsoft.com/office/drawing/2014/main" id="{3EAFC42A-564B-4A6C-BFDA-C8EB70277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82EECCF-C1CA-4161-BBF2-42ABE77D7B96}"/>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91706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BF324-4357-43E9-B118-C2F4AD283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3C3D9DE-1277-408C-9407-D2C7705F03E8}"/>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 xmlns:a16="http://schemas.microsoft.com/office/drawing/2014/main" id="{6E0C119A-BA1E-4378-AA4A-0C9DAF885FF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F9E3493-3287-4530-A267-685830739ECD}"/>
              </a:ext>
            </a:extLst>
          </p:cNvPr>
          <p:cNvSpPr>
            <a:spLocks noGrp="1"/>
          </p:cNvSpPr>
          <p:nvPr>
            <p:ph type="dt" sz="half" idx="10"/>
          </p:nvPr>
        </p:nvSpPr>
        <p:spPr/>
        <p:txBody>
          <a:bodyPr/>
          <a:lstStyle/>
          <a:p>
            <a:fld id="{A79BE6F5-B807-4749-B643-2B827153A1EA}" type="datetime1">
              <a:rPr lang="en-US" smtClean="0"/>
              <a:t>3/12/18</a:t>
            </a:fld>
            <a:endParaRPr lang="en-US"/>
          </a:p>
        </p:txBody>
      </p:sp>
      <p:sp>
        <p:nvSpPr>
          <p:cNvPr id="6" name="Footer Placeholder 5">
            <a:extLst>
              <a:ext uri="{FF2B5EF4-FFF2-40B4-BE49-F238E27FC236}">
                <a16:creationId xmlns="" xmlns:a16="http://schemas.microsoft.com/office/drawing/2014/main" id="{B14FE2B9-2CD7-48AC-8AA6-4318B2D9D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627A976-EB96-4466-8AFC-7A1EF8AF47C9}"/>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69999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1A61D15-F808-473D-B195-9060ACBBECE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91A5183-F566-4710-9F5E-AFCD74EC2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56AE191-92A8-4994-8D65-BBF7BD6B048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6084F-D089-D148-AABC-9CB6D14CE25D}" type="datetime1">
              <a:rPr lang="en-US" smtClean="0"/>
              <a:t>3/12/18</a:t>
            </a:fld>
            <a:endParaRPr lang="en-US"/>
          </a:p>
        </p:txBody>
      </p:sp>
      <p:sp>
        <p:nvSpPr>
          <p:cNvPr id="5" name="Footer Placeholder 4">
            <a:extLst>
              <a:ext uri="{FF2B5EF4-FFF2-40B4-BE49-F238E27FC236}">
                <a16:creationId xmlns="" xmlns:a16="http://schemas.microsoft.com/office/drawing/2014/main" id="{B6F8D576-E6F4-4F3F-851F-CF0EC2D48F45}"/>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BF01A54-6E3B-42B8-A234-2C635314F89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E69E7-68FD-446D-A42F-C29CF669F1B3}" type="slidenum">
              <a:rPr lang="en-US" smtClean="0"/>
              <a:t>‹#›</a:t>
            </a:fld>
            <a:endParaRPr lang="en-US"/>
          </a:p>
        </p:txBody>
      </p:sp>
    </p:spTree>
    <p:extLst>
      <p:ext uri="{BB962C8B-B14F-4D97-AF65-F5344CB8AC3E}">
        <p14:creationId xmlns:p14="http://schemas.microsoft.com/office/powerpoint/2010/main" val="410995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F22218D7-95A3-4472-A9E8-DB8B623E709A}"/>
              </a:ext>
            </a:extLst>
          </p:cNvPr>
          <p:cNvSpPr>
            <a:spLocks noGrp="1"/>
          </p:cNvSpPr>
          <p:nvPr>
            <p:ph type="ctrTitle"/>
          </p:nvPr>
        </p:nvSpPr>
        <p:spPr>
          <a:xfrm>
            <a:off x="2504902" y="1305243"/>
            <a:ext cx="9144000" cy="2387600"/>
          </a:xfrm>
        </p:spPr>
        <p:txBody>
          <a:bodyPr>
            <a:normAutofit/>
          </a:bodyPr>
          <a:lstStyle/>
          <a:p>
            <a:pPr algn="r"/>
            <a:r>
              <a:rPr lang="en-US" sz="4800" b="1" dirty="0" smtClean="0">
                <a:latin typeface="Arial" charset="0"/>
                <a:ea typeface="Arial" charset="0"/>
                <a:cs typeface="Arial" charset="0"/>
              </a:rPr>
              <a:t>CSI2132</a:t>
            </a:r>
            <a:r>
              <a:rPr lang="en-US" sz="4400" b="1" dirty="0" smtClean="0">
                <a:latin typeface="Arial" charset="0"/>
                <a:ea typeface="Arial" charset="0"/>
                <a:cs typeface="Arial" charset="0"/>
              </a:rPr>
              <a:t> Lab </a:t>
            </a:r>
            <a:r>
              <a:rPr lang="en-US" sz="4400" b="1" dirty="0" smtClean="0">
                <a:latin typeface="Arial" charset="0"/>
                <a:ea typeface="Arial" charset="0"/>
                <a:cs typeface="Arial" charset="0"/>
              </a:rPr>
              <a:t>7</a:t>
            </a:r>
            <a:r>
              <a:rPr lang="en-US" sz="4000" b="1" dirty="0" smtClean="0">
                <a:latin typeface="Arial" charset="0"/>
                <a:ea typeface="Arial" charset="0"/>
                <a:cs typeface="Arial" charset="0"/>
              </a:rPr>
              <a:t>*</a:t>
            </a:r>
            <a:endParaRPr lang="en-US" sz="4000" b="1" dirty="0">
              <a:latin typeface="Arial" charset="0"/>
              <a:ea typeface="Arial" charset="0"/>
              <a:cs typeface="Arial" charset="0"/>
            </a:endParaRPr>
          </a:p>
        </p:txBody>
      </p:sp>
      <p:sp>
        <p:nvSpPr>
          <p:cNvPr id="7" name="Subtitle 2">
            <a:extLst>
              <a:ext uri="{FF2B5EF4-FFF2-40B4-BE49-F238E27FC236}">
                <a16:creationId xmlns="" xmlns:a16="http://schemas.microsoft.com/office/drawing/2014/main" id="{7ADFA0AD-12D8-4D5B-8255-96BA0E08AEA6}"/>
              </a:ext>
            </a:extLst>
          </p:cNvPr>
          <p:cNvSpPr>
            <a:spLocks noGrp="1"/>
          </p:cNvSpPr>
          <p:nvPr>
            <p:ph type="subTitle" idx="1"/>
          </p:nvPr>
        </p:nvSpPr>
        <p:spPr>
          <a:xfrm>
            <a:off x="2504902" y="3784918"/>
            <a:ext cx="9144000" cy="837440"/>
          </a:xfrm>
        </p:spPr>
        <p:txBody>
          <a:bodyPr>
            <a:normAutofit lnSpcReduction="10000"/>
          </a:bodyPr>
          <a:lstStyle/>
          <a:p>
            <a:pPr algn="r"/>
            <a:r>
              <a:rPr lang="en-US" dirty="0"/>
              <a:t>Web Programming JSP </a:t>
            </a:r>
            <a:endParaRPr lang="en-US" dirty="0" smtClean="0"/>
          </a:p>
          <a:p>
            <a:pPr algn="r"/>
            <a:r>
              <a:rPr lang="en-US" i="1" dirty="0" smtClean="0">
                <a:effectLst/>
              </a:rPr>
              <a:t>Presented By: Rana Khalil</a:t>
            </a:r>
            <a:endParaRPr lang="en-US" i="1" dirty="0">
              <a:effectLst/>
            </a:endParaRPr>
          </a:p>
        </p:txBody>
      </p:sp>
      <p:sp>
        <p:nvSpPr>
          <p:cNvPr id="2" name="Slide Number Placeholder 1"/>
          <p:cNvSpPr>
            <a:spLocks noGrp="1"/>
          </p:cNvSpPr>
          <p:nvPr>
            <p:ph type="sldNum" sz="quarter" idx="12"/>
          </p:nvPr>
        </p:nvSpPr>
        <p:spPr/>
        <p:txBody>
          <a:bodyPr/>
          <a:lstStyle/>
          <a:p>
            <a:fld id="{1A3E69E7-68FD-446D-A42F-C29CF669F1B3}" type="slidenum">
              <a:rPr lang="en-US" smtClean="0"/>
              <a:t>1</a:t>
            </a:fld>
            <a:endParaRPr lang="en-US"/>
          </a:p>
        </p:txBody>
      </p:sp>
      <p:sp>
        <p:nvSpPr>
          <p:cNvPr id="3" name="TextBox 2"/>
          <p:cNvSpPr txBox="1"/>
          <p:nvPr/>
        </p:nvSpPr>
        <p:spPr>
          <a:xfrm>
            <a:off x="5629394" y="5934670"/>
            <a:ext cx="6562606" cy="646331"/>
          </a:xfrm>
          <a:prstGeom prst="rect">
            <a:avLst/>
          </a:prstGeom>
          <a:noFill/>
        </p:spPr>
        <p:txBody>
          <a:bodyPr wrap="square" rtlCol="0">
            <a:spAutoFit/>
          </a:bodyPr>
          <a:lstStyle/>
          <a:p>
            <a:r>
              <a:rPr lang="en-US" dirty="0" smtClean="0"/>
              <a:t>*Similar slides to the ones posted on </a:t>
            </a:r>
            <a:r>
              <a:rPr lang="en-US" dirty="0" err="1" smtClean="0"/>
              <a:t>Brightspace</a:t>
            </a:r>
            <a:r>
              <a:rPr lang="en-US" dirty="0" smtClean="0"/>
              <a:t>. except that the IDE used is Eclipse. </a:t>
            </a:r>
            <a:endParaRPr lang="en-US" dirty="0"/>
          </a:p>
        </p:txBody>
      </p:sp>
    </p:spTree>
    <p:extLst>
      <p:ext uri="{BB962C8B-B14F-4D97-AF65-F5344CB8AC3E}">
        <p14:creationId xmlns:p14="http://schemas.microsoft.com/office/powerpoint/2010/main" val="476213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Download Web Project to Work on</a:t>
            </a:r>
            <a:endParaRPr lang="en-US" sz="4200" b="1" dirty="0">
              <a:effectLst/>
            </a:endParaRPr>
          </a:p>
        </p:txBody>
      </p:sp>
      <p:sp>
        <p:nvSpPr>
          <p:cNvPr id="3" name="TextBox 2"/>
          <p:cNvSpPr txBox="1"/>
          <p:nvPr/>
        </p:nvSpPr>
        <p:spPr>
          <a:xfrm>
            <a:off x="2535936" y="1261063"/>
            <a:ext cx="7595616" cy="4062651"/>
          </a:xfrm>
          <a:prstGeom prst="rect">
            <a:avLst/>
          </a:prstGeom>
          <a:noFill/>
        </p:spPr>
        <p:txBody>
          <a:bodyPr wrap="square" rtlCol="0">
            <a:spAutoFit/>
          </a:bodyPr>
          <a:lstStyle/>
          <a:p>
            <a:pPr marL="285750" indent="-285750">
              <a:buFont typeface="Arial" charset="0"/>
              <a:buChar char="•"/>
            </a:pPr>
            <a:r>
              <a:rPr lang="en-US" sz="2000" dirty="0" smtClean="0"/>
              <a:t>From </a:t>
            </a:r>
            <a:r>
              <a:rPr lang="en-US" sz="2000" dirty="0"/>
              <a:t>the course website, download the file: </a:t>
            </a:r>
            <a:r>
              <a:rPr lang="en-US" sz="2000" dirty="0" smtClean="0"/>
              <a:t>lab7.rar</a:t>
            </a:r>
          </a:p>
          <a:p>
            <a:pPr marL="285750" indent="-285750">
              <a:buFont typeface="Arial" charset="0"/>
              <a:buChar char="•"/>
            </a:pPr>
            <a:r>
              <a:rPr lang="en-US" sz="2000" dirty="0" smtClean="0"/>
              <a:t>Decompress it.</a:t>
            </a:r>
          </a:p>
          <a:p>
            <a:pPr marL="285750" indent="-285750">
              <a:buFont typeface="Arial" charset="0"/>
              <a:buChar char="•"/>
            </a:pPr>
            <a:r>
              <a:rPr lang="en-US" sz="2000" dirty="0" smtClean="0"/>
              <a:t>In the Eclipse main toolbar, click on File &gt; Open Projects from File System..</a:t>
            </a:r>
          </a:p>
          <a:p>
            <a:pPr marL="285750" indent="-285750">
              <a:buFont typeface="Arial" charset="0"/>
              <a:buChar char="•"/>
            </a:pPr>
            <a:r>
              <a:rPr lang="en-US" sz="2000" dirty="0" smtClean="0"/>
              <a:t>Click on the Directory button &gt; Navigate to where lab 7 was saved.</a:t>
            </a:r>
          </a:p>
          <a:p>
            <a:pPr marL="285750" indent="-285750">
              <a:buFont typeface="Arial" charset="0"/>
              <a:buChar char="•"/>
            </a:pPr>
            <a:r>
              <a:rPr lang="en-US" sz="2000" dirty="0" smtClean="0"/>
              <a:t>If you have errors:</a:t>
            </a:r>
          </a:p>
          <a:p>
            <a:pPr marL="742950" lvl="1" indent="-285750">
              <a:buFont typeface="Arial" charset="0"/>
              <a:buChar char="•"/>
            </a:pPr>
            <a:r>
              <a:rPr lang="en-US" sz="2000" dirty="0" smtClean="0"/>
              <a:t>Right click on the project &gt; select Properties &gt; Java Build Path &gt; Libraries &gt;  Add/Update JRE System Library</a:t>
            </a:r>
          </a:p>
          <a:p>
            <a:pPr marL="285750" indent="-285750">
              <a:buFont typeface="Arial" charset="0"/>
              <a:buChar char="•"/>
            </a:pPr>
            <a:r>
              <a:rPr lang="en-US" sz="2000" dirty="0" smtClean="0"/>
              <a:t>To add a runtime server:</a:t>
            </a:r>
          </a:p>
          <a:p>
            <a:pPr marL="742950" lvl="1" indent="-285750">
              <a:buFont typeface="Arial" charset="0"/>
              <a:buChar char="•"/>
            </a:pPr>
            <a:r>
              <a:rPr lang="en-US" sz="2000" dirty="0" smtClean="0"/>
              <a:t>Right click on the project &gt; select Properties &gt; Project Facets &gt; Runtimes &gt; Add / Select Apache Tomcat version you downloaded earlier.</a:t>
            </a:r>
          </a:p>
          <a:p>
            <a:pPr marL="285750" indent="-285750">
              <a:buFont typeface="Arial" charset="0"/>
              <a:buChar char="•"/>
            </a:pPr>
            <a:endParaRPr lang="en-US" dirty="0"/>
          </a:p>
        </p:txBody>
      </p:sp>
    </p:spTree>
    <p:extLst>
      <p:ext uri="{BB962C8B-B14F-4D97-AF65-F5344CB8AC3E}">
        <p14:creationId xmlns:p14="http://schemas.microsoft.com/office/powerpoint/2010/main" val="1884523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Issues with Project on Eclipse</a:t>
            </a:r>
            <a:endParaRPr lang="en-US" sz="4200" b="1" dirty="0">
              <a:effectLst/>
            </a:endParaRPr>
          </a:p>
        </p:txBody>
      </p:sp>
      <p:sp>
        <p:nvSpPr>
          <p:cNvPr id="3" name="TextBox 2"/>
          <p:cNvSpPr txBox="1"/>
          <p:nvPr/>
        </p:nvSpPr>
        <p:spPr>
          <a:xfrm>
            <a:off x="2535936" y="1261063"/>
            <a:ext cx="7595616" cy="5078313"/>
          </a:xfrm>
          <a:prstGeom prst="rect">
            <a:avLst/>
          </a:prstGeom>
          <a:noFill/>
        </p:spPr>
        <p:txBody>
          <a:bodyPr wrap="square" rtlCol="0">
            <a:spAutoFit/>
          </a:bodyPr>
          <a:lstStyle/>
          <a:p>
            <a:pPr marL="285750" indent="-285750">
              <a:buFont typeface="Arial" charset="0"/>
              <a:buChar char="•"/>
            </a:pPr>
            <a:r>
              <a:rPr lang="en-US" dirty="0" err="1" smtClean="0"/>
              <a:t>postgresql</a:t>
            </a:r>
            <a:r>
              <a:rPr lang="en-US" dirty="0" smtClean="0"/>
              <a:t> file should be in the directory </a:t>
            </a:r>
            <a:r>
              <a:rPr lang="en-US" dirty="0" err="1" smtClean="0"/>
              <a:t>WebContent</a:t>
            </a:r>
            <a:r>
              <a:rPr lang="en-US" dirty="0" smtClean="0"/>
              <a:t>/WEB-INF/lib</a:t>
            </a:r>
          </a:p>
          <a:p>
            <a:pPr marL="285750" indent="-285750">
              <a:buFont typeface="Arial" charset="0"/>
              <a:buChar char="•"/>
            </a:pPr>
            <a:endParaRPr lang="en-US" dirty="0" smtClean="0"/>
          </a:p>
          <a:p>
            <a:pPr lvl="6"/>
            <a:r>
              <a:rPr lang="en-US" dirty="0"/>
              <a:t> </a:t>
            </a:r>
            <a:r>
              <a:rPr lang="en-US" dirty="0" smtClean="0"/>
              <a:t>EITHER </a:t>
            </a:r>
            <a:endParaRPr lang="en-US" dirty="0" smtClean="0"/>
          </a:p>
          <a:p>
            <a:pPr marL="285750" indent="-285750">
              <a:buFont typeface="Arial" charset="0"/>
              <a:buChar char="•"/>
            </a:pPr>
            <a:r>
              <a:rPr lang="en-US" dirty="0" smtClean="0"/>
              <a:t>Eclipse will have an issue with naming your package java. For ex. </a:t>
            </a:r>
            <a:r>
              <a:rPr lang="en-US" dirty="0" err="1" smtClean="0"/>
              <a:t>java.connection</a:t>
            </a:r>
            <a:r>
              <a:rPr lang="en-US" dirty="0" smtClean="0"/>
              <a:t>, </a:t>
            </a:r>
            <a:r>
              <a:rPr lang="en-US" dirty="0" err="1" smtClean="0"/>
              <a:t>java.control</a:t>
            </a:r>
            <a:r>
              <a:rPr lang="en-US" dirty="0" smtClean="0"/>
              <a:t>, etc. I think on runtime it is viewing it as a folder instead of a package. A quick fix would be to change the package name. Right click on the package &gt; refractor &gt; rename. </a:t>
            </a:r>
          </a:p>
          <a:p>
            <a:pPr marL="742950" lvl="1" indent="-285750">
              <a:buFont typeface="Arial" charset="0"/>
              <a:buChar char="•"/>
            </a:pPr>
            <a:r>
              <a:rPr lang="en-US" dirty="0" smtClean="0"/>
              <a:t>In </a:t>
            </a:r>
            <a:r>
              <a:rPr lang="en-US" dirty="0" err="1" smtClean="0"/>
              <a:t>web.xml</a:t>
            </a:r>
            <a:r>
              <a:rPr lang="en-US" dirty="0" smtClean="0"/>
              <a:t> change &lt;servlet-class&gt;</a:t>
            </a:r>
            <a:r>
              <a:rPr lang="en-US" dirty="0" err="1" smtClean="0"/>
              <a:t>control.Control</a:t>
            </a:r>
            <a:r>
              <a:rPr lang="en-US" dirty="0" smtClean="0"/>
              <a:t>&lt;/servlet-class&gt; to &lt;servlet-class&gt;</a:t>
            </a:r>
            <a:r>
              <a:rPr lang="en-US" dirty="0" err="1" smtClean="0"/>
              <a:t>yourpackagename.control.Control</a:t>
            </a:r>
            <a:r>
              <a:rPr lang="en-US" dirty="0" smtClean="0"/>
              <a:t>&lt;/servlet-class&gt; </a:t>
            </a:r>
          </a:p>
          <a:p>
            <a:pPr marL="742950" lvl="1" indent="-285750">
              <a:buFont typeface="Arial" charset="0"/>
              <a:buChar char="•"/>
            </a:pPr>
            <a:r>
              <a:rPr lang="en-US" dirty="0" smtClean="0"/>
              <a:t>This will introduce errors into your code which involve changing the package name. Navigate to the files that have errors and fix them.</a:t>
            </a:r>
          </a:p>
          <a:p>
            <a:pPr lvl="6"/>
            <a:r>
              <a:rPr lang="en-US" dirty="0" smtClean="0"/>
              <a:t>OR</a:t>
            </a:r>
          </a:p>
          <a:p>
            <a:pPr marL="285750" indent="-285750">
              <a:buFont typeface="Arial" charset="0"/>
              <a:buChar char="•"/>
            </a:pPr>
            <a:r>
              <a:rPr lang="en-US" dirty="0" smtClean="0"/>
              <a:t>Remove Java from the path:</a:t>
            </a:r>
          </a:p>
          <a:p>
            <a:pPr marL="742950" lvl="1" indent="-285750">
              <a:buFont typeface="Arial" charset="0"/>
              <a:buChar char="•"/>
            </a:pPr>
            <a:r>
              <a:rPr lang="en-US" dirty="0" smtClean="0"/>
              <a:t>Remove java from lines 12 and 13 in </a:t>
            </a:r>
            <a:r>
              <a:rPr lang="en-US" dirty="0" err="1" smtClean="0"/>
              <a:t>LikeArtist.jsp</a:t>
            </a:r>
            <a:endParaRPr lang="en-US" dirty="0" smtClean="0"/>
          </a:p>
          <a:p>
            <a:pPr marL="742950" lvl="1" indent="-285750">
              <a:buFont typeface="Arial" charset="0"/>
              <a:buChar char="•"/>
            </a:pPr>
            <a:r>
              <a:rPr lang="en-US" dirty="0" smtClean="0"/>
              <a:t>In Java Resources, change the package structure so that you no longer have a java package. </a:t>
            </a:r>
            <a:r>
              <a:rPr lang="en-US" dirty="0" err="1" smtClean="0"/>
              <a:t>eg</a:t>
            </a:r>
            <a:r>
              <a:rPr lang="en-US" dirty="0" smtClean="0"/>
              <a:t>: </a:t>
            </a:r>
            <a:r>
              <a:rPr lang="en-US" dirty="0" err="1" smtClean="0"/>
              <a:t>src.dbbeans</a:t>
            </a:r>
            <a:r>
              <a:rPr lang="en-US" dirty="0" smtClean="0"/>
              <a:t>, </a:t>
            </a:r>
            <a:r>
              <a:rPr lang="en-US" dirty="0" err="1" smtClean="0"/>
              <a:t>src.connection</a:t>
            </a:r>
            <a:r>
              <a:rPr lang="en-US" dirty="0" smtClean="0"/>
              <a:t>, etc. </a:t>
            </a: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If you encounter other errors, let me know.</a:t>
            </a:r>
            <a:endParaRPr lang="en-US" dirty="0" smtClean="0"/>
          </a:p>
        </p:txBody>
      </p:sp>
    </p:spTree>
    <p:extLst>
      <p:ext uri="{BB962C8B-B14F-4D97-AF65-F5344CB8AC3E}">
        <p14:creationId xmlns:p14="http://schemas.microsoft.com/office/powerpoint/2010/main" val="248254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JSP Lab 7 </a:t>
            </a:r>
            <a:r>
              <a:rPr lang="en-US" sz="4200" b="1" dirty="0">
                <a:solidFill>
                  <a:srgbClr val="006666"/>
                </a:solidFill>
                <a:latin typeface="Tahoma,Bold" charset="0"/>
              </a:rPr>
              <a:t>Application</a:t>
            </a:r>
            <a:endParaRPr lang="en-US" sz="4200" b="1" dirty="0">
              <a:effectLst/>
            </a:endParaRPr>
          </a:p>
        </p:txBody>
      </p:sp>
      <p:sp>
        <p:nvSpPr>
          <p:cNvPr id="2" name="TextBox 1"/>
          <p:cNvSpPr txBox="1"/>
          <p:nvPr/>
        </p:nvSpPr>
        <p:spPr>
          <a:xfrm>
            <a:off x="2686874" y="1459831"/>
            <a:ext cx="9505126" cy="1384995"/>
          </a:xfrm>
          <a:prstGeom prst="rect">
            <a:avLst/>
          </a:prstGeom>
          <a:noFill/>
        </p:spPr>
        <p:txBody>
          <a:bodyPr wrap="square" rtlCol="0">
            <a:spAutoFit/>
          </a:bodyPr>
          <a:lstStyle/>
          <a:p>
            <a:pPr marL="457200" lvl="0" indent="-457200">
              <a:buFont typeface="Arial" charset="0"/>
              <a:buChar char="•"/>
            </a:pPr>
            <a:r>
              <a:rPr lang="en-US" sz="2800" u="sng" dirty="0" smtClean="0"/>
              <a:t>Note</a:t>
            </a:r>
            <a:r>
              <a:rPr lang="en-US" sz="2800" dirty="0" smtClean="0"/>
              <a:t>: This is how the application was before, however the professor provided yo</a:t>
            </a:r>
            <a:r>
              <a:rPr lang="en-US" sz="2800" dirty="0" smtClean="0"/>
              <a:t>u with the completed application.</a:t>
            </a:r>
            <a:endParaRPr lang="en-US" sz="2800" dirty="0"/>
          </a:p>
          <a:p>
            <a:pPr lvl="0"/>
            <a:endParaRPr lang="en-US" sz="28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413938"/>
            <a:ext cx="10058400" cy="3084038"/>
          </a:xfrm>
          <a:prstGeom prst="rect">
            <a:avLst/>
          </a:prstGeom>
        </p:spPr>
      </p:pic>
      <p:sp>
        <p:nvSpPr>
          <p:cNvPr id="7" name="TextBox 6"/>
          <p:cNvSpPr txBox="1"/>
          <p:nvPr/>
        </p:nvSpPr>
        <p:spPr>
          <a:xfrm>
            <a:off x="2847481" y="5903893"/>
            <a:ext cx="8815315" cy="954107"/>
          </a:xfrm>
          <a:prstGeom prst="rect">
            <a:avLst/>
          </a:prstGeom>
          <a:noFill/>
        </p:spPr>
        <p:txBody>
          <a:bodyPr wrap="square" rtlCol="0">
            <a:spAutoFit/>
          </a:bodyPr>
          <a:lstStyle/>
          <a:p>
            <a:pPr marL="457200" lvl="0" indent="-457200">
              <a:buFont typeface="Arial" charset="0"/>
              <a:buChar char="•"/>
            </a:pPr>
            <a:r>
              <a:rPr lang="en-US" sz="2800" dirty="0"/>
              <a:t>Take a look at each </a:t>
            </a:r>
            <a:r>
              <a:rPr lang="en-US" sz="2800" dirty="0" err="1"/>
              <a:t>jsp</a:t>
            </a:r>
            <a:r>
              <a:rPr lang="en-US" sz="2800" dirty="0"/>
              <a:t> file</a:t>
            </a:r>
          </a:p>
          <a:p>
            <a:pPr lvl="0"/>
            <a:endParaRPr lang="en-US" sz="2800" dirty="0" smtClean="0"/>
          </a:p>
        </p:txBody>
      </p:sp>
    </p:spTree>
    <p:extLst>
      <p:ext uri="{BB962C8B-B14F-4D97-AF65-F5344CB8AC3E}">
        <p14:creationId xmlns:p14="http://schemas.microsoft.com/office/powerpoint/2010/main" val="1045633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121347"/>
            <a:ext cx="9136531" cy="738664"/>
          </a:xfrm>
          <a:prstGeom prst="rect">
            <a:avLst/>
          </a:prstGeom>
        </p:spPr>
        <p:txBody>
          <a:bodyPr wrap="square">
            <a:spAutoFit/>
          </a:bodyPr>
          <a:lstStyle/>
          <a:p>
            <a:r>
              <a:rPr lang="en-US" sz="4200" b="1" dirty="0">
                <a:solidFill>
                  <a:srgbClr val="006666"/>
                </a:solidFill>
                <a:latin typeface="Tahoma,Bold" charset="0"/>
              </a:rPr>
              <a:t>JSP Application (Controller)</a:t>
            </a:r>
            <a:endParaRPr lang="en-US" sz="4200" b="1" dirty="0">
              <a:effectLst/>
            </a:endParaRPr>
          </a:p>
        </p:txBody>
      </p:sp>
      <p:sp>
        <p:nvSpPr>
          <p:cNvPr id="2" name="TextBox 1"/>
          <p:cNvSpPr txBox="1"/>
          <p:nvPr/>
        </p:nvSpPr>
        <p:spPr>
          <a:xfrm>
            <a:off x="2686874" y="830176"/>
            <a:ext cx="8815315" cy="954107"/>
          </a:xfrm>
          <a:prstGeom prst="rect">
            <a:avLst/>
          </a:prstGeom>
          <a:noFill/>
        </p:spPr>
        <p:txBody>
          <a:bodyPr wrap="square" rtlCol="0">
            <a:spAutoFit/>
          </a:bodyPr>
          <a:lstStyle/>
          <a:p>
            <a:pPr marL="457200" lvl="0" indent="-457200">
              <a:buFont typeface="Arial" charset="0"/>
              <a:buChar char="•"/>
            </a:pPr>
            <a:r>
              <a:rPr lang="en-US" sz="2800" dirty="0"/>
              <a:t>Create the controller that manages user </a:t>
            </a:r>
            <a:r>
              <a:rPr lang="en-US" sz="2800" dirty="0" smtClean="0"/>
              <a:t>requests (already done for you)</a:t>
            </a:r>
            <a:endParaRPr lang="en-US" sz="2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981" y="1784283"/>
            <a:ext cx="7146564" cy="5000511"/>
          </a:xfrm>
          <a:prstGeom prst="rect">
            <a:avLst/>
          </a:prstGeom>
        </p:spPr>
      </p:pic>
    </p:spTree>
    <p:extLst>
      <p:ext uri="{BB962C8B-B14F-4D97-AF65-F5344CB8AC3E}">
        <p14:creationId xmlns:p14="http://schemas.microsoft.com/office/powerpoint/2010/main" val="166112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a:solidFill>
                  <a:srgbClr val="006666"/>
                </a:solidFill>
                <a:latin typeface="Tahoma,Bold" charset="0"/>
              </a:rPr>
              <a:t>JSP Application (Controller)</a:t>
            </a:r>
            <a:endParaRPr lang="en-US" sz="4200" b="1" dirty="0">
              <a:effectLst/>
            </a:endParaRPr>
          </a:p>
        </p:txBody>
      </p:sp>
      <p:sp>
        <p:nvSpPr>
          <p:cNvPr id="2" name="TextBox 1"/>
          <p:cNvSpPr txBox="1"/>
          <p:nvPr/>
        </p:nvSpPr>
        <p:spPr>
          <a:xfrm>
            <a:off x="2686874" y="1261063"/>
            <a:ext cx="8815315" cy="3539430"/>
          </a:xfrm>
          <a:prstGeom prst="rect">
            <a:avLst/>
          </a:prstGeom>
          <a:noFill/>
        </p:spPr>
        <p:txBody>
          <a:bodyPr wrap="square" rtlCol="0">
            <a:spAutoFit/>
          </a:bodyPr>
          <a:lstStyle/>
          <a:p>
            <a:pPr lvl="0"/>
            <a:r>
              <a:rPr lang="en-US" sz="2800" dirty="0" smtClean="0"/>
              <a:t>Note: This has already been done for you</a:t>
            </a:r>
          </a:p>
          <a:p>
            <a:pPr lvl="0"/>
            <a:endParaRPr lang="en-US" sz="2800" dirty="0" smtClean="0"/>
          </a:p>
          <a:p>
            <a:pPr marL="457200" lvl="0" indent="-457200">
              <a:buFont typeface="Arial" charset="0"/>
              <a:buChar char="•"/>
            </a:pPr>
            <a:r>
              <a:rPr lang="en-US" sz="2800" dirty="0" smtClean="0"/>
              <a:t>Create </a:t>
            </a:r>
            <a:r>
              <a:rPr lang="en-US" sz="2800" dirty="0"/>
              <a:t>a new Java package (</a:t>
            </a:r>
            <a:r>
              <a:rPr lang="en-US" sz="2800" dirty="0" smtClean="0"/>
              <a:t>control) </a:t>
            </a:r>
          </a:p>
          <a:p>
            <a:pPr marL="457200" lvl="0" indent="-457200">
              <a:buFont typeface="Arial" charset="0"/>
              <a:buChar char="•"/>
            </a:pPr>
            <a:r>
              <a:rPr lang="en-US" sz="2800" dirty="0" smtClean="0"/>
              <a:t>Create </a:t>
            </a:r>
            <a:r>
              <a:rPr lang="en-US" sz="2800" dirty="0"/>
              <a:t>a new Java Class under this </a:t>
            </a:r>
            <a:r>
              <a:rPr lang="en-US" sz="2800" dirty="0" smtClean="0"/>
              <a:t>package (</a:t>
            </a:r>
            <a:r>
              <a:rPr lang="en-US" sz="2800" dirty="0" err="1" smtClean="0"/>
              <a:t>Control.java</a:t>
            </a:r>
            <a:r>
              <a:rPr lang="en-US" sz="2800" dirty="0"/>
              <a:t>) </a:t>
            </a:r>
          </a:p>
          <a:p>
            <a:pPr marL="457200" lvl="0" indent="-457200">
              <a:buFont typeface="Arial" charset="0"/>
              <a:buChar char="•"/>
            </a:pPr>
            <a:r>
              <a:rPr lang="en-US" sz="2800" dirty="0" smtClean="0"/>
              <a:t>Basic </a:t>
            </a:r>
            <a:r>
              <a:rPr lang="en-US" sz="2800" dirty="0"/>
              <a:t>methods in </a:t>
            </a:r>
            <a:r>
              <a:rPr lang="en-US" sz="2800" dirty="0" err="1" smtClean="0"/>
              <a:t>Control.java</a:t>
            </a:r>
            <a:endParaRPr lang="en-US" sz="2800" dirty="0" smtClean="0"/>
          </a:p>
          <a:p>
            <a:pPr marL="457200" lvl="0" indent="-457200">
              <a:buFont typeface="Arial" charset="0"/>
              <a:buChar char="•"/>
            </a:pPr>
            <a:r>
              <a:rPr lang="en-US" sz="2800" dirty="0"/>
              <a:t>Modify </a:t>
            </a:r>
            <a:r>
              <a:rPr lang="en-US" sz="2800" dirty="0" err="1"/>
              <a:t>Index.jsp</a:t>
            </a:r>
            <a:r>
              <a:rPr lang="en-US" sz="2800" dirty="0"/>
              <a:t> to call the </a:t>
            </a:r>
            <a:r>
              <a:rPr lang="en-US" sz="2800" dirty="0" smtClean="0"/>
              <a:t>servlet</a:t>
            </a:r>
          </a:p>
          <a:p>
            <a:pPr marL="914400" lvl="1" indent="-457200">
              <a:buFont typeface="Arial" charset="0"/>
              <a:buChar char="•"/>
            </a:pPr>
            <a:r>
              <a:rPr lang="en-US" sz="2800" dirty="0" smtClean="0"/>
              <a:t>&lt;form action=“Control” method=“POST”&gt;</a:t>
            </a:r>
          </a:p>
        </p:txBody>
      </p:sp>
    </p:spTree>
    <p:extLst>
      <p:ext uri="{BB962C8B-B14F-4D97-AF65-F5344CB8AC3E}">
        <p14:creationId xmlns:p14="http://schemas.microsoft.com/office/powerpoint/2010/main" val="870693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a:solidFill>
                  <a:srgbClr val="006666"/>
                </a:solidFill>
                <a:latin typeface="Tahoma,Bold" charset="0"/>
              </a:rPr>
              <a:t>JSP Application (Controller)</a:t>
            </a:r>
            <a:endParaRPr lang="en-US" sz="4200" b="1" dirty="0">
              <a:effectLst/>
            </a:endParaRPr>
          </a:p>
        </p:txBody>
      </p:sp>
      <p:sp>
        <p:nvSpPr>
          <p:cNvPr id="2" name="TextBox 1"/>
          <p:cNvSpPr txBox="1"/>
          <p:nvPr/>
        </p:nvSpPr>
        <p:spPr>
          <a:xfrm>
            <a:off x="2686874" y="1261063"/>
            <a:ext cx="8815315" cy="3539430"/>
          </a:xfrm>
          <a:prstGeom prst="rect">
            <a:avLst/>
          </a:prstGeom>
          <a:noFill/>
        </p:spPr>
        <p:txBody>
          <a:bodyPr wrap="square" rtlCol="0">
            <a:spAutoFit/>
          </a:bodyPr>
          <a:lstStyle/>
          <a:p>
            <a:pPr lvl="0"/>
            <a:endParaRPr lang="en-US" sz="2800" u="sng" dirty="0" smtClean="0"/>
          </a:p>
          <a:p>
            <a:pPr lvl="0"/>
            <a:r>
              <a:rPr lang="en-US" sz="2800" u="sng" dirty="0" smtClean="0"/>
              <a:t>Note</a:t>
            </a:r>
            <a:r>
              <a:rPr lang="en-US" sz="2800" dirty="0" smtClean="0"/>
              <a:t>: This has already been done for you</a:t>
            </a:r>
          </a:p>
          <a:p>
            <a:pPr lvl="0"/>
            <a:endParaRPr lang="en-US" sz="2800" dirty="0" smtClean="0"/>
          </a:p>
          <a:p>
            <a:pPr marL="457200" lvl="0" indent="-457200">
              <a:buFont typeface="Arial" charset="0"/>
              <a:buChar char="•"/>
            </a:pPr>
            <a:r>
              <a:rPr lang="en-US" sz="2800" dirty="0" smtClean="0"/>
              <a:t>Modify </a:t>
            </a:r>
            <a:r>
              <a:rPr lang="en-US" sz="2800" dirty="0"/>
              <a:t>the </a:t>
            </a:r>
            <a:r>
              <a:rPr lang="en-US" sz="2800" dirty="0" err="1"/>
              <a:t>web.xml</a:t>
            </a:r>
            <a:r>
              <a:rPr lang="en-US" sz="2800" dirty="0"/>
              <a:t> file to use control as servlet </a:t>
            </a:r>
            <a:endParaRPr lang="en-US" sz="2800" dirty="0" smtClean="0"/>
          </a:p>
          <a:p>
            <a:pPr marL="914400" lvl="1" indent="-457200">
              <a:buFont typeface="Arial" charset="0"/>
              <a:buChar char="•"/>
            </a:pPr>
            <a:r>
              <a:rPr lang="en-US" sz="2800" dirty="0" smtClean="0"/>
              <a:t> </a:t>
            </a:r>
            <a:r>
              <a:rPr lang="en-US" sz="2800" dirty="0"/>
              <a:t>WEB-INF </a:t>
            </a:r>
            <a:r>
              <a:rPr lang="en-US" sz="2800" dirty="0" smtClean="0"/>
              <a:t>&gt;  </a:t>
            </a:r>
            <a:r>
              <a:rPr lang="en-US" sz="2800" dirty="0" err="1"/>
              <a:t>Web.xml</a:t>
            </a:r>
            <a:r>
              <a:rPr lang="en-US" sz="2800" dirty="0"/>
              <a:t> </a:t>
            </a:r>
            <a:endParaRPr lang="en-US" sz="2800" dirty="0" smtClean="0"/>
          </a:p>
          <a:p>
            <a:pPr marL="1371600" lvl="2" indent="-457200">
              <a:buFont typeface="Arial" charset="0"/>
              <a:buChar char="•"/>
            </a:pPr>
            <a:r>
              <a:rPr lang="en-US" sz="2800" dirty="0" smtClean="0"/>
              <a:t> </a:t>
            </a:r>
            <a:r>
              <a:rPr lang="en-US" sz="2800" dirty="0"/>
              <a:t>Servlets tab &gt;</a:t>
            </a:r>
            <a:r>
              <a:rPr lang="en-US" sz="2800" dirty="0" smtClean="0"/>
              <a:t> </a:t>
            </a:r>
            <a:r>
              <a:rPr lang="en-US" sz="2800" dirty="0"/>
              <a:t>Add Servlet </a:t>
            </a:r>
            <a:r>
              <a:rPr lang="en-US" sz="2800" dirty="0" smtClean="0"/>
              <a:t>Element</a:t>
            </a:r>
          </a:p>
          <a:p>
            <a:pPr marL="1371600" lvl="2" indent="-457200">
              <a:buFont typeface="Arial" charset="0"/>
              <a:buChar char="•"/>
            </a:pPr>
            <a:endParaRPr lang="en-US" sz="2800" dirty="0" smtClean="0"/>
          </a:p>
          <a:p>
            <a:pPr marL="457200" indent="-457200">
              <a:buFont typeface="Arial" charset="0"/>
              <a:buChar char="•"/>
            </a:pPr>
            <a:r>
              <a:rPr lang="en-US" sz="2800" dirty="0" smtClean="0"/>
              <a:t>Test the application so </a:t>
            </a:r>
            <a:r>
              <a:rPr lang="en-US" sz="2800" dirty="0" smtClean="0"/>
              <a:t>far (by running it)</a:t>
            </a:r>
            <a:endParaRPr lang="en-US" sz="2800" dirty="0" smtClean="0"/>
          </a:p>
        </p:txBody>
      </p:sp>
    </p:spTree>
    <p:extLst>
      <p:ext uri="{BB962C8B-B14F-4D97-AF65-F5344CB8AC3E}">
        <p14:creationId xmlns:p14="http://schemas.microsoft.com/office/powerpoint/2010/main" val="1324659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(DB Connection)</a:t>
            </a:r>
            <a:endParaRPr lang="en-US" sz="4200" b="1" dirty="0">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706" y="1082837"/>
            <a:ext cx="4373307" cy="5450522"/>
          </a:xfrm>
          <a:prstGeom prst="rect">
            <a:avLst/>
          </a:prstGeom>
          <a:ln>
            <a:solidFill>
              <a:schemeClr val="tx1"/>
            </a:solidFill>
          </a:ln>
        </p:spPr>
      </p:pic>
    </p:spTree>
    <p:extLst>
      <p:ext uri="{BB962C8B-B14F-4D97-AF65-F5344CB8AC3E}">
        <p14:creationId xmlns:p14="http://schemas.microsoft.com/office/powerpoint/2010/main" val="1526714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(DB Connection)</a:t>
            </a:r>
            <a:endParaRPr lang="en-US" sz="4200" b="1" dirty="0">
              <a:effectLst/>
            </a:endParaRPr>
          </a:p>
        </p:txBody>
      </p:sp>
      <p:sp>
        <p:nvSpPr>
          <p:cNvPr id="5" name="TextBox 4"/>
          <p:cNvSpPr txBox="1"/>
          <p:nvPr/>
        </p:nvSpPr>
        <p:spPr>
          <a:xfrm>
            <a:off x="2613132" y="1029415"/>
            <a:ext cx="8815315" cy="5693866"/>
          </a:xfrm>
          <a:prstGeom prst="rect">
            <a:avLst/>
          </a:prstGeom>
          <a:noFill/>
        </p:spPr>
        <p:txBody>
          <a:bodyPr wrap="square" rtlCol="0">
            <a:spAutoFit/>
          </a:bodyPr>
          <a:lstStyle/>
          <a:p>
            <a:pPr lvl="0"/>
            <a:r>
              <a:rPr lang="en-US" sz="2800" u="sng" dirty="0" smtClean="0"/>
              <a:t>Note</a:t>
            </a:r>
            <a:r>
              <a:rPr lang="en-US" sz="2800" dirty="0" smtClean="0"/>
              <a:t>: You need to implement this!</a:t>
            </a:r>
          </a:p>
          <a:p>
            <a:pPr lvl="0"/>
            <a:endParaRPr lang="en-US" sz="2800" dirty="0" smtClean="0"/>
          </a:p>
          <a:p>
            <a:pPr marL="457200" lvl="0" indent="-457200">
              <a:buFont typeface="Arial" charset="0"/>
              <a:buChar char="•"/>
            </a:pPr>
            <a:r>
              <a:rPr lang="en-US" sz="2800" dirty="0" smtClean="0"/>
              <a:t>Take </a:t>
            </a:r>
            <a:r>
              <a:rPr lang="en-US" sz="2800" dirty="0"/>
              <a:t>a look at java classes under connection </a:t>
            </a:r>
            <a:r>
              <a:rPr lang="en-US" sz="2800" dirty="0" smtClean="0"/>
              <a:t>package</a:t>
            </a:r>
          </a:p>
          <a:p>
            <a:pPr lvl="0"/>
            <a:endParaRPr lang="en-US" sz="2800" dirty="0" smtClean="0"/>
          </a:p>
          <a:p>
            <a:pPr marL="457200" lvl="0" indent="-457200">
              <a:buFont typeface="Arial" charset="0"/>
              <a:buChar char="•"/>
            </a:pPr>
            <a:r>
              <a:rPr lang="en-US" sz="2800" dirty="0"/>
              <a:t>Password </a:t>
            </a:r>
          </a:p>
          <a:p>
            <a:pPr marL="914400" lvl="1" indent="-457200">
              <a:buFont typeface="Arial" charset="0"/>
              <a:buChar char="•"/>
            </a:pPr>
            <a:r>
              <a:rPr lang="en-US" sz="2800" dirty="0" smtClean="0"/>
              <a:t>Set </a:t>
            </a:r>
            <a:r>
              <a:rPr lang="en-US" sz="2800" dirty="0"/>
              <a:t>your own </a:t>
            </a:r>
            <a:r>
              <a:rPr lang="en-US" sz="2800" dirty="0" smtClean="0"/>
              <a:t>password</a:t>
            </a:r>
          </a:p>
          <a:p>
            <a:pPr lvl="1"/>
            <a:endParaRPr lang="en-US" sz="2800" dirty="0" smtClean="0"/>
          </a:p>
          <a:p>
            <a:pPr marL="457200" indent="-457200">
              <a:buFont typeface="Arial" charset="0"/>
              <a:buChar char="•"/>
            </a:pPr>
            <a:r>
              <a:rPr lang="en-US" sz="2800" dirty="0" err="1" smtClean="0"/>
              <a:t>DataAccess</a:t>
            </a:r>
            <a:endParaRPr lang="en-US" sz="2800" dirty="0" smtClean="0"/>
          </a:p>
          <a:p>
            <a:pPr marL="914400" lvl="1" indent="-457200">
              <a:buFont typeface="Arial" charset="0"/>
              <a:buChar char="•"/>
            </a:pPr>
            <a:r>
              <a:rPr lang="en-US" sz="2800" dirty="0" smtClean="0"/>
              <a:t>Comment </a:t>
            </a:r>
            <a:r>
              <a:rPr lang="en-US" sz="2800" dirty="0"/>
              <a:t>/ Uncomment the </a:t>
            </a:r>
            <a:r>
              <a:rPr lang="en-US" sz="2800" dirty="0" smtClean="0"/>
              <a:t>appropriate </a:t>
            </a:r>
            <a:r>
              <a:rPr lang="en-US" sz="2800" dirty="0"/>
              <a:t>connection line (using lab computers or Laptops</a:t>
            </a:r>
            <a:r>
              <a:rPr lang="en-US" sz="2800" dirty="0" smtClean="0"/>
              <a:t>)</a:t>
            </a:r>
          </a:p>
          <a:p>
            <a:pPr lvl="1"/>
            <a:endParaRPr lang="en-US" sz="2800" dirty="0" smtClean="0"/>
          </a:p>
          <a:p>
            <a:pPr marL="457200" indent="-457200">
              <a:buFont typeface="Arial" charset="0"/>
              <a:buChar char="•"/>
            </a:pPr>
            <a:r>
              <a:rPr lang="en-US" sz="2800" dirty="0"/>
              <a:t>Notice that PostgreSQL JDBC driver is already imported under Libraries folder</a:t>
            </a:r>
            <a:endParaRPr lang="en-US" sz="2800" dirty="0" smtClean="0"/>
          </a:p>
        </p:txBody>
      </p:sp>
    </p:spTree>
    <p:extLst>
      <p:ext uri="{BB962C8B-B14F-4D97-AF65-F5344CB8AC3E}">
        <p14:creationId xmlns:p14="http://schemas.microsoft.com/office/powerpoint/2010/main" val="1368437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smtClean="0">
                <a:solidFill>
                  <a:srgbClr val="006666"/>
                </a:solidFill>
                <a:latin typeface="Tahoma,Bold" charset="0"/>
              </a:rPr>
              <a:t>Run your Application</a:t>
            </a:r>
            <a:endParaRPr lang="en-US" sz="4200" b="1" dirty="0">
              <a:effectLst/>
            </a:endParaRPr>
          </a:p>
        </p:txBody>
      </p:sp>
      <p:sp>
        <p:nvSpPr>
          <p:cNvPr id="5" name="TextBox 4"/>
          <p:cNvSpPr txBox="1"/>
          <p:nvPr/>
        </p:nvSpPr>
        <p:spPr>
          <a:xfrm>
            <a:off x="2613132" y="1029415"/>
            <a:ext cx="8815315" cy="4154984"/>
          </a:xfrm>
          <a:prstGeom prst="rect">
            <a:avLst/>
          </a:prstGeom>
          <a:noFill/>
        </p:spPr>
        <p:txBody>
          <a:bodyPr wrap="square" rtlCol="0">
            <a:spAutoFit/>
          </a:bodyPr>
          <a:lstStyle/>
          <a:p>
            <a:pPr marL="457200" lvl="0" indent="-457200">
              <a:buFont typeface="Arial" charset="0"/>
              <a:buChar char="•"/>
            </a:pPr>
            <a:r>
              <a:rPr lang="en-US" sz="2200" dirty="0" smtClean="0"/>
              <a:t>Before you run your application, go to Java Resources &gt; </a:t>
            </a:r>
            <a:r>
              <a:rPr lang="en-US" sz="2200" dirty="0" err="1" smtClean="0"/>
              <a:t>dbbeans</a:t>
            </a:r>
            <a:r>
              <a:rPr lang="en-US" sz="2200" dirty="0" smtClean="0"/>
              <a:t> &gt; Make sure that the names of the attributes in your </a:t>
            </a:r>
            <a:r>
              <a:rPr lang="en-US" sz="2200" dirty="0" err="1" smtClean="0"/>
              <a:t>Postgresql</a:t>
            </a:r>
            <a:r>
              <a:rPr lang="en-US" sz="2200" dirty="0" smtClean="0"/>
              <a:t> database match with the names called in the files </a:t>
            </a:r>
            <a:r>
              <a:rPr lang="en-US" sz="2200" dirty="0" err="1" smtClean="0"/>
              <a:t>LikeArtistBean.java</a:t>
            </a:r>
            <a:r>
              <a:rPr lang="en-US" sz="2200" dirty="0" smtClean="0"/>
              <a:t> and </a:t>
            </a:r>
            <a:r>
              <a:rPr lang="en-US" sz="2200" dirty="0" err="1" smtClean="0"/>
              <a:t>CustomerBean.java</a:t>
            </a:r>
            <a:r>
              <a:rPr lang="en-US" sz="2200" dirty="0" smtClean="0"/>
              <a:t>. </a:t>
            </a:r>
          </a:p>
          <a:p>
            <a:pPr marL="914400" lvl="1" indent="-457200">
              <a:buFont typeface="Arial" charset="0"/>
              <a:buChar char="•"/>
            </a:pPr>
            <a:r>
              <a:rPr lang="en-US" sz="2200" dirty="0" smtClean="0"/>
              <a:t>One mistake I noticed is </a:t>
            </a:r>
            <a:r>
              <a:rPr lang="en-US" sz="2200" dirty="0" err="1" smtClean="0"/>
              <a:t>cust_id</a:t>
            </a:r>
            <a:r>
              <a:rPr lang="en-US" sz="2200" dirty="0" smtClean="0"/>
              <a:t> in </a:t>
            </a:r>
            <a:r>
              <a:rPr lang="en-US" sz="2200" dirty="0" err="1" smtClean="0"/>
              <a:t>LikeTable</a:t>
            </a:r>
            <a:r>
              <a:rPr lang="en-US" sz="2200" dirty="0" smtClean="0"/>
              <a:t> is referred to as </a:t>
            </a:r>
            <a:r>
              <a:rPr lang="en-US" sz="2200" dirty="0" err="1" smtClean="0"/>
              <a:t>custid</a:t>
            </a:r>
            <a:r>
              <a:rPr lang="en-US" sz="2200" dirty="0" smtClean="0"/>
              <a:t>. Therefore, your application won’t find it at runtime. You either have to change the names in your database or in your web application to make sure they match.</a:t>
            </a:r>
          </a:p>
          <a:p>
            <a:pPr marL="914400" lvl="1" indent="-457200">
              <a:buFont typeface="Arial" charset="0"/>
              <a:buChar char="•"/>
            </a:pPr>
            <a:endParaRPr lang="en-US" sz="2200" dirty="0" smtClean="0"/>
          </a:p>
          <a:p>
            <a:pPr marL="457200" indent="-457200">
              <a:buFont typeface="Arial" charset="0"/>
              <a:buChar char="•"/>
            </a:pPr>
            <a:r>
              <a:rPr lang="en-US" sz="2200" dirty="0" smtClean="0"/>
              <a:t>After your sure of the naming conventions, database connection, username and password run your application. It should be fully functional.</a:t>
            </a:r>
            <a:endParaRPr lang="en-US" sz="2200" dirty="0" smtClean="0"/>
          </a:p>
        </p:txBody>
      </p:sp>
    </p:spTree>
    <p:extLst>
      <p:ext uri="{BB962C8B-B14F-4D97-AF65-F5344CB8AC3E}">
        <p14:creationId xmlns:p14="http://schemas.microsoft.com/office/powerpoint/2010/main" val="15006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(DB Connection)</a:t>
            </a:r>
            <a:endParaRPr lang="en-US" sz="4200" b="1" dirty="0">
              <a:effectLst/>
            </a:endParaRPr>
          </a:p>
        </p:txBody>
      </p:sp>
      <p:sp>
        <p:nvSpPr>
          <p:cNvPr id="5" name="TextBox 4"/>
          <p:cNvSpPr txBox="1"/>
          <p:nvPr/>
        </p:nvSpPr>
        <p:spPr>
          <a:xfrm>
            <a:off x="2613132" y="1029415"/>
            <a:ext cx="8815315" cy="3108543"/>
          </a:xfrm>
          <a:prstGeom prst="rect">
            <a:avLst/>
          </a:prstGeom>
          <a:noFill/>
        </p:spPr>
        <p:txBody>
          <a:bodyPr wrap="square" rtlCol="0">
            <a:spAutoFit/>
          </a:bodyPr>
          <a:lstStyle/>
          <a:p>
            <a:pPr lvl="0"/>
            <a:r>
              <a:rPr lang="en-US" sz="2800" u="sng" dirty="0" smtClean="0"/>
              <a:t>Note</a:t>
            </a:r>
            <a:r>
              <a:rPr lang="en-US" sz="2800" dirty="0" smtClean="0"/>
              <a:t>: This has already been done for you.</a:t>
            </a:r>
          </a:p>
          <a:p>
            <a:pPr lvl="0"/>
            <a:endParaRPr lang="en-US" sz="2800" dirty="0" smtClean="0"/>
          </a:p>
          <a:p>
            <a:pPr marL="457200" lvl="0" indent="-457200">
              <a:buFont typeface="Arial" charset="0"/>
              <a:buChar char="•"/>
            </a:pPr>
            <a:r>
              <a:rPr lang="en-US" sz="2800" dirty="0" smtClean="0"/>
              <a:t>Instantiate </a:t>
            </a:r>
            <a:r>
              <a:rPr lang="en-US" sz="2800" dirty="0"/>
              <a:t>the DB object from the </a:t>
            </a:r>
            <a:r>
              <a:rPr lang="en-US" sz="2800" dirty="0" smtClean="0"/>
              <a:t>Servlet</a:t>
            </a:r>
          </a:p>
          <a:p>
            <a:pPr marL="457200" lvl="0" indent="-457200">
              <a:buFont typeface="Arial" charset="0"/>
              <a:buChar char="•"/>
            </a:pPr>
            <a:endParaRPr lang="en-US" sz="2800" dirty="0"/>
          </a:p>
          <a:p>
            <a:pPr marL="914400" lvl="1" indent="-457200">
              <a:buFont typeface="Arial" charset="0"/>
              <a:buChar char="•"/>
            </a:pPr>
            <a:r>
              <a:rPr lang="en-US" sz="2800" dirty="0"/>
              <a:t>Create connection </a:t>
            </a:r>
          </a:p>
          <a:p>
            <a:pPr marL="914400" lvl="1" indent="-457200">
              <a:buFont typeface="Arial" charset="0"/>
              <a:buChar char="•"/>
            </a:pPr>
            <a:r>
              <a:rPr lang="en-US" sz="2800" dirty="0" smtClean="0"/>
              <a:t>Open connection</a:t>
            </a:r>
          </a:p>
          <a:p>
            <a:pPr marL="914400" lvl="1" indent="-457200">
              <a:buFont typeface="Arial" charset="0"/>
              <a:buChar char="•"/>
            </a:pPr>
            <a:r>
              <a:rPr lang="en-US" sz="2800" dirty="0" smtClean="0"/>
              <a:t>Close </a:t>
            </a:r>
            <a:r>
              <a:rPr lang="en-US" sz="2800" dirty="0"/>
              <a:t>Connection</a:t>
            </a:r>
            <a:endParaRPr lang="en-US" sz="2800" dirty="0" smtClean="0"/>
          </a:p>
        </p:txBody>
      </p:sp>
    </p:spTree>
    <p:extLst>
      <p:ext uri="{BB962C8B-B14F-4D97-AF65-F5344CB8AC3E}">
        <p14:creationId xmlns:p14="http://schemas.microsoft.com/office/powerpoint/2010/main" val="2117034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Outline</a:t>
            </a:r>
            <a:endParaRPr lang="en-US" sz="4200" b="1" dirty="0">
              <a:effectLst/>
            </a:endParaRPr>
          </a:p>
        </p:txBody>
      </p:sp>
      <p:sp>
        <p:nvSpPr>
          <p:cNvPr id="4" name="TextBox 3"/>
          <p:cNvSpPr txBox="1"/>
          <p:nvPr/>
        </p:nvSpPr>
        <p:spPr>
          <a:xfrm>
            <a:off x="2502568" y="1732548"/>
            <a:ext cx="8363162" cy="3970318"/>
          </a:xfrm>
          <a:prstGeom prst="rect">
            <a:avLst/>
          </a:prstGeom>
          <a:noFill/>
        </p:spPr>
        <p:txBody>
          <a:bodyPr wrap="square" rtlCol="0">
            <a:spAutoFit/>
          </a:bodyPr>
          <a:lstStyle/>
          <a:p>
            <a:pPr marL="457200" lvl="0" indent="-457200">
              <a:buFont typeface="Arial" charset="0"/>
              <a:buChar char="•"/>
            </a:pPr>
            <a:r>
              <a:rPr lang="en-US" sz="2800" dirty="0"/>
              <a:t>Web </a:t>
            </a:r>
            <a:r>
              <a:rPr lang="en-US" sz="2800" dirty="0" smtClean="0"/>
              <a:t>Applications</a:t>
            </a:r>
          </a:p>
          <a:p>
            <a:pPr marL="457200" lvl="0" indent="-457200">
              <a:buFont typeface="Arial" charset="0"/>
              <a:buChar char="•"/>
            </a:pPr>
            <a:r>
              <a:rPr lang="en-US" sz="2800" dirty="0" smtClean="0"/>
              <a:t>Model </a:t>
            </a:r>
            <a:r>
              <a:rPr lang="en-US" sz="2800" dirty="0"/>
              <a:t>View </a:t>
            </a:r>
            <a:r>
              <a:rPr lang="en-US" sz="2800" dirty="0" smtClean="0"/>
              <a:t>Controller</a:t>
            </a:r>
          </a:p>
          <a:p>
            <a:pPr marL="457200" lvl="0" indent="-457200">
              <a:buFont typeface="Arial" charset="0"/>
              <a:buChar char="•"/>
            </a:pPr>
            <a:r>
              <a:rPr lang="en-US" sz="2800" dirty="0" smtClean="0"/>
              <a:t>Architectures </a:t>
            </a:r>
            <a:r>
              <a:rPr lang="en-US" sz="2800" dirty="0"/>
              <a:t>for Web </a:t>
            </a:r>
            <a:r>
              <a:rPr lang="en-US" sz="2800" dirty="0" smtClean="0"/>
              <a:t>Applications</a:t>
            </a:r>
          </a:p>
          <a:p>
            <a:pPr marL="457200" lvl="0" indent="-457200">
              <a:buFont typeface="Arial" charset="0"/>
              <a:buChar char="•"/>
            </a:pPr>
            <a:r>
              <a:rPr lang="en-US" sz="2800" dirty="0" smtClean="0"/>
              <a:t>Creation </a:t>
            </a:r>
            <a:r>
              <a:rPr lang="en-US" sz="2800" dirty="0"/>
              <a:t>of a JSP application using JEE as JDK, Apache Tomcat as Server and </a:t>
            </a:r>
            <a:r>
              <a:rPr lang="en-US" sz="2800" dirty="0" smtClean="0"/>
              <a:t>Eclipse </a:t>
            </a:r>
            <a:r>
              <a:rPr lang="en-US" sz="2800" dirty="0"/>
              <a:t>as </a:t>
            </a:r>
            <a:r>
              <a:rPr lang="en-US" sz="2800" dirty="0" smtClean="0"/>
              <a:t>IDE</a:t>
            </a:r>
          </a:p>
          <a:p>
            <a:pPr marL="914400" lvl="1" indent="-457200">
              <a:buFont typeface="Arial" charset="0"/>
              <a:buChar char="•"/>
            </a:pPr>
            <a:r>
              <a:rPr lang="en-US" sz="2800" dirty="0" smtClean="0"/>
              <a:t>View </a:t>
            </a:r>
            <a:r>
              <a:rPr lang="en-US" sz="2800" dirty="0"/>
              <a:t>Layer: JSP pages </a:t>
            </a:r>
          </a:p>
          <a:p>
            <a:pPr marL="914400" lvl="1" indent="-457200">
              <a:buFont typeface="Arial" charset="0"/>
              <a:buChar char="•"/>
            </a:pPr>
            <a:r>
              <a:rPr lang="en-US" sz="2800" dirty="0" smtClean="0"/>
              <a:t>Definition </a:t>
            </a:r>
            <a:r>
              <a:rPr lang="en-US" sz="2800" dirty="0"/>
              <a:t>of the Servlet </a:t>
            </a:r>
          </a:p>
          <a:p>
            <a:pPr marL="914400" lvl="1" indent="-457200">
              <a:buFont typeface="Arial" charset="0"/>
              <a:buChar char="•"/>
            </a:pPr>
            <a:r>
              <a:rPr lang="en-US" sz="2800" dirty="0" smtClean="0"/>
              <a:t>Logical </a:t>
            </a:r>
            <a:r>
              <a:rPr lang="en-US" sz="2800" dirty="0"/>
              <a:t>/ Controller Layer: Java code </a:t>
            </a:r>
          </a:p>
          <a:p>
            <a:pPr marL="914400" lvl="1" indent="-457200">
              <a:buFont typeface="Arial" charset="0"/>
              <a:buChar char="•"/>
            </a:pPr>
            <a:r>
              <a:rPr lang="en-US" sz="2800" dirty="0" smtClean="0"/>
              <a:t>Database </a:t>
            </a:r>
            <a:r>
              <a:rPr lang="en-US" sz="2800" dirty="0"/>
              <a:t>Layer: Enterprise Java Beans</a:t>
            </a:r>
            <a:endParaRPr lang="en-US" sz="2500" dirty="0"/>
          </a:p>
        </p:txBody>
      </p:sp>
    </p:spTree>
    <p:extLst>
      <p:ext uri="{BB962C8B-B14F-4D97-AF65-F5344CB8AC3E}">
        <p14:creationId xmlns:p14="http://schemas.microsoft.com/office/powerpoint/2010/main" val="401999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(EJBs)</a:t>
            </a:r>
            <a:endParaRPr lang="en-US" sz="4200" b="1" dirty="0">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966" y="865717"/>
            <a:ext cx="4585311" cy="5992283"/>
          </a:xfrm>
          <a:prstGeom prst="rect">
            <a:avLst/>
          </a:prstGeom>
          <a:ln>
            <a:solidFill>
              <a:schemeClr val="tx1"/>
            </a:solidFill>
          </a:ln>
        </p:spPr>
      </p:pic>
    </p:spTree>
    <p:extLst>
      <p:ext uri="{BB962C8B-B14F-4D97-AF65-F5344CB8AC3E}">
        <p14:creationId xmlns:p14="http://schemas.microsoft.com/office/powerpoint/2010/main" val="571302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a:t>
            </a:r>
            <a:r>
              <a:rPr lang="en-US" sz="4200" b="1" dirty="0" smtClean="0">
                <a:solidFill>
                  <a:srgbClr val="006666"/>
                </a:solidFill>
                <a:latin typeface="Tahoma,Bold" charset="0"/>
              </a:rPr>
              <a:t>(Create EJBs</a:t>
            </a:r>
            <a:r>
              <a:rPr lang="en-US" sz="4200" b="1" dirty="0">
                <a:solidFill>
                  <a:srgbClr val="006666"/>
                </a:solidFill>
                <a:latin typeface="Tahoma,Bold" charset="0"/>
              </a:rPr>
              <a:t>)</a:t>
            </a:r>
            <a:endParaRPr lang="en-US" sz="4200" b="1" dirty="0">
              <a:effectLst/>
            </a:endParaRPr>
          </a:p>
        </p:txBody>
      </p:sp>
      <p:sp>
        <p:nvSpPr>
          <p:cNvPr id="5" name="TextBox 4"/>
          <p:cNvSpPr txBox="1"/>
          <p:nvPr/>
        </p:nvSpPr>
        <p:spPr>
          <a:xfrm>
            <a:off x="2613132" y="1029415"/>
            <a:ext cx="8815315" cy="4401205"/>
          </a:xfrm>
          <a:prstGeom prst="rect">
            <a:avLst/>
          </a:prstGeom>
          <a:noFill/>
        </p:spPr>
        <p:txBody>
          <a:bodyPr wrap="square" rtlCol="0">
            <a:spAutoFit/>
          </a:bodyPr>
          <a:lstStyle/>
          <a:p>
            <a:pPr marL="457200" lvl="0" indent="-457200">
              <a:buFont typeface="Arial" charset="0"/>
              <a:buChar char="•"/>
            </a:pPr>
            <a:r>
              <a:rPr lang="en-US" sz="2800" dirty="0" err="1"/>
              <a:t>CustomerBean</a:t>
            </a:r>
            <a:r>
              <a:rPr lang="en-US" sz="2800" dirty="0"/>
              <a:t> </a:t>
            </a:r>
          </a:p>
          <a:p>
            <a:pPr marL="914400" lvl="1" indent="-457200">
              <a:buFont typeface="Arial" charset="0"/>
              <a:buChar char="•"/>
            </a:pPr>
            <a:r>
              <a:rPr lang="en-US" sz="2800" dirty="0" smtClean="0"/>
              <a:t>Import </a:t>
            </a:r>
          </a:p>
          <a:p>
            <a:pPr marL="1371600" lvl="2" indent="-457200">
              <a:buFont typeface="Arial" charset="0"/>
              <a:buChar char="•"/>
            </a:pPr>
            <a:r>
              <a:rPr lang="en-US" sz="2800" dirty="0" err="1" smtClean="0"/>
              <a:t>DataAccess</a:t>
            </a:r>
            <a:r>
              <a:rPr lang="en-US" sz="2800" dirty="0" smtClean="0"/>
              <a:t> </a:t>
            </a:r>
          </a:p>
          <a:p>
            <a:pPr marL="1371600" lvl="2" indent="-457200">
              <a:buFont typeface="Arial" charset="0"/>
              <a:buChar char="•"/>
            </a:pPr>
            <a:r>
              <a:rPr lang="en-US" sz="2800" dirty="0" err="1" smtClean="0"/>
              <a:t>java.sql</a:t>
            </a:r>
            <a:r>
              <a:rPr lang="en-US" sz="2800" dirty="0" smtClean="0"/>
              <a:t> </a:t>
            </a:r>
          </a:p>
          <a:p>
            <a:pPr marL="914400" lvl="1" indent="-457200">
              <a:buFont typeface="Arial" charset="0"/>
              <a:buChar char="•"/>
            </a:pPr>
            <a:r>
              <a:rPr lang="en-US" sz="2800" dirty="0" smtClean="0"/>
              <a:t>Attributes </a:t>
            </a:r>
          </a:p>
          <a:p>
            <a:pPr marL="1371600" lvl="2" indent="-457200">
              <a:buFont typeface="Arial" charset="0"/>
              <a:buChar char="•"/>
            </a:pPr>
            <a:r>
              <a:rPr lang="en-US" sz="2800" dirty="0" smtClean="0"/>
              <a:t>Connection </a:t>
            </a:r>
          </a:p>
          <a:p>
            <a:pPr marL="1371600" lvl="2" indent="-457200">
              <a:buFont typeface="Arial" charset="0"/>
              <a:buChar char="•"/>
            </a:pPr>
            <a:r>
              <a:rPr lang="en-US" sz="2800" dirty="0" smtClean="0"/>
              <a:t>Statement </a:t>
            </a:r>
          </a:p>
          <a:p>
            <a:pPr marL="1371600" lvl="2" indent="-457200">
              <a:buFont typeface="Arial" charset="0"/>
              <a:buChar char="•"/>
            </a:pPr>
            <a:r>
              <a:rPr lang="en-US" sz="2800" dirty="0" err="1" smtClean="0"/>
              <a:t>ResultSet</a:t>
            </a:r>
            <a:r>
              <a:rPr lang="en-US" sz="2800" dirty="0" smtClean="0"/>
              <a:t> </a:t>
            </a:r>
          </a:p>
          <a:p>
            <a:pPr marL="1371600" lvl="2" indent="-457200">
              <a:buFont typeface="Arial" charset="0"/>
              <a:buChar char="•"/>
            </a:pPr>
            <a:r>
              <a:rPr lang="en-US" sz="2800" dirty="0" smtClean="0"/>
              <a:t>Customer </a:t>
            </a:r>
            <a:r>
              <a:rPr lang="en-US" sz="2800" dirty="0"/>
              <a:t>Name </a:t>
            </a:r>
          </a:p>
          <a:p>
            <a:pPr marL="1371600" lvl="2" indent="-457200">
              <a:buFont typeface="Arial" charset="0"/>
              <a:buChar char="•"/>
            </a:pPr>
            <a:r>
              <a:rPr lang="en-US" sz="2800" dirty="0" smtClean="0"/>
              <a:t>Customer </a:t>
            </a:r>
            <a:r>
              <a:rPr lang="en-US" sz="2800" dirty="0"/>
              <a:t>id</a:t>
            </a:r>
            <a:endParaRPr lang="en-US" sz="2800" dirty="0" smtClean="0"/>
          </a:p>
        </p:txBody>
      </p:sp>
    </p:spTree>
    <p:extLst>
      <p:ext uri="{BB962C8B-B14F-4D97-AF65-F5344CB8AC3E}">
        <p14:creationId xmlns:p14="http://schemas.microsoft.com/office/powerpoint/2010/main" val="1344865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0"/>
            <a:ext cx="9136531" cy="738664"/>
          </a:xfrm>
          <a:prstGeom prst="rect">
            <a:avLst/>
          </a:prstGeom>
        </p:spPr>
        <p:txBody>
          <a:bodyPr wrap="square">
            <a:spAutoFit/>
          </a:bodyPr>
          <a:lstStyle/>
          <a:p>
            <a:r>
              <a:rPr lang="en-US" sz="4200" b="1" dirty="0">
                <a:solidFill>
                  <a:srgbClr val="006666"/>
                </a:solidFill>
                <a:latin typeface="Tahoma,Bold" charset="0"/>
              </a:rPr>
              <a:t>JSP Application </a:t>
            </a:r>
            <a:r>
              <a:rPr lang="en-US" sz="4200" b="1" dirty="0" smtClean="0">
                <a:solidFill>
                  <a:srgbClr val="006666"/>
                </a:solidFill>
                <a:latin typeface="Tahoma,Bold" charset="0"/>
              </a:rPr>
              <a:t>(Create EJBs</a:t>
            </a:r>
            <a:r>
              <a:rPr lang="en-US" sz="4200" b="1" dirty="0">
                <a:solidFill>
                  <a:srgbClr val="006666"/>
                </a:solidFill>
                <a:latin typeface="Tahoma,Bold" charset="0"/>
              </a:rPr>
              <a:t>)</a:t>
            </a:r>
            <a:endParaRPr lang="en-US" sz="4200" b="1" dirty="0">
              <a:effectLst/>
            </a:endParaRPr>
          </a:p>
        </p:txBody>
      </p:sp>
      <p:sp>
        <p:nvSpPr>
          <p:cNvPr id="5" name="TextBox 4"/>
          <p:cNvSpPr txBox="1"/>
          <p:nvPr/>
        </p:nvSpPr>
        <p:spPr>
          <a:xfrm>
            <a:off x="2613132" y="738664"/>
            <a:ext cx="8471963" cy="6247864"/>
          </a:xfrm>
          <a:prstGeom prst="rect">
            <a:avLst/>
          </a:prstGeom>
          <a:noFill/>
        </p:spPr>
        <p:txBody>
          <a:bodyPr wrap="square" rtlCol="0">
            <a:spAutoFit/>
          </a:bodyPr>
          <a:lstStyle/>
          <a:p>
            <a:pPr lvl="0"/>
            <a:r>
              <a:rPr lang="en-US" sz="2000" u="sng" dirty="0" smtClean="0"/>
              <a:t>Note</a:t>
            </a:r>
            <a:r>
              <a:rPr lang="en-US" sz="2000" dirty="0" smtClean="0"/>
              <a:t>: This has already been done for you.</a:t>
            </a:r>
          </a:p>
          <a:p>
            <a:pPr lvl="0"/>
            <a:endParaRPr lang="en-US" sz="2000" dirty="0" smtClean="0"/>
          </a:p>
          <a:p>
            <a:pPr marL="457200" lvl="0" indent="-457200">
              <a:buFont typeface="Arial" charset="0"/>
              <a:buChar char="•"/>
            </a:pPr>
            <a:r>
              <a:rPr lang="en-US" sz="2000" dirty="0" err="1" smtClean="0"/>
              <a:t>CustomerBean</a:t>
            </a:r>
            <a:endParaRPr lang="en-US" sz="2000" dirty="0" smtClean="0"/>
          </a:p>
          <a:p>
            <a:pPr marL="914400" lvl="1" indent="-457200">
              <a:buFont typeface="Arial" charset="0"/>
              <a:buChar char="•"/>
            </a:pPr>
            <a:r>
              <a:rPr lang="en-US" sz="2000" dirty="0" smtClean="0"/>
              <a:t>Methods </a:t>
            </a:r>
          </a:p>
          <a:p>
            <a:pPr marL="1371600" lvl="2" indent="-457200">
              <a:buFont typeface="Arial" charset="0"/>
              <a:buChar char="•"/>
            </a:pPr>
            <a:r>
              <a:rPr lang="en-US" sz="2000" dirty="0" err="1" smtClean="0"/>
              <a:t>setName</a:t>
            </a:r>
            <a:r>
              <a:rPr lang="en-US" sz="2000" dirty="0" smtClean="0"/>
              <a:t> </a:t>
            </a:r>
          </a:p>
          <a:p>
            <a:pPr marL="1371600" lvl="2" indent="-457200">
              <a:buFont typeface="Arial" charset="0"/>
              <a:buChar char="•"/>
            </a:pPr>
            <a:r>
              <a:rPr lang="en-US" sz="2000" dirty="0" err="1" smtClean="0"/>
              <a:t>getName</a:t>
            </a:r>
            <a:r>
              <a:rPr lang="en-US" sz="2000" dirty="0" smtClean="0"/>
              <a:t> </a:t>
            </a:r>
          </a:p>
          <a:p>
            <a:pPr marL="1371600" lvl="2" indent="-457200">
              <a:buFont typeface="Arial" charset="0"/>
              <a:buChar char="•"/>
            </a:pPr>
            <a:r>
              <a:rPr lang="en-US" sz="2000" dirty="0" err="1" smtClean="0"/>
              <a:t>setCustid</a:t>
            </a:r>
            <a:r>
              <a:rPr lang="en-US" sz="2000" dirty="0" smtClean="0"/>
              <a:t> </a:t>
            </a:r>
          </a:p>
          <a:p>
            <a:pPr marL="1371600" lvl="2" indent="-457200">
              <a:buFont typeface="Arial" charset="0"/>
              <a:buChar char="•"/>
            </a:pPr>
            <a:r>
              <a:rPr lang="en-US" sz="2000" dirty="0" err="1" smtClean="0"/>
              <a:t>getCustid</a:t>
            </a:r>
            <a:r>
              <a:rPr lang="en-US" sz="2000" dirty="0" smtClean="0"/>
              <a:t> </a:t>
            </a:r>
          </a:p>
          <a:p>
            <a:pPr marL="1371600" lvl="2" indent="-457200">
              <a:buFont typeface="Arial" charset="0"/>
              <a:buChar char="•"/>
            </a:pPr>
            <a:r>
              <a:rPr lang="en-US" sz="2000" dirty="0" err="1" smtClean="0"/>
              <a:t>existsCustomer</a:t>
            </a:r>
            <a:endParaRPr lang="en-US" sz="2000" dirty="0"/>
          </a:p>
          <a:p>
            <a:pPr marL="1828800" lvl="3" indent="-457200">
              <a:buFont typeface="Arial" charset="0"/>
              <a:buChar char="•"/>
            </a:pPr>
            <a:r>
              <a:rPr lang="en-US" sz="2000" dirty="0" smtClean="0"/>
              <a:t>Receives</a:t>
            </a:r>
          </a:p>
          <a:p>
            <a:pPr marL="2286000" lvl="4" indent="-457200">
              <a:buFont typeface="Arial" charset="0"/>
              <a:buChar char="•"/>
            </a:pPr>
            <a:r>
              <a:rPr lang="en-US" sz="2000" dirty="0" smtClean="0"/>
              <a:t>name </a:t>
            </a:r>
            <a:r>
              <a:rPr lang="en-US" sz="2000" dirty="0"/>
              <a:t>to look for </a:t>
            </a:r>
          </a:p>
          <a:p>
            <a:pPr marL="2286000" lvl="4" indent="-457200">
              <a:buFont typeface="Arial" charset="0"/>
              <a:buChar char="•"/>
            </a:pPr>
            <a:r>
              <a:rPr lang="en-US" sz="2000" dirty="0" smtClean="0"/>
              <a:t>DB </a:t>
            </a:r>
            <a:r>
              <a:rPr lang="en-US" sz="2000" dirty="0"/>
              <a:t>object </a:t>
            </a:r>
            <a:r>
              <a:rPr lang="en-US" sz="2000" dirty="0" err="1" smtClean="0"/>
              <a:t>db</a:t>
            </a:r>
            <a:endParaRPr lang="en-US" sz="2000" dirty="0" smtClean="0"/>
          </a:p>
          <a:p>
            <a:pPr marL="1828800" lvl="3" indent="-457200">
              <a:buFont typeface="Arial" charset="0"/>
              <a:buChar char="•"/>
            </a:pPr>
            <a:r>
              <a:rPr lang="en-US" sz="2000" dirty="0" smtClean="0"/>
              <a:t>Returns</a:t>
            </a:r>
          </a:p>
          <a:p>
            <a:pPr marL="2286000" lvl="4" indent="-457200">
              <a:buFont typeface="Arial" charset="0"/>
              <a:buChar char="•"/>
            </a:pPr>
            <a:r>
              <a:rPr lang="en-US" sz="2000" dirty="0" smtClean="0"/>
              <a:t>Customer </a:t>
            </a:r>
            <a:r>
              <a:rPr lang="en-US" sz="2000" dirty="0"/>
              <a:t>id or -1 if not </a:t>
            </a:r>
            <a:r>
              <a:rPr lang="en-US" sz="2000" dirty="0" smtClean="0"/>
              <a:t>found</a:t>
            </a:r>
          </a:p>
          <a:p>
            <a:pPr marL="1371600" lvl="2" indent="-457200">
              <a:buFont typeface="Arial" charset="0"/>
              <a:buChar char="•"/>
            </a:pPr>
            <a:r>
              <a:rPr lang="en-US" sz="2000" dirty="0" err="1" smtClean="0"/>
              <a:t>insertCustomer</a:t>
            </a:r>
            <a:endParaRPr lang="en-US" sz="2000" dirty="0"/>
          </a:p>
          <a:p>
            <a:pPr marL="1828800" lvl="3" indent="-457200">
              <a:buFont typeface="Arial" charset="0"/>
              <a:buChar char="•"/>
            </a:pPr>
            <a:r>
              <a:rPr lang="en-US" sz="2000" dirty="0" smtClean="0"/>
              <a:t>Receives</a:t>
            </a:r>
          </a:p>
          <a:p>
            <a:pPr marL="2286000" lvl="4" indent="-457200">
              <a:buFont typeface="Arial" charset="0"/>
              <a:buChar char="•"/>
            </a:pPr>
            <a:r>
              <a:rPr lang="en-US" sz="2000" dirty="0" smtClean="0"/>
              <a:t>name </a:t>
            </a:r>
            <a:r>
              <a:rPr lang="en-US" sz="2000" dirty="0"/>
              <a:t>to look </a:t>
            </a:r>
            <a:r>
              <a:rPr lang="en-US" sz="2000" dirty="0" smtClean="0"/>
              <a:t>for</a:t>
            </a:r>
          </a:p>
          <a:p>
            <a:pPr marL="2286000" lvl="4" indent="-457200">
              <a:buFont typeface="Arial" charset="0"/>
              <a:buChar char="•"/>
            </a:pPr>
            <a:r>
              <a:rPr lang="en-US" sz="2000" dirty="0" smtClean="0"/>
              <a:t>DB </a:t>
            </a:r>
            <a:r>
              <a:rPr lang="en-US" sz="2000" dirty="0"/>
              <a:t>object </a:t>
            </a:r>
            <a:r>
              <a:rPr lang="en-US" sz="2000" dirty="0" err="1" smtClean="0"/>
              <a:t>db</a:t>
            </a:r>
            <a:endParaRPr lang="en-US" sz="2000" dirty="0" smtClean="0"/>
          </a:p>
          <a:p>
            <a:pPr marL="1828800" lvl="3" indent="-457200">
              <a:buFont typeface="Arial" charset="0"/>
              <a:buChar char="•"/>
            </a:pPr>
            <a:r>
              <a:rPr lang="en-US" sz="2000" dirty="0" smtClean="0"/>
              <a:t>Returns</a:t>
            </a:r>
          </a:p>
          <a:p>
            <a:pPr marL="2286000" lvl="4" indent="-457200">
              <a:buFont typeface="Arial" charset="0"/>
              <a:buChar char="•"/>
            </a:pPr>
            <a:r>
              <a:rPr lang="en-US" sz="2000" dirty="0" smtClean="0"/>
              <a:t>Customer </a:t>
            </a:r>
            <a:r>
              <a:rPr lang="en-US" sz="2000" dirty="0"/>
              <a:t>id</a:t>
            </a:r>
            <a:endParaRPr lang="en-US" sz="2000" dirty="0" smtClean="0"/>
          </a:p>
        </p:txBody>
      </p:sp>
    </p:spTree>
    <p:extLst>
      <p:ext uri="{BB962C8B-B14F-4D97-AF65-F5344CB8AC3E}">
        <p14:creationId xmlns:p14="http://schemas.microsoft.com/office/powerpoint/2010/main" val="410045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a:t>
            </a:r>
            <a:r>
              <a:rPr lang="en-US" sz="4200" b="1" dirty="0" smtClean="0">
                <a:solidFill>
                  <a:srgbClr val="006666"/>
                </a:solidFill>
                <a:latin typeface="Tahoma,Bold" charset="0"/>
              </a:rPr>
              <a:t>(Create EJBs</a:t>
            </a:r>
            <a:r>
              <a:rPr lang="en-US" sz="4200" b="1" dirty="0">
                <a:solidFill>
                  <a:srgbClr val="006666"/>
                </a:solidFill>
                <a:latin typeface="Tahoma,Bold" charset="0"/>
              </a:rPr>
              <a:t>)</a:t>
            </a:r>
            <a:endParaRPr lang="en-US" sz="4200" b="1" dirty="0">
              <a:effectLst/>
            </a:endParaRPr>
          </a:p>
        </p:txBody>
      </p:sp>
      <p:sp>
        <p:nvSpPr>
          <p:cNvPr id="5" name="TextBox 4"/>
          <p:cNvSpPr txBox="1"/>
          <p:nvPr/>
        </p:nvSpPr>
        <p:spPr>
          <a:xfrm>
            <a:off x="2613132" y="1029415"/>
            <a:ext cx="8815315" cy="5632311"/>
          </a:xfrm>
          <a:prstGeom prst="rect">
            <a:avLst/>
          </a:prstGeom>
          <a:noFill/>
        </p:spPr>
        <p:txBody>
          <a:bodyPr wrap="square" rtlCol="0">
            <a:spAutoFit/>
          </a:bodyPr>
          <a:lstStyle/>
          <a:p>
            <a:pPr marL="457200" lvl="0" indent="-457200">
              <a:buFont typeface="Arial" charset="0"/>
              <a:buChar char="•"/>
            </a:pPr>
            <a:r>
              <a:rPr lang="en-US" sz="2000" dirty="0" err="1" smtClean="0"/>
              <a:t>CustomerBean</a:t>
            </a:r>
            <a:endParaRPr lang="en-US" sz="2000" dirty="0" smtClean="0"/>
          </a:p>
          <a:p>
            <a:pPr marL="914400" lvl="1" indent="-457200">
              <a:buFont typeface="Arial" charset="0"/>
              <a:buChar char="•"/>
            </a:pPr>
            <a:r>
              <a:rPr lang="en-US" sz="2000" dirty="0" smtClean="0"/>
              <a:t>Methods </a:t>
            </a:r>
          </a:p>
          <a:p>
            <a:pPr marL="1371600" lvl="2" indent="-457200">
              <a:buFont typeface="Arial" charset="0"/>
              <a:buChar char="•"/>
            </a:pPr>
            <a:r>
              <a:rPr lang="en-US" sz="2000" dirty="0" err="1" smtClean="0"/>
              <a:t>setName</a:t>
            </a:r>
            <a:r>
              <a:rPr lang="en-US" sz="2000" dirty="0" smtClean="0"/>
              <a:t> </a:t>
            </a:r>
          </a:p>
          <a:p>
            <a:pPr marL="1371600" lvl="2" indent="-457200">
              <a:buFont typeface="Arial" charset="0"/>
              <a:buChar char="•"/>
            </a:pPr>
            <a:r>
              <a:rPr lang="en-US" sz="2000" dirty="0" err="1" smtClean="0"/>
              <a:t>getName</a:t>
            </a:r>
            <a:r>
              <a:rPr lang="en-US" sz="2000" dirty="0" smtClean="0"/>
              <a:t> </a:t>
            </a:r>
          </a:p>
          <a:p>
            <a:pPr marL="1371600" lvl="2" indent="-457200">
              <a:buFont typeface="Arial" charset="0"/>
              <a:buChar char="•"/>
            </a:pPr>
            <a:r>
              <a:rPr lang="en-US" sz="2000" dirty="0" err="1" smtClean="0"/>
              <a:t>setCustid</a:t>
            </a:r>
            <a:r>
              <a:rPr lang="en-US" sz="2000" dirty="0" smtClean="0"/>
              <a:t> </a:t>
            </a:r>
          </a:p>
          <a:p>
            <a:pPr marL="1371600" lvl="2" indent="-457200">
              <a:buFont typeface="Arial" charset="0"/>
              <a:buChar char="•"/>
            </a:pPr>
            <a:r>
              <a:rPr lang="en-US" sz="2000" dirty="0" err="1" smtClean="0"/>
              <a:t>getCustid</a:t>
            </a:r>
            <a:r>
              <a:rPr lang="en-US" sz="2000" dirty="0" smtClean="0"/>
              <a:t> </a:t>
            </a:r>
          </a:p>
          <a:p>
            <a:pPr marL="1371600" lvl="2" indent="-457200">
              <a:buFont typeface="Arial" charset="0"/>
              <a:buChar char="•"/>
            </a:pPr>
            <a:r>
              <a:rPr lang="en-US" sz="2000" dirty="0" err="1" smtClean="0"/>
              <a:t>existsCustomer</a:t>
            </a:r>
            <a:endParaRPr lang="en-US" sz="2000" dirty="0"/>
          </a:p>
          <a:p>
            <a:pPr marL="1828800" lvl="3" indent="-457200">
              <a:buFont typeface="Arial" charset="0"/>
              <a:buChar char="•"/>
            </a:pPr>
            <a:r>
              <a:rPr lang="en-US" sz="2000" dirty="0" smtClean="0"/>
              <a:t>Receives</a:t>
            </a:r>
          </a:p>
          <a:p>
            <a:pPr marL="2286000" lvl="4" indent="-457200">
              <a:buFont typeface="Arial" charset="0"/>
              <a:buChar char="•"/>
            </a:pPr>
            <a:r>
              <a:rPr lang="en-US" sz="2000" dirty="0" smtClean="0"/>
              <a:t>name </a:t>
            </a:r>
            <a:r>
              <a:rPr lang="en-US" sz="2000" dirty="0"/>
              <a:t>to look for </a:t>
            </a:r>
          </a:p>
          <a:p>
            <a:pPr marL="2286000" lvl="4" indent="-457200">
              <a:buFont typeface="Arial" charset="0"/>
              <a:buChar char="•"/>
            </a:pPr>
            <a:r>
              <a:rPr lang="en-US" sz="2000" dirty="0" smtClean="0"/>
              <a:t>DB </a:t>
            </a:r>
            <a:r>
              <a:rPr lang="en-US" sz="2000" dirty="0"/>
              <a:t>object </a:t>
            </a:r>
            <a:r>
              <a:rPr lang="en-US" sz="2000" dirty="0" err="1" smtClean="0"/>
              <a:t>db</a:t>
            </a:r>
            <a:endParaRPr lang="en-US" sz="2000" dirty="0" smtClean="0"/>
          </a:p>
          <a:p>
            <a:pPr marL="1828800" lvl="3" indent="-457200">
              <a:buFont typeface="Arial" charset="0"/>
              <a:buChar char="•"/>
            </a:pPr>
            <a:r>
              <a:rPr lang="en-US" sz="2000" dirty="0" smtClean="0"/>
              <a:t>Returns</a:t>
            </a:r>
          </a:p>
          <a:p>
            <a:pPr marL="2286000" lvl="4" indent="-457200">
              <a:buFont typeface="Arial" charset="0"/>
              <a:buChar char="•"/>
            </a:pPr>
            <a:r>
              <a:rPr lang="en-US" sz="2000" dirty="0" smtClean="0"/>
              <a:t>Customer </a:t>
            </a:r>
            <a:r>
              <a:rPr lang="en-US" sz="2000" dirty="0"/>
              <a:t>id or -1 if not </a:t>
            </a:r>
            <a:r>
              <a:rPr lang="en-US" sz="2000" dirty="0" smtClean="0"/>
              <a:t>found</a:t>
            </a:r>
          </a:p>
          <a:p>
            <a:pPr marL="1371600" lvl="2" indent="-457200">
              <a:buFont typeface="Arial" charset="0"/>
              <a:buChar char="•"/>
            </a:pPr>
            <a:r>
              <a:rPr lang="en-US" sz="2000" dirty="0" err="1" smtClean="0"/>
              <a:t>insertCustomer</a:t>
            </a:r>
            <a:endParaRPr lang="en-US" sz="2000" dirty="0"/>
          </a:p>
          <a:p>
            <a:pPr marL="1828800" lvl="3" indent="-457200">
              <a:buFont typeface="Arial" charset="0"/>
              <a:buChar char="•"/>
            </a:pPr>
            <a:r>
              <a:rPr lang="en-US" sz="2000" dirty="0" smtClean="0"/>
              <a:t>Receives</a:t>
            </a:r>
          </a:p>
          <a:p>
            <a:pPr marL="2286000" lvl="4" indent="-457200">
              <a:buFont typeface="Arial" charset="0"/>
              <a:buChar char="•"/>
            </a:pPr>
            <a:r>
              <a:rPr lang="en-US" sz="2000" dirty="0" smtClean="0"/>
              <a:t>name </a:t>
            </a:r>
            <a:r>
              <a:rPr lang="en-US" sz="2000" dirty="0"/>
              <a:t>to look </a:t>
            </a:r>
            <a:r>
              <a:rPr lang="en-US" sz="2000" dirty="0" smtClean="0"/>
              <a:t>for</a:t>
            </a:r>
          </a:p>
          <a:p>
            <a:pPr marL="2286000" lvl="4" indent="-457200">
              <a:buFont typeface="Arial" charset="0"/>
              <a:buChar char="•"/>
            </a:pPr>
            <a:r>
              <a:rPr lang="en-US" sz="2000" dirty="0" smtClean="0"/>
              <a:t>DB </a:t>
            </a:r>
            <a:r>
              <a:rPr lang="en-US" sz="2000" dirty="0"/>
              <a:t>object </a:t>
            </a:r>
            <a:r>
              <a:rPr lang="en-US" sz="2000" dirty="0" err="1" smtClean="0"/>
              <a:t>db</a:t>
            </a:r>
            <a:endParaRPr lang="en-US" sz="2000" dirty="0" smtClean="0"/>
          </a:p>
          <a:p>
            <a:pPr marL="1828800" lvl="3" indent="-457200">
              <a:buFont typeface="Arial" charset="0"/>
              <a:buChar char="•"/>
            </a:pPr>
            <a:r>
              <a:rPr lang="en-US" sz="2000" dirty="0" smtClean="0"/>
              <a:t>Returns</a:t>
            </a:r>
          </a:p>
          <a:p>
            <a:pPr marL="2286000" lvl="4" indent="-457200">
              <a:buFont typeface="Arial" charset="0"/>
              <a:buChar char="•"/>
            </a:pPr>
            <a:r>
              <a:rPr lang="en-US" sz="2000" dirty="0" smtClean="0"/>
              <a:t>Customer </a:t>
            </a:r>
            <a:r>
              <a:rPr lang="en-US" sz="2000" dirty="0"/>
              <a:t>id</a:t>
            </a:r>
            <a:endParaRPr lang="en-US" sz="2000" dirty="0" smtClean="0"/>
          </a:p>
        </p:txBody>
      </p:sp>
    </p:spTree>
    <p:extLst>
      <p:ext uri="{BB962C8B-B14F-4D97-AF65-F5344CB8AC3E}">
        <p14:creationId xmlns:p14="http://schemas.microsoft.com/office/powerpoint/2010/main" val="826584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a:t>
            </a:r>
            <a:r>
              <a:rPr lang="en-US" sz="4200" b="1" dirty="0" smtClean="0">
                <a:solidFill>
                  <a:srgbClr val="006666"/>
                </a:solidFill>
                <a:latin typeface="Tahoma,Bold" charset="0"/>
              </a:rPr>
              <a:t>(Create EJBs</a:t>
            </a:r>
            <a:r>
              <a:rPr lang="en-US" sz="4200" b="1" dirty="0">
                <a:solidFill>
                  <a:srgbClr val="006666"/>
                </a:solidFill>
                <a:latin typeface="Tahoma,Bold" charset="0"/>
              </a:rPr>
              <a:t>)</a:t>
            </a:r>
            <a:endParaRPr lang="en-US" sz="4200" b="1" dirty="0">
              <a:effectLst/>
            </a:endParaRPr>
          </a:p>
        </p:txBody>
      </p:sp>
      <p:sp>
        <p:nvSpPr>
          <p:cNvPr id="5" name="TextBox 4"/>
          <p:cNvSpPr txBox="1"/>
          <p:nvPr/>
        </p:nvSpPr>
        <p:spPr>
          <a:xfrm>
            <a:off x="2613132" y="1029415"/>
            <a:ext cx="8815315" cy="5201424"/>
          </a:xfrm>
          <a:prstGeom prst="rect">
            <a:avLst/>
          </a:prstGeom>
          <a:noFill/>
        </p:spPr>
        <p:txBody>
          <a:bodyPr wrap="square" rtlCol="0">
            <a:spAutoFit/>
          </a:bodyPr>
          <a:lstStyle/>
          <a:p>
            <a:r>
              <a:rPr lang="en-US" sz="2400" u="sng" dirty="0"/>
              <a:t>Note</a:t>
            </a:r>
            <a:r>
              <a:rPr lang="en-US" sz="2400" dirty="0"/>
              <a:t>: This has already been done for you.</a:t>
            </a:r>
          </a:p>
          <a:p>
            <a:pPr lvl="0"/>
            <a:endParaRPr lang="en-US" sz="2200" dirty="0" smtClean="0"/>
          </a:p>
          <a:p>
            <a:pPr marL="457200" lvl="0" indent="-457200">
              <a:buFont typeface="Arial" charset="0"/>
              <a:buChar char="•"/>
            </a:pPr>
            <a:r>
              <a:rPr lang="en-US" sz="2200" dirty="0" err="1" smtClean="0"/>
              <a:t>LikeArtistBean</a:t>
            </a:r>
            <a:r>
              <a:rPr lang="en-US" sz="2200" dirty="0" smtClean="0"/>
              <a:t> </a:t>
            </a:r>
            <a:endParaRPr lang="en-US" sz="2200" dirty="0" smtClean="0"/>
          </a:p>
          <a:p>
            <a:pPr marL="457200" lvl="0" indent="-457200">
              <a:buFont typeface="Arial" charset="0"/>
              <a:buChar char="•"/>
            </a:pPr>
            <a:endParaRPr lang="en-US" sz="2200" dirty="0"/>
          </a:p>
          <a:p>
            <a:pPr marL="914400" lvl="1" indent="-457200">
              <a:buFont typeface="Arial" charset="0"/>
              <a:buChar char="•"/>
            </a:pPr>
            <a:r>
              <a:rPr lang="en-US" sz="2200" dirty="0" smtClean="0"/>
              <a:t>Import </a:t>
            </a:r>
          </a:p>
          <a:p>
            <a:pPr marL="1371600" lvl="2" indent="-457200">
              <a:buFont typeface="Arial" charset="0"/>
              <a:buChar char="•"/>
            </a:pPr>
            <a:r>
              <a:rPr lang="en-US" sz="2200" dirty="0" err="1" smtClean="0"/>
              <a:t>DataAccess</a:t>
            </a:r>
            <a:endParaRPr lang="en-US" sz="2200" dirty="0" smtClean="0"/>
          </a:p>
          <a:p>
            <a:pPr marL="1371600" lvl="2" indent="-457200">
              <a:buFont typeface="Arial" charset="0"/>
              <a:buChar char="•"/>
            </a:pPr>
            <a:r>
              <a:rPr lang="en-US" sz="2200" dirty="0" err="1" smtClean="0"/>
              <a:t>java.sql</a:t>
            </a:r>
            <a:endParaRPr lang="en-US" sz="2200" dirty="0" smtClean="0"/>
          </a:p>
          <a:p>
            <a:pPr marL="1371600" lvl="2" indent="-457200">
              <a:buFont typeface="Arial" charset="0"/>
              <a:buChar char="•"/>
            </a:pPr>
            <a:endParaRPr lang="en-US" sz="2200" dirty="0"/>
          </a:p>
          <a:p>
            <a:pPr marL="1371600" lvl="2" indent="-457200">
              <a:buFont typeface="Arial" charset="0"/>
              <a:buChar char="•"/>
            </a:pPr>
            <a:endParaRPr lang="en-US" sz="2200" dirty="0"/>
          </a:p>
          <a:p>
            <a:pPr marL="914400" lvl="1" indent="-457200">
              <a:buFont typeface="Arial" charset="0"/>
              <a:buChar char="•"/>
            </a:pPr>
            <a:r>
              <a:rPr lang="en-US" sz="2200" dirty="0" smtClean="0"/>
              <a:t>Attributes </a:t>
            </a:r>
          </a:p>
          <a:p>
            <a:pPr marL="1371600" lvl="2" indent="-457200">
              <a:buFont typeface="Arial" charset="0"/>
              <a:buChar char="•"/>
            </a:pPr>
            <a:r>
              <a:rPr lang="en-US" sz="2200" dirty="0" smtClean="0"/>
              <a:t>Connection </a:t>
            </a:r>
          </a:p>
          <a:p>
            <a:pPr marL="1371600" lvl="2" indent="-457200">
              <a:buFont typeface="Arial" charset="0"/>
              <a:buChar char="•"/>
            </a:pPr>
            <a:r>
              <a:rPr lang="en-US" sz="2200" dirty="0" smtClean="0"/>
              <a:t>Statement </a:t>
            </a:r>
          </a:p>
          <a:p>
            <a:pPr marL="1371600" lvl="2" indent="-457200">
              <a:buFont typeface="Arial" charset="0"/>
              <a:buChar char="•"/>
            </a:pPr>
            <a:r>
              <a:rPr lang="en-US" sz="2200" dirty="0" err="1" smtClean="0"/>
              <a:t>DataAccess</a:t>
            </a:r>
            <a:r>
              <a:rPr lang="en-US" sz="2200" dirty="0" smtClean="0"/>
              <a:t> </a:t>
            </a:r>
          </a:p>
          <a:p>
            <a:pPr marL="1371600" lvl="2" indent="-457200">
              <a:buFont typeface="Arial" charset="0"/>
              <a:buChar char="•"/>
            </a:pPr>
            <a:r>
              <a:rPr lang="en-US" sz="2200" dirty="0" err="1" smtClean="0"/>
              <a:t>ResultSet</a:t>
            </a:r>
            <a:r>
              <a:rPr lang="en-US" sz="2200" dirty="0" smtClean="0"/>
              <a:t> </a:t>
            </a:r>
          </a:p>
          <a:p>
            <a:pPr marL="1371600" lvl="2" indent="-457200">
              <a:buFont typeface="Arial" charset="0"/>
              <a:buChar char="•"/>
            </a:pPr>
            <a:r>
              <a:rPr lang="en-US" sz="2200" dirty="0" err="1" smtClean="0"/>
              <a:t>LikeArtistList</a:t>
            </a:r>
            <a:endParaRPr lang="en-US" sz="2200" dirty="0" smtClean="0"/>
          </a:p>
        </p:txBody>
      </p:sp>
    </p:spTree>
    <p:extLst>
      <p:ext uri="{BB962C8B-B14F-4D97-AF65-F5344CB8AC3E}">
        <p14:creationId xmlns:p14="http://schemas.microsoft.com/office/powerpoint/2010/main" val="1426524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0"/>
            <a:ext cx="9136531" cy="738664"/>
          </a:xfrm>
          <a:prstGeom prst="rect">
            <a:avLst/>
          </a:prstGeom>
        </p:spPr>
        <p:txBody>
          <a:bodyPr wrap="square">
            <a:spAutoFit/>
          </a:bodyPr>
          <a:lstStyle/>
          <a:p>
            <a:r>
              <a:rPr lang="en-US" sz="4200" b="1" dirty="0">
                <a:solidFill>
                  <a:srgbClr val="006666"/>
                </a:solidFill>
                <a:latin typeface="Tahoma,Bold" charset="0"/>
              </a:rPr>
              <a:t>JSP Application </a:t>
            </a:r>
            <a:r>
              <a:rPr lang="en-US" sz="4200" b="1" dirty="0" smtClean="0">
                <a:solidFill>
                  <a:srgbClr val="006666"/>
                </a:solidFill>
                <a:latin typeface="Tahoma,Bold" charset="0"/>
              </a:rPr>
              <a:t>(Create EJBs</a:t>
            </a:r>
            <a:r>
              <a:rPr lang="en-US" sz="4200" b="1" dirty="0">
                <a:solidFill>
                  <a:srgbClr val="006666"/>
                </a:solidFill>
                <a:latin typeface="Tahoma,Bold" charset="0"/>
              </a:rPr>
              <a:t>)</a:t>
            </a:r>
            <a:endParaRPr lang="en-US" sz="4200" b="1" dirty="0">
              <a:effectLst/>
            </a:endParaRPr>
          </a:p>
        </p:txBody>
      </p:sp>
      <p:sp>
        <p:nvSpPr>
          <p:cNvPr id="5" name="TextBox 4"/>
          <p:cNvSpPr txBox="1"/>
          <p:nvPr/>
        </p:nvSpPr>
        <p:spPr>
          <a:xfrm>
            <a:off x="2613132" y="738664"/>
            <a:ext cx="8815315" cy="6247864"/>
          </a:xfrm>
          <a:prstGeom prst="rect">
            <a:avLst/>
          </a:prstGeom>
          <a:noFill/>
        </p:spPr>
        <p:txBody>
          <a:bodyPr wrap="square" rtlCol="0">
            <a:spAutoFit/>
          </a:bodyPr>
          <a:lstStyle/>
          <a:p>
            <a:r>
              <a:rPr lang="en-US" sz="2000" u="sng" dirty="0"/>
              <a:t>Note</a:t>
            </a:r>
            <a:r>
              <a:rPr lang="en-US" sz="2000" dirty="0"/>
              <a:t>: This has already been done for you.</a:t>
            </a:r>
          </a:p>
          <a:p>
            <a:pPr lvl="0"/>
            <a:endParaRPr lang="en-US" sz="2000" dirty="0" smtClean="0"/>
          </a:p>
          <a:p>
            <a:pPr marL="457200" lvl="0" indent="-457200">
              <a:buFont typeface="Arial" charset="0"/>
              <a:buChar char="•"/>
            </a:pPr>
            <a:r>
              <a:rPr lang="en-US" sz="2000" dirty="0" err="1" smtClean="0"/>
              <a:t>LikeArtistBean</a:t>
            </a:r>
            <a:r>
              <a:rPr lang="en-US" sz="2000" dirty="0" smtClean="0"/>
              <a:t> </a:t>
            </a:r>
            <a:endParaRPr lang="en-US" sz="2000" dirty="0"/>
          </a:p>
          <a:p>
            <a:pPr marL="914400" lvl="1" indent="-457200">
              <a:buFont typeface="Arial" charset="0"/>
              <a:buChar char="•"/>
            </a:pPr>
            <a:r>
              <a:rPr lang="en-US" sz="2000" dirty="0" smtClean="0"/>
              <a:t>Methods</a:t>
            </a:r>
          </a:p>
          <a:p>
            <a:pPr marL="1371600" lvl="2" indent="-457200">
              <a:buFont typeface="Arial" charset="0"/>
              <a:buChar char="•"/>
            </a:pPr>
            <a:r>
              <a:rPr lang="en-US" sz="2000" dirty="0" err="1" smtClean="0"/>
              <a:t>setDataAccess</a:t>
            </a:r>
            <a:endParaRPr lang="en-US" sz="2000" dirty="0"/>
          </a:p>
          <a:p>
            <a:pPr marL="1371600" lvl="2" indent="-457200">
              <a:buFont typeface="Arial" charset="0"/>
              <a:buChar char="•"/>
            </a:pPr>
            <a:r>
              <a:rPr lang="en-US" sz="2000" dirty="0" err="1" smtClean="0"/>
              <a:t>existsLikeArtist</a:t>
            </a:r>
            <a:endParaRPr lang="en-US" sz="2000" dirty="0" smtClean="0"/>
          </a:p>
          <a:p>
            <a:pPr marL="1828800" lvl="3" indent="-457200">
              <a:buFont typeface="Arial" charset="0"/>
              <a:buChar char="•"/>
            </a:pPr>
            <a:r>
              <a:rPr lang="en-US" sz="2000" dirty="0" smtClean="0"/>
              <a:t>Receives</a:t>
            </a:r>
          </a:p>
          <a:p>
            <a:pPr marL="2286000" lvl="4" indent="-457200">
              <a:buFont typeface="Arial" charset="0"/>
              <a:buChar char="•"/>
            </a:pPr>
            <a:r>
              <a:rPr lang="en-US" sz="2000" dirty="0" smtClean="0"/>
              <a:t>Customer id</a:t>
            </a:r>
          </a:p>
          <a:p>
            <a:pPr marL="2286000" lvl="4" indent="-457200">
              <a:buFont typeface="Arial" charset="0"/>
              <a:buChar char="•"/>
            </a:pPr>
            <a:r>
              <a:rPr lang="en-US" sz="2000" dirty="0" smtClean="0"/>
              <a:t>Artist name</a:t>
            </a:r>
          </a:p>
          <a:p>
            <a:pPr marL="2286000" lvl="4" indent="-457200">
              <a:buFont typeface="Arial" charset="0"/>
              <a:buChar char="•"/>
            </a:pPr>
            <a:r>
              <a:rPr lang="en-US" sz="2000" dirty="0" smtClean="0"/>
              <a:t>DB </a:t>
            </a:r>
            <a:r>
              <a:rPr lang="en-US" sz="2000" dirty="0"/>
              <a:t>object </a:t>
            </a:r>
            <a:r>
              <a:rPr lang="en-US" sz="2000" dirty="0" err="1" smtClean="0"/>
              <a:t>db</a:t>
            </a:r>
            <a:endParaRPr lang="en-US" sz="2000" dirty="0" smtClean="0"/>
          </a:p>
          <a:p>
            <a:pPr marL="1828800" lvl="3" indent="-457200">
              <a:buFont typeface="Arial" charset="0"/>
              <a:buChar char="•"/>
            </a:pPr>
            <a:r>
              <a:rPr lang="en-US" sz="2000" dirty="0" smtClean="0"/>
              <a:t>Returns</a:t>
            </a:r>
          </a:p>
          <a:p>
            <a:pPr marL="2286000" lvl="4" indent="-457200">
              <a:buFont typeface="Arial" charset="0"/>
              <a:buChar char="•"/>
            </a:pPr>
            <a:r>
              <a:rPr lang="en-US" sz="2000" dirty="0" smtClean="0"/>
              <a:t>True </a:t>
            </a:r>
            <a:r>
              <a:rPr lang="en-US" sz="2000" dirty="0"/>
              <a:t>if it this record already exists, false </a:t>
            </a:r>
            <a:r>
              <a:rPr lang="en-US" sz="2000" dirty="0" smtClean="0"/>
              <a:t>otherwise</a:t>
            </a:r>
          </a:p>
          <a:p>
            <a:pPr marL="1371600" lvl="2" indent="-457200">
              <a:buFont typeface="Arial" charset="0"/>
              <a:buChar char="•"/>
            </a:pPr>
            <a:r>
              <a:rPr lang="en-US" sz="2000" dirty="0" err="1" smtClean="0"/>
              <a:t>insertLikeArtist</a:t>
            </a:r>
            <a:endParaRPr lang="en-US" sz="2000" dirty="0"/>
          </a:p>
          <a:p>
            <a:pPr marL="1828800" lvl="3" indent="-457200">
              <a:buFont typeface="Arial" charset="0"/>
              <a:buChar char="•"/>
            </a:pPr>
            <a:r>
              <a:rPr lang="en-US" sz="2000" dirty="0" smtClean="0"/>
              <a:t>Receives</a:t>
            </a:r>
          </a:p>
          <a:p>
            <a:pPr marL="2286000" lvl="4" indent="-457200">
              <a:buFont typeface="Arial" charset="0"/>
              <a:buChar char="•"/>
            </a:pPr>
            <a:r>
              <a:rPr lang="en-US" sz="2000" dirty="0" smtClean="0"/>
              <a:t>Customer id</a:t>
            </a:r>
          </a:p>
          <a:p>
            <a:pPr marL="2286000" lvl="4" indent="-457200">
              <a:buFont typeface="Arial" charset="0"/>
              <a:buChar char="•"/>
            </a:pPr>
            <a:r>
              <a:rPr lang="en-US" sz="2000" dirty="0" smtClean="0"/>
              <a:t>Artist name</a:t>
            </a:r>
          </a:p>
          <a:p>
            <a:pPr marL="2286000" lvl="4" indent="-457200">
              <a:buFont typeface="Arial" charset="0"/>
              <a:buChar char="•"/>
            </a:pPr>
            <a:r>
              <a:rPr lang="en-US" sz="2000" dirty="0" smtClean="0"/>
              <a:t>DB </a:t>
            </a:r>
            <a:r>
              <a:rPr lang="en-US" sz="2000" dirty="0"/>
              <a:t>object </a:t>
            </a:r>
            <a:r>
              <a:rPr lang="en-US" sz="2000" dirty="0" err="1" smtClean="0"/>
              <a:t>db</a:t>
            </a:r>
            <a:endParaRPr lang="en-US" sz="2000" dirty="0" smtClean="0"/>
          </a:p>
          <a:p>
            <a:pPr marL="1371600" lvl="2" indent="-457200">
              <a:buFont typeface="Arial" charset="0"/>
              <a:buChar char="•"/>
            </a:pPr>
            <a:r>
              <a:rPr lang="en-US" sz="2000" dirty="0" err="1" smtClean="0"/>
              <a:t>getLikeArtistList</a:t>
            </a:r>
            <a:endParaRPr lang="en-US" sz="2000" dirty="0" smtClean="0"/>
          </a:p>
          <a:p>
            <a:pPr marL="1828800" lvl="3" indent="-457200">
              <a:buFont typeface="Arial" charset="0"/>
              <a:buChar char="•"/>
            </a:pPr>
            <a:r>
              <a:rPr lang="en-US" sz="2000" dirty="0" smtClean="0"/>
              <a:t> Returns</a:t>
            </a:r>
          </a:p>
          <a:p>
            <a:pPr marL="2286000" lvl="4" indent="-457200">
              <a:buFont typeface="Arial" charset="0"/>
              <a:buChar char="•"/>
            </a:pPr>
            <a:r>
              <a:rPr lang="en-US" sz="2000" dirty="0" smtClean="0"/>
              <a:t>All </a:t>
            </a:r>
            <a:r>
              <a:rPr lang="en-US" sz="2000" dirty="0"/>
              <a:t>info in </a:t>
            </a:r>
            <a:r>
              <a:rPr lang="en-US" sz="2000" dirty="0" err="1"/>
              <a:t>LikeArtist</a:t>
            </a:r>
            <a:r>
              <a:rPr lang="en-US" sz="2000" dirty="0"/>
              <a:t> table in HTML table format</a:t>
            </a:r>
            <a:endParaRPr lang="en-US" sz="2000" dirty="0" smtClean="0"/>
          </a:p>
        </p:txBody>
      </p:sp>
    </p:spTree>
    <p:extLst>
      <p:ext uri="{BB962C8B-B14F-4D97-AF65-F5344CB8AC3E}">
        <p14:creationId xmlns:p14="http://schemas.microsoft.com/office/powerpoint/2010/main" val="11505141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(Implement Logic)</a:t>
            </a:r>
            <a:endParaRPr lang="en-US" sz="4200" b="1" dirty="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274" y="891731"/>
            <a:ext cx="4114257" cy="5494943"/>
          </a:xfrm>
          <a:prstGeom prst="rect">
            <a:avLst/>
          </a:prstGeom>
          <a:ln>
            <a:solidFill>
              <a:schemeClr val="tx1"/>
            </a:solidFill>
          </a:ln>
        </p:spPr>
      </p:pic>
    </p:spTree>
    <p:extLst>
      <p:ext uri="{BB962C8B-B14F-4D97-AF65-F5344CB8AC3E}">
        <p14:creationId xmlns:p14="http://schemas.microsoft.com/office/powerpoint/2010/main" val="1497259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(Implement Logic)</a:t>
            </a:r>
            <a:endParaRPr lang="en-US" sz="4200" b="1" dirty="0">
              <a:effectLst/>
            </a:endParaRPr>
          </a:p>
        </p:txBody>
      </p:sp>
      <p:sp>
        <p:nvSpPr>
          <p:cNvPr id="4" name="TextBox 3"/>
          <p:cNvSpPr txBox="1"/>
          <p:nvPr/>
        </p:nvSpPr>
        <p:spPr>
          <a:xfrm>
            <a:off x="2613132" y="1029415"/>
            <a:ext cx="8815315" cy="3416320"/>
          </a:xfrm>
          <a:prstGeom prst="rect">
            <a:avLst/>
          </a:prstGeom>
          <a:noFill/>
        </p:spPr>
        <p:txBody>
          <a:bodyPr wrap="square" rtlCol="0">
            <a:spAutoFit/>
          </a:bodyPr>
          <a:lstStyle/>
          <a:p>
            <a:r>
              <a:rPr lang="en-US" sz="2400" u="sng" dirty="0"/>
              <a:t>Note</a:t>
            </a:r>
            <a:r>
              <a:rPr lang="en-US" sz="2400" dirty="0"/>
              <a:t>: This has already been done for you.</a:t>
            </a:r>
          </a:p>
          <a:p>
            <a:pPr lvl="0"/>
            <a:endParaRPr lang="en-US" sz="2400" dirty="0" smtClean="0"/>
          </a:p>
          <a:p>
            <a:pPr marL="457200" lvl="0" indent="-457200">
              <a:buFont typeface="Arial" charset="0"/>
              <a:buChar char="•"/>
            </a:pPr>
            <a:r>
              <a:rPr lang="en-US" sz="2400" dirty="0" smtClean="0"/>
              <a:t>Within </a:t>
            </a:r>
            <a:r>
              <a:rPr lang="en-US" sz="2400" dirty="0" smtClean="0"/>
              <a:t>the Servlet (</a:t>
            </a:r>
            <a:r>
              <a:rPr lang="en-US" sz="2400" dirty="0" err="1" smtClean="0"/>
              <a:t>Control.java</a:t>
            </a:r>
            <a:r>
              <a:rPr lang="en-US" sz="2400" dirty="0" smtClean="0"/>
              <a:t>)</a:t>
            </a:r>
          </a:p>
          <a:p>
            <a:pPr marL="457200" lvl="0" indent="-457200">
              <a:buFont typeface="Arial" charset="0"/>
              <a:buChar char="•"/>
            </a:pPr>
            <a:endParaRPr lang="en-US" sz="2400" dirty="0" smtClean="0"/>
          </a:p>
          <a:p>
            <a:pPr marL="914400" lvl="1" indent="-457200">
              <a:buFont typeface="Arial" charset="0"/>
              <a:buChar char="•"/>
            </a:pPr>
            <a:r>
              <a:rPr lang="en-US" sz="2400" dirty="0" smtClean="0"/>
              <a:t>Check the customer exists </a:t>
            </a:r>
          </a:p>
          <a:p>
            <a:pPr marL="1371600" lvl="2" indent="-457200">
              <a:buFont typeface="Arial" charset="0"/>
              <a:buChar char="•"/>
            </a:pPr>
            <a:r>
              <a:rPr lang="en-US" sz="2400" dirty="0" smtClean="0"/>
              <a:t>Insert the Customer if it doesn’t exist</a:t>
            </a:r>
          </a:p>
          <a:p>
            <a:pPr marL="1371600" lvl="2" indent="-457200">
              <a:buFont typeface="Arial" charset="0"/>
              <a:buChar char="•"/>
            </a:pPr>
            <a:endParaRPr lang="en-US" sz="2400" dirty="0" smtClean="0"/>
          </a:p>
          <a:p>
            <a:pPr marL="914400" lvl="1" indent="-457200">
              <a:buFont typeface="Arial" charset="0"/>
              <a:buChar char="•"/>
            </a:pPr>
            <a:r>
              <a:rPr lang="en-US" sz="2400" dirty="0" smtClean="0"/>
              <a:t>Check relation Customer – Artist already exists</a:t>
            </a:r>
          </a:p>
          <a:p>
            <a:pPr marL="1371600" lvl="2" indent="-457200">
              <a:buFont typeface="Arial" charset="0"/>
              <a:buChar char="•"/>
            </a:pPr>
            <a:r>
              <a:rPr lang="en-US" sz="2400" dirty="0" smtClean="0"/>
              <a:t>Insert relation if it doesn’t exist</a:t>
            </a:r>
          </a:p>
        </p:txBody>
      </p:sp>
    </p:spTree>
    <p:extLst>
      <p:ext uri="{BB962C8B-B14F-4D97-AF65-F5344CB8AC3E}">
        <p14:creationId xmlns:p14="http://schemas.microsoft.com/office/powerpoint/2010/main" val="1114960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(Implement Session)</a:t>
            </a:r>
            <a:endParaRPr lang="en-US" sz="4200" b="1" dirty="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835" y="891731"/>
            <a:ext cx="4478184" cy="5801061"/>
          </a:xfrm>
          <a:prstGeom prst="rect">
            <a:avLst/>
          </a:prstGeom>
          <a:ln>
            <a:solidFill>
              <a:schemeClr val="tx1"/>
            </a:solidFill>
          </a:ln>
        </p:spPr>
      </p:pic>
    </p:spTree>
    <p:extLst>
      <p:ext uri="{BB962C8B-B14F-4D97-AF65-F5344CB8AC3E}">
        <p14:creationId xmlns:p14="http://schemas.microsoft.com/office/powerpoint/2010/main" val="1510543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(Implement Session)</a:t>
            </a:r>
            <a:endParaRPr lang="en-US" sz="4200" b="1" dirty="0">
              <a:effectLst/>
            </a:endParaRPr>
          </a:p>
        </p:txBody>
      </p:sp>
      <p:sp>
        <p:nvSpPr>
          <p:cNvPr id="3" name="TextBox 2"/>
          <p:cNvSpPr txBox="1"/>
          <p:nvPr/>
        </p:nvSpPr>
        <p:spPr>
          <a:xfrm>
            <a:off x="2613132" y="1377696"/>
            <a:ext cx="6818347" cy="3170099"/>
          </a:xfrm>
          <a:prstGeom prst="rect">
            <a:avLst/>
          </a:prstGeom>
          <a:noFill/>
        </p:spPr>
        <p:txBody>
          <a:bodyPr wrap="square" rtlCol="0">
            <a:spAutoFit/>
          </a:bodyPr>
          <a:lstStyle/>
          <a:p>
            <a:pPr lvl="0"/>
            <a:r>
              <a:rPr lang="en-US" sz="2400" u="sng" dirty="0"/>
              <a:t>Note</a:t>
            </a:r>
            <a:r>
              <a:rPr lang="en-US" sz="2400" dirty="0"/>
              <a:t>: This has already been done for you.</a:t>
            </a:r>
          </a:p>
          <a:p>
            <a:endParaRPr lang="en-US" sz="2200" dirty="0" smtClean="0"/>
          </a:p>
          <a:p>
            <a:pPr marL="285750" indent="-285750">
              <a:buFont typeface="Arial" charset="0"/>
              <a:buChar char="•"/>
            </a:pPr>
            <a:r>
              <a:rPr lang="en-US" sz="2200" dirty="0" smtClean="0"/>
              <a:t>Create </a:t>
            </a:r>
            <a:r>
              <a:rPr lang="en-US" sz="2200" dirty="0"/>
              <a:t>Session within our Servlet (</a:t>
            </a:r>
            <a:r>
              <a:rPr lang="en-US" sz="2200" dirty="0" err="1" smtClean="0"/>
              <a:t>Control.java</a:t>
            </a:r>
            <a:r>
              <a:rPr lang="en-US" sz="2200" dirty="0" smtClean="0"/>
              <a:t>)</a:t>
            </a:r>
          </a:p>
          <a:p>
            <a:pPr marL="285750" indent="-285750">
              <a:buFont typeface="Arial" charset="0"/>
              <a:buChar char="•"/>
            </a:pPr>
            <a:endParaRPr lang="en-US" sz="2200" dirty="0" smtClean="0"/>
          </a:p>
          <a:p>
            <a:pPr marL="285750" indent="-285750">
              <a:buFont typeface="Arial" charset="0"/>
              <a:buChar char="•"/>
            </a:pPr>
            <a:r>
              <a:rPr lang="en-US" sz="2200" dirty="0" smtClean="0"/>
              <a:t>Save </a:t>
            </a:r>
            <a:r>
              <a:rPr lang="en-US" sz="2200" dirty="0"/>
              <a:t>EJBs with information within </a:t>
            </a:r>
            <a:r>
              <a:rPr lang="en-US" sz="2200" dirty="0" smtClean="0"/>
              <a:t>Session</a:t>
            </a:r>
          </a:p>
          <a:p>
            <a:pPr marL="285750" indent="-285750">
              <a:buFont typeface="Arial" charset="0"/>
              <a:buChar char="•"/>
            </a:pPr>
            <a:endParaRPr lang="en-US" sz="2200" dirty="0" smtClean="0"/>
          </a:p>
          <a:p>
            <a:pPr marL="285750" indent="-285750">
              <a:buFont typeface="Arial" charset="0"/>
              <a:buChar char="•"/>
            </a:pPr>
            <a:r>
              <a:rPr lang="en-US" sz="2200" dirty="0" smtClean="0"/>
              <a:t>Check </a:t>
            </a:r>
            <a:r>
              <a:rPr lang="en-US" sz="2200" dirty="0"/>
              <a:t>Session is valid in </a:t>
            </a:r>
            <a:r>
              <a:rPr lang="en-US" sz="2200" dirty="0" err="1" smtClean="0"/>
              <a:t>menu.jsp</a:t>
            </a:r>
            <a:endParaRPr lang="en-US" sz="2200" dirty="0" smtClean="0"/>
          </a:p>
          <a:p>
            <a:pPr marL="285750" indent="-285750">
              <a:buFont typeface="Arial" charset="0"/>
              <a:buChar char="•"/>
            </a:pPr>
            <a:endParaRPr lang="en-US" sz="2200" dirty="0" smtClean="0"/>
          </a:p>
          <a:p>
            <a:pPr marL="285750" indent="-285750">
              <a:buFont typeface="Arial" charset="0"/>
              <a:buChar char="•"/>
            </a:pPr>
            <a:r>
              <a:rPr lang="en-US" sz="2200" dirty="0" smtClean="0"/>
              <a:t>Close </a:t>
            </a:r>
            <a:r>
              <a:rPr lang="en-US" sz="2200" dirty="0"/>
              <a:t>Session in </a:t>
            </a:r>
            <a:r>
              <a:rPr lang="en-US" sz="2200" dirty="0" err="1"/>
              <a:t>closesession.jsp</a:t>
            </a:r>
            <a:endParaRPr lang="en-US" sz="2200" dirty="0"/>
          </a:p>
        </p:txBody>
      </p:sp>
    </p:spTree>
    <p:extLst>
      <p:ext uri="{BB962C8B-B14F-4D97-AF65-F5344CB8AC3E}">
        <p14:creationId xmlns:p14="http://schemas.microsoft.com/office/powerpoint/2010/main" val="915628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Web Applications</a:t>
            </a:r>
            <a:endParaRPr lang="en-US" sz="4200" b="1" dirty="0">
              <a:effectLst/>
            </a:endParaRPr>
          </a:p>
        </p:txBody>
      </p:sp>
      <p:sp>
        <p:nvSpPr>
          <p:cNvPr id="4" name="TextBox 3"/>
          <p:cNvSpPr txBox="1"/>
          <p:nvPr/>
        </p:nvSpPr>
        <p:spPr>
          <a:xfrm>
            <a:off x="2502568" y="1427748"/>
            <a:ext cx="8363162" cy="1384995"/>
          </a:xfrm>
          <a:prstGeom prst="rect">
            <a:avLst/>
          </a:prstGeom>
          <a:noFill/>
        </p:spPr>
        <p:txBody>
          <a:bodyPr wrap="square" rtlCol="0">
            <a:spAutoFit/>
          </a:bodyPr>
          <a:lstStyle/>
          <a:p>
            <a:pPr marL="457200" lvl="0" indent="-457200"/>
            <a:r>
              <a:rPr lang="en-US" sz="2800" dirty="0"/>
              <a:t>To add logic (program code) inside a web server, </a:t>
            </a:r>
            <a:r>
              <a:rPr lang="en-US" sz="2800" dirty="0" smtClean="0"/>
              <a:t>Sun</a:t>
            </a:r>
          </a:p>
          <a:p>
            <a:pPr marL="457200" lvl="0" indent="-457200"/>
            <a:r>
              <a:rPr lang="en-US" sz="2800" dirty="0" smtClean="0"/>
              <a:t>Microsystems </a:t>
            </a:r>
            <a:r>
              <a:rPr lang="en-US" sz="2800" dirty="0"/>
              <a:t>extended the Java language with </a:t>
            </a:r>
            <a:r>
              <a:rPr lang="en-US" sz="2800" dirty="0" smtClean="0"/>
              <a:t>the</a:t>
            </a:r>
          </a:p>
          <a:p>
            <a:pPr marL="457200" lvl="0" indent="-457200"/>
            <a:r>
              <a:rPr lang="en-US" sz="2800" dirty="0" smtClean="0"/>
              <a:t>introduction </a:t>
            </a:r>
            <a:r>
              <a:rPr lang="en-US" sz="2800" dirty="0"/>
              <a:t>of the API Java Servlets.</a:t>
            </a: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874" y="3134868"/>
            <a:ext cx="8572500" cy="3111500"/>
          </a:xfrm>
          <a:prstGeom prst="rect">
            <a:avLst/>
          </a:prstGeom>
        </p:spPr>
      </p:pic>
    </p:spTree>
    <p:extLst>
      <p:ext uri="{BB962C8B-B14F-4D97-AF65-F5344CB8AC3E}">
        <p14:creationId xmlns:p14="http://schemas.microsoft.com/office/powerpoint/2010/main" val="2092731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(Show </a:t>
            </a:r>
            <a:r>
              <a:rPr lang="en-US" sz="4200" b="1" dirty="0" err="1">
                <a:solidFill>
                  <a:srgbClr val="006666"/>
                </a:solidFill>
                <a:latin typeface="Tahoma,Bold" charset="0"/>
              </a:rPr>
              <a:t>LikeArtist</a:t>
            </a:r>
            <a:r>
              <a:rPr lang="en-US" sz="4200" b="1" dirty="0">
                <a:solidFill>
                  <a:srgbClr val="006666"/>
                </a:solidFill>
                <a:latin typeface="Tahoma,Bold" charset="0"/>
              </a:rPr>
              <a:t> </a:t>
            </a:r>
            <a:r>
              <a:rPr lang="en-US" sz="4200" b="1" dirty="0" err="1">
                <a:solidFill>
                  <a:srgbClr val="006666"/>
                </a:solidFill>
                <a:latin typeface="Tahoma,Bold" charset="0"/>
              </a:rPr>
              <a:t>tbl</a:t>
            </a:r>
            <a:r>
              <a:rPr lang="en-US" sz="4200" b="1" dirty="0">
                <a:solidFill>
                  <a:srgbClr val="006666"/>
                </a:solidFill>
                <a:latin typeface="Tahoma,Bold" charset="0"/>
              </a:rPr>
              <a:t>)</a:t>
            </a:r>
            <a:endParaRPr lang="en-US" sz="4200" b="1" dirty="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044" y="864468"/>
            <a:ext cx="4454652" cy="5993532"/>
          </a:xfrm>
          <a:prstGeom prst="rect">
            <a:avLst/>
          </a:prstGeom>
          <a:ln>
            <a:solidFill>
              <a:schemeClr val="tx1"/>
            </a:solidFill>
          </a:ln>
        </p:spPr>
      </p:pic>
    </p:spTree>
    <p:extLst>
      <p:ext uri="{BB962C8B-B14F-4D97-AF65-F5344CB8AC3E}">
        <p14:creationId xmlns:p14="http://schemas.microsoft.com/office/powerpoint/2010/main" val="197254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(Show </a:t>
            </a:r>
            <a:r>
              <a:rPr lang="en-US" sz="4200" b="1" dirty="0" err="1">
                <a:solidFill>
                  <a:srgbClr val="006666"/>
                </a:solidFill>
                <a:latin typeface="Tahoma,Bold" charset="0"/>
              </a:rPr>
              <a:t>LikeArtist</a:t>
            </a:r>
            <a:r>
              <a:rPr lang="en-US" sz="4200" b="1" dirty="0">
                <a:solidFill>
                  <a:srgbClr val="006666"/>
                </a:solidFill>
                <a:latin typeface="Tahoma,Bold" charset="0"/>
              </a:rPr>
              <a:t> </a:t>
            </a:r>
            <a:r>
              <a:rPr lang="en-US" sz="4200" b="1" dirty="0" err="1">
                <a:solidFill>
                  <a:srgbClr val="006666"/>
                </a:solidFill>
                <a:latin typeface="Tahoma,Bold" charset="0"/>
              </a:rPr>
              <a:t>tbl</a:t>
            </a:r>
            <a:r>
              <a:rPr lang="en-US" sz="4200" b="1" dirty="0">
                <a:solidFill>
                  <a:srgbClr val="006666"/>
                </a:solidFill>
                <a:latin typeface="Tahoma,Bold" charset="0"/>
              </a:rPr>
              <a:t>)</a:t>
            </a:r>
            <a:endParaRPr lang="en-US" sz="4200" b="1" dirty="0">
              <a:effectLst/>
            </a:endParaRPr>
          </a:p>
        </p:txBody>
      </p:sp>
      <p:sp>
        <p:nvSpPr>
          <p:cNvPr id="3" name="TextBox 2"/>
          <p:cNvSpPr txBox="1"/>
          <p:nvPr/>
        </p:nvSpPr>
        <p:spPr>
          <a:xfrm>
            <a:off x="2613132" y="1133856"/>
            <a:ext cx="8248412" cy="1292662"/>
          </a:xfrm>
          <a:prstGeom prst="rect">
            <a:avLst/>
          </a:prstGeom>
          <a:noFill/>
        </p:spPr>
        <p:txBody>
          <a:bodyPr wrap="none" rtlCol="0">
            <a:spAutoFit/>
          </a:bodyPr>
          <a:lstStyle/>
          <a:p>
            <a:pPr lvl="0"/>
            <a:r>
              <a:rPr lang="en-US" sz="2800" u="sng" dirty="0"/>
              <a:t>Note</a:t>
            </a:r>
            <a:r>
              <a:rPr lang="en-US" sz="2800" dirty="0"/>
              <a:t>: This has already been done for you.</a:t>
            </a:r>
          </a:p>
          <a:p>
            <a:endParaRPr lang="en-US" sz="2500" dirty="0" smtClean="0"/>
          </a:p>
          <a:p>
            <a:pPr marL="285750" indent="-285750">
              <a:buFont typeface="Arial" charset="0"/>
              <a:buChar char="•"/>
            </a:pPr>
            <a:r>
              <a:rPr lang="en-US" sz="2500" dirty="0" smtClean="0"/>
              <a:t>Retrieve </a:t>
            </a:r>
            <a:r>
              <a:rPr lang="en-US" sz="2500" dirty="0"/>
              <a:t>information from Session and show </a:t>
            </a:r>
            <a:r>
              <a:rPr lang="en-US" sz="2500" dirty="0" err="1"/>
              <a:t>LikeArtist</a:t>
            </a:r>
            <a:r>
              <a:rPr lang="en-US" sz="2500" dirty="0"/>
              <a:t> table</a:t>
            </a:r>
          </a:p>
        </p:txBody>
      </p:sp>
    </p:spTree>
    <p:extLst>
      <p:ext uri="{BB962C8B-B14F-4D97-AF65-F5344CB8AC3E}">
        <p14:creationId xmlns:p14="http://schemas.microsoft.com/office/powerpoint/2010/main" val="13241781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3132" y="153067"/>
            <a:ext cx="9136531" cy="738664"/>
          </a:xfrm>
          <a:prstGeom prst="rect">
            <a:avLst/>
          </a:prstGeom>
        </p:spPr>
        <p:txBody>
          <a:bodyPr wrap="square">
            <a:spAutoFit/>
          </a:bodyPr>
          <a:lstStyle/>
          <a:p>
            <a:r>
              <a:rPr lang="en-US" sz="4200" b="1" dirty="0">
                <a:solidFill>
                  <a:srgbClr val="006666"/>
                </a:solidFill>
                <a:latin typeface="Tahoma,Bold" charset="0"/>
              </a:rPr>
              <a:t>JSP Application (Show </a:t>
            </a:r>
            <a:r>
              <a:rPr lang="en-US" sz="4200" b="1" dirty="0" err="1">
                <a:solidFill>
                  <a:srgbClr val="006666"/>
                </a:solidFill>
                <a:latin typeface="Tahoma,Bold" charset="0"/>
              </a:rPr>
              <a:t>LikeArtist</a:t>
            </a:r>
            <a:r>
              <a:rPr lang="en-US" sz="4200" b="1" dirty="0">
                <a:solidFill>
                  <a:srgbClr val="006666"/>
                </a:solidFill>
                <a:latin typeface="Tahoma,Bold" charset="0"/>
              </a:rPr>
              <a:t> </a:t>
            </a:r>
            <a:r>
              <a:rPr lang="en-US" sz="4200" b="1" dirty="0" err="1">
                <a:solidFill>
                  <a:srgbClr val="006666"/>
                </a:solidFill>
                <a:latin typeface="Tahoma,Bold" charset="0"/>
              </a:rPr>
              <a:t>tbl</a:t>
            </a:r>
            <a:r>
              <a:rPr lang="en-US" sz="4200" b="1" dirty="0">
                <a:solidFill>
                  <a:srgbClr val="006666"/>
                </a:solidFill>
                <a:latin typeface="Tahoma,Bold" charset="0"/>
              </a:rPr>
              <a:t>)</a:t>
            </a:r>
            <a:endParaRPr lang="en-US" sz="4200" b="1" dirty="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203" y="891731"/>
            <a:ext cx="4334387" cy="5867639"/>
          </a:xfrm>
          <a:prstGeom prst="rect">
            <a:avLst/>
          </a:prstGeom>
          <a:ln>
            <a:solidFill>
              <a:schemeClr val="tx1"/>
            </a:solidFill>
          </a:ln>
        </p:spPr>
      </p:pic>
    </p:spTree>
    <p:extLst>
      <p:ext uri="{BB962C8B-B14F-4D97-AF65-F5344CB8AC3E}">
        <p14:creationId xmlns:p14="http://schemas.microsoft.com/office/powerpoint/2010/main" val="109703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Model </a:t>
            </a:r>
            <a:r>
              <a:rPr lang="en-US" sz="4200" b="1" dirty="0">
                <a:solidFill>
                  <a:srgbClr val="006666"/>
                </a:solidFill>
                <a:latin typeface="Tahoma,Bold" charset="0"/>
              </a:rPr>
              <a:t>View Controller</a:t>
            </a:r>
            <a:endParaRPr lang="en-US" sz="4200" b="1" dirty="0">
              <a:effectLst/>
            </a:endParaRPr>
          </a:p>
        </p:txBody>
      </p:sp>
      <p:sp>
        <p:nvSpPr>
          <p:cNvPr id="2" name="TextBox 1"/>
          <p:cNvSpPr txBox="1"/>
          <p:nvPr/>
        </p:nvSpPr>
        <p:spPr>
          <a:xfrm>
            <a:off x="2686874" y="1459831"/>
            <a:ext cx="8815315" cy="2246769"/>
          </a:xfrm>
          <a:prstGeom prst="rect">
            <a:avLst/>
          </a:prstGeom>
          <a:noFill/>
        </p:spPr>
        <p:txBody>
          <a:bodyPr wrap="square" rtlCol="0">
            <a:spAutoFit/>
          </a:bodyPr>
          <a:lstStyle/>
          <a:p>
            <a:pPr marL="457200" lvl="0" indent="-457200">
              <a:buFont typeface="Arial" charset="0"/>
              <a:buChar char="•"/>
            </a:pPr>
            <a:r>
              <a:rPr lang="en-US" sz="2800" dirty="0"/>
              <a:t>Web applications are usually </a:t>
            </a:r>
            <a:r>
              <a:rPr lang="en-US" sz="2800" dirty="0" smtClean="0"/>
              <a:t>built </a:t>
            </a:r>
            <a:r>
              <a:rPr lang="en-US" sz="2800" dirty="0"/>
              <a:t>following the three layers model. </a:t>
            </a:r>
          </a:p>
          <a:p>
            <a:pPr marL="457200" lvl="0" indent="-457200">
              <a:buFont typeface="Arial" charset="0"/>
              <a:buChar char="•"/>
            </a:pPr>
            <a:r>
              <a:rPr lang="en-US" sz="2800" dirty="0" smtClean="0"/>
              <a:t>According </a:t>
            </a:r>
            <a:r>
              <a:rPr lang="en-US" sz="2800" dirty="0"/>
              <a:t>to this model three separate and perfectly defined process or modules are executed in different </a:t>
            </a:r>
            <a:r>
              <a:rPr lang="en-US" sz="2800" dirty="0" smtClean="0"/>
              <a:t>platforms.</a:t>
            </a: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149" y="3706600"/>
            <a:ext cx="7010400" cy="3009900"/>
          </a:xfrm>
          <a:prstGeom prst="rect">
            <a:avLst/>
          </a:prstGeom>
        </p:spPr>
      </p:pic>
    </p:spTree>
    <p:extLst>
      <p:ext uri="{BB962C8B-B14F-4D97-AF65-F5344CB8AC3E}">
        <p14:creationId xmlns:p14="http://schemas.microsoft.com/office/powerpoint/2010/main" val="1965803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Model </a:t>
            </a:r>
            <a:r>
              <a:rPr lang="en-US" sz="4200" b="1" dirty="0">
                <a:solidFill>
                  <a:srgbClr val="006666"/>
                </a:solidFill>
                <a:latin typeface="Tahoma,Bold" charset="0"/>
              </a:rPr>
              <a:t>View Controller</a:t>
            </a:r>
            <a:endParaRPr lang="en-US" sz="4200" b="1" dirty="0">
              <a:effectLst/>
            </a:endParaRPr>
          </a:p>
        </p:txBody>
      </p:sp>
      <p:sp>
        <p:nvSpPr>
          <p:cNvPr id="2" name="TextBox 1"/>
          <p:cNvSpPr txBox="1"/>
          <p:nvPr/>
        </p:nvSpPr>
        <p:spPr>
          <a:xfrm>
            <a:off x="2686874" y="1459831"/>
            <a:ext cx="8815315" cy="2677656"/>
          </a:xfrm>
          <a:prstGeom prst="rect">
            <a:avLst/>
          </a:prstGeom>
          <a:noFill/>
        </p:spPr>
        <p:txBody>
          <a:bodyPr wrap="square" rtlCol="0">
            <a:spAutoFit/>
          </a:bodyPr>
          <a:lstStyle/>
          <a:p>
            <a:pPr marL="457200" lvl="0" indent="-457200">
              <a:buFont typeface="Arial" charset="0"/>
              <a:buChar char="•"/>
            </a:pPr>
            <a:r>
              <a:rPr lang="en-US" sz="2800" dirty="0"/>
              <a:t>An architecture that separates the application components: </a:t>
            </a:r>
          </a:p>
          <a:p>
            <a:pPr marL="914400" lvl="1" indent="-457200">
              <a:buFont typeface="Arial" charset="0"/>
              <a:buChar char="•"/>
            </a:pPr>
            <a:r>
              <a:rPr lang="en-US" sz="2800" dirty="0" smtClean="0"/>
              <a:t>Model</a:t>
            </a:r>
            <a:r>
              <a:rPr lang="en-US" sz="2800" dirty="0"/>
              <a:t>: Represents the </a:t>
            </a:r>
            <a:r>
              <a:rPr lang="en-US" sz="2800" dirty="0" smtClean="0"/>
              <a:t>data</a:t>
            </a:r>
          </a:p>
          <a:p>
            <a:pPr marL="914400" lvl="1" indent="-457200">
              <a:buFont typeface="Arial" charset="0"/>
              <a:buChar char="•"/>
            </a:pPr>
            <a:r>
              <a:rPr lang="en-US" sz="2800" dirty="0" smtClean="0"/>
              <a:t>View</a:t>
            </a:r>
            <a:r>
              <a:rPr lang="en-US" sz="2800" dirty="0"/>
              <a:t>: User Interface </a:t>
            </a:r>
          </a:p>
          <a:p>
            <a:pPr marL="914400" lvl="1" indent="-457200">
              <a:buFont typeface="Arial" charset="0"/>
              <a:buChar char="•"/>
            </a:pPr>
            <a:r>
              <a:rPr lang="en-US" sz="2800" dirty="0" smtClean="0"/>
              <a:t>Controller</a:t>
            </a:r>
            <a:r>
              <a:rPr lang="en-US" sz="2800" dirty="0"/>
              <a:t>: Handles the user input and the application flow. It is implemented as a Java Servlet.</a:t>
            </a:r>
            <a:endParaRPr lang="en-US" sz="2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349" y="4137487"/>
            <a:ext cx="7353300" cy="2451100"/>
          </a:xfrm>
          <a:prstGeom prst="rect">
            <a:avLst/>
          </a:prstGeom>
        </p:spPr>
      </p:pic>
    </p:spTree>
    <p:extLst>
      <p:ext uri="{BB962C8B-B14F-4D97-AF65-F5344CB8AC3E}">
        <p14:creationId xmlns:p14="http://schemas.microsoft.com/office/powerpoint/2010/main" val="229488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a:solidFill>
                  <a:srgbClr val="006666"/>
                </a:solidFill>
                <a:latin typeface="Tahoma,Bold" charset="0"/>
              </a:rPr>
              <a:t>Architectures for Web Applications</a:t>
            </a:r>
            <a:endParaRPr lang="en-US" sz="4200" b="1" dirty="0">
              <a:effectLst/>
            </a:endParaRPr>
          </a:p>
        </p:txBody>
      </p:sp>
      <p:sp>
        <p:nvSpPr>
          <p:cNvPr id="2" name="TextBox 1"/>
          <p:cNvSpPr txBox="1"/>
          <p:nvPr/>
        </p:nvSpPr>
        <p:spPr>
          <a:xfrm>
            <a:off x="2686874" y="1459831"/>
            <a:ext cx="8815315" cy="523220"/>
          </a:xfrm>
          <a:prstGeom prst="rect">
            <a:avLst/>
          </a:prstGeom>
          <a:noFill/>
        </p:spPr>
        <p:txBody>
          <a:bodyPr wrap="square" rtlCol="0">
            <a:spAutoFit/>
          </a:bodyPr>
          <a:lstStyle/>
          <a:p>
            <a:pPr marL="457200" lvl="0" indent="-457200"/>
            <a:r>
              <a:rPr lang="en-US" sz="2800" dirty="0"/>
              <a:t>Model View Controller</a:t>
            </a: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032" y="1983051"/>
            <a:ext cx="7200900" cy="4800600"/>
          </a:xfrm>
          <a:prstGeom prst="rect">
            <a:avLst/>
          </a:prstGeom>
        </p:spPr>
      </p:pic>
    </p:spTree>
    <p:extLst>
      <p:ext uri="{BB962C8B-B14F-4D97-AF65-F5344CB8AC3E}">
        <p14:creationId xmlns:p14="http://schemas.microsoft.com/office/powerpoint/2010/main" val="209110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a:solidFill>
                  <a:srgbClr val="006666"/>
                </a:solidFill>
                <a:latin typeface="Tahoma,Bold" charset="0"/>
              </a:rPr>
              <a:t>Architectures for Web Applications</a:t>
            </a:r>
            <a:endParaRPr lang="en-US" sz="4200" b="1" dirty="0">
              <a:effectLst/>
            </a:endParaRPr>
          </a:p>
        </p:txBody>
      </p:sp>
      <p:sp>
        <p:nvSpPr>
          <p:cNvPr id="2" name="TextBox 1"/>
          <p:cNvSpPr txBox="1"/>
          <p:nvPr/>
        </p:nvSpPr>
        <p:spPr>
          <a:xfrm>
            <a:off x="2686874" y="1459831"/>
            <a:ext cx="8815315" cy="4401205"/>
          </a:xfrm>
          <a:prstGeom prst="rect">
            <a:avLst/>
          </a:prstGeom>
          <a:noFill/>
        </p:spPr>
        <p:txBody>
          <a:bodyPr wrap="square" rtlCol="0">
            <a:spAutoFit/>
          </a:bodyPr>
          <a:lstStyle/>
          <a:p>
            <a:pPr marL="457200" lvl="0" indent="-457200">
              <a:buFont typeface="Arial" charset="0"/>
              <a:buChar char="•"/>
            </a:pPr>
            <a:r>
              <a:rPr lang="en-US" sz="2800" dirty="0" smtClean="0"/>
              <a:t>Model:</a:t>
            </a:r>
          </a:p>
          <a:p>
            <a:pPr marL="914400" lvl="1" indent="-457200">
              <a:buFont typeface="Arial" charset="0"/>
              <a:buChar char="•"/>
            </a:pPr>
            <a:r>
              <a:rPr lang="en-US" sz="2800" dirty="0" smtClean="0"/>
              <a:t>Encapsulates </a:t>
            </a:r>
            <a:r>
              <a:rPr lang="en-US" sz="2800" dirty="0"/>
              <a:t>the business domain. It is completely independent from the Controller and the View</a:t>
            </a:r>
            <a:r>
              <a:rPr lang="en-US" sz="2800" dirty="0" smtClean="0"/>
              <a:t>.</a:t>
            </a:r>
          </a:p>
          <a:p>
            <a:pPr marL="457200" indent="-457200">
              <a:buFont typeface="Arial" charset="0"/>
              <a:buChar char="•"/>
            </a:pPr>
            <a:r>
              <a:rPr lang="en-US" sz="2800" dirty="0" smtClean="0"/>
              <a:t> </a:t>
            </a:r>
            <a:r>
              <a:rPr lang="en-US" sz="2800" dirty="0"/>
              <a:t>View: </a:t>
            </a:r>
          </a:p>
          <a:p>
            <a:pPr marL="914400" lvl="1" indent="-457200">
              <a:buFont typeface="Arial" charset="0"/>
              <a:buChar char="•"/>
            </a:pPr>
            <a:r>
              <a:rPr lang="en-US" sz="2800" dirty="0" smtClean="0"/>
              <a:t>Presentation </a:t>
            </a:r>
            <a:r>
              <a:rPr lang="en-US" sz="2800" dirty="0"/>
              <a:t>of the model, it can access to the model, but never change it state. It can be notified when there is a change in the model state</a:t>
            </a:r>
            <a:r>
              <a:rPr lang="en-US" sz="2800" dirty="0" smtClean="0"/>
              <a:t>.</a:t>
            </a:r>
          </a:p>
          <a:p>
            <a:pPr marL="457200" indent="-457200">
              <a:buFont typeface="Arial" charset="0"/>
              <a:buChar char="•"/>
            </a:pPr>
            <a:r>
              <a:rPr lang="en-US" sz="2800" dirty="0" smtClean="0"/>
              <a:t> </a:t>
            </a:r>
            <a:r>
              <a:rPr lang="en-US" sz="2800" dirty="0"/>
              <a:t>Controller: </a:t>
            </a:r>
          </a:p>
          <a:p>
            <a:pPr marL="914400" lvl="1" indent="-457200">
              <a:buFont typeface="Arial" charset="0"/>
              <a:buChar char="•"/>
            </a:pPr>
            <a:r>
              <a:rPr lang="en-US" sz="2800" dirty="0" smtClean="0"/>
              <a:t>Responds </a:t>
            </a:r>
            <a:r>
              <a:rPr lang="en-US" sz="2800" dirty="0"/>
              <a:t>to the client request, executing the appropriate action and creating the pertinent model.</a:t>
            </a:r>
            <a:endParaRPr lang="en-US" sz="2500" dirty="0"/>
          </a:p>
        </p:txBody>
      </p:sp>
    </p:spTree>
    <p:extLst>
      <p:ext uri="{BB962C8B-B14F-4D97-AF65-F5344CB8AC3E}">
        <p14:creationId xmlns:p14="http://schemas.microsoft.com/office/powerpoint/2010/main" val="330116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a:solidFill>
                  <a:srgbClr val="006666"/>
                </a:solidFill>
                <a:latin typeface="Tahoma,Bold" charset="0"/>
              </a:rPr>
              <a:t>Web Project in </a:t>
            </a:r>
            <a:r>
              <a:rPr lang="en-US" sz="4200" b="1" dirty="0" smtClean="0">
                <a:solidFill>
                  <a:srgbClr val="006666"/>
                </a:solidFill>
                <a:latin typeface="Tahoma,Bold" charset="0"/>
              </a:rPr>
              <a:t>Eclipse (in General)</a:t>
            </a:r>
            <a:endParaRPr lang="en-US" sz="4200" b="1" dirty="0">
              <a:effectLst/>
            </a:endParaRPr>
          </a:p>
        </p:txBody>
      </p:sp>
      <p:sp>
        <p:nvSpPr>
          <p:cNvPr id="2" name="TextBox 1"/>
          <p:cNvSpPr txBox="1"/>
          <p:nvPr/>
        </p:nvSpPr>
        <p:spPr>
          <a:xfrm>
            <a:off x="2686874" y="1459831"/>
            <a:ext cx="8815315" cy="3908762"/>
          </a:xfrm>
          <a:prstGeom prst="rect">
            <a:avLst/>
          </a:prstGeom>
          <a:noFill/>
        </p:spPr>
        <p:txBody>
          <a:bodyPr wrap="square" rtlCol="0">
            <a:spAutoFit/>
          </a:bodyPr>
          <a:lstStyle/>
          <a:p>
            <a:pPr marL="457200" lvl="0" indent="-457200">
              <a:buFont typeface="Arial" charset="0"/>
              <a:buChar char="•"/>
            </a:pPr>
            <a:r>
              <a:rPr lang="en-US" sz="2200" dirty="0" smtClean="0"/>
              <a:t>Download </a:t>
            </a:r>
            <a:r>
              <a:rPr lang="en-US" sz="2200" dirty="0"/>
              <a:t>Apache Tomcat </a:t>
            </a:r>
            <a:r>
              <a:rPr lang="en-US" sz="2200" dirty="0" smtClean="0"/>
              <a:t>9.0 </a:t>
            </a:r>
            <a:r>
              <a:rPr lang="en-US" sz="2200" dirty="0"/>
              <a:t>from https://</a:t>
            </a:r>
            <a:r>
              <a:rPr lang="en-US" sz="2200" dirty="0" err="1"/>
              <a:t>tomcat.apache.org</a:t>
            </a:r>
            <a:r>
              <a:rPr lang="en-US" sz="2200" dirty="0"/>
              <a:t>/download-90.cgi</a:t>
            </a:r>
          </a:p>
          <a:p>
            <a:pPr marL="457200" lvl="0" indent="-457200">
              <a:buFont typeface="Arial" charset="0"/>
              <a:buChar char="•"/>
            </a:pPr>
            <a:r>
              <a:rPr lang="en-US" sz="2200" dirty="0" smtClean="0"/>
              <a:t>File &gt; New &gt; Project </a:t>
            </a:r>
          </a:p>
          <a:p>
            <a:pPr marL="457200" lvl="0" indent="-457200">
              <a:buFont typeface="Arial" charset="0"/>
              <a:buChar char="•"/>
            </a:pPr>
            <a:r>
              <a:rPr lang="en-US" sz="2200" dirty="0" smtClean="0"/>
              <a:t>In the New Project Window Select Web &gt; Dynamic Web Project &gt; Click Next  (NOTE: If you can’t see this option go to next slide)</a:t>
            </a:r>
          </a:p>
          <a:p>
            <a:pPr marL="457200" lvl="0" indent="-457200">
              <a:buFont typeface="Arial" charset="0"/>
              <a:buChar char="•"/>
            </a:pPr>
            <a:r>
              <a:rPr lang="en-US" sz="2200" dirty="0" smtClean="0"/>
              <a:t>Give the project a name</a:t>
            </a:r>
          </a:p>
          <a:p>
            <a:pPr marL="457200" lvl="0" indent="-457200">
              <a:buFont typeface="Arial" charset="0"/>
              <a:buChar char="•"/>
            </a:pPr>
            <a:r>
              <a:rPr lang="en-US" sz="2200" dirty="0" smtClean="0"/>
              <a:t>Under Target runtime, select New Runtime &gt; Apache &gt; Apache Tomcat </a:t>
            </a:r>
            <a:r>
              <a:rPr lang="en-US" sz="2200" dirty="0" smtClean="0"/>
              <a:t>v9.0 </a:t>
            </a:r>
            <a:r>
              <a:rPr lang="en-US" sz="2200" dirty="0" smtClean="0"/>
              <a:t>&gt; Click Next</a:t>
            </a:r>
          </a:p>
          <a:p>
            <a:pPr marL="457200" lvl="0" indent="-457200">
              <a:buFont typeface="Arial" charset="0"/>
              <a:buChar char="•"/>
            </a:pPr>
            <a:r>
              <a:rPr lang="en-US" sz="2200" dirty="0" smtClean="0"/>
              <a:t>Under Tomcat installation directory click Browse &gt; Browse to the location of the </a:t>
            </a:r>
            <a:r>
              <a:rPr lang="en-US" sz="2200" dirty="0"/>
              <a:t>extracted the installation files of Apache Tomcat.</a:t>
            </a:r>
          </a:p>
          <a:p>
            <a:endParaRPr lang="en-US" sz="2800" dirty="0" smtClean="0"/>
          </a:p>
        </p:txBody>
      </p:sp>
    </p:spTree>
    <p:extLst>
      <p:ext uri="{BB962C8B-B14F-4D97-AF65-F5344CB8AC3E}">
        <p14:creationId xmlns:p14="http://schemas.microsoft.com/office/powerpoint/2010/main" val="671252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smtClean="0">
                <a:solidFill>
                  <a:srgbClr val="006666"/>
                </a:solidFill>
                <a:latin typeface="Tahoma,Bold" charset="0"/>
              </a:rPr>
              <a:t>Install Web </a:t>
            </a:r>
            <a:endParaRPr lang="en-US" sz="4200" b="1" dirty="0">
              <a:effectLst/>
            </a:endParaRPr>
          </a:p>
        </p:txBody>
      </p:sp>
      <p:sp>
        <p:nvSpPr>
          <p:cNvPr id="2" name="TextBox 1"/>
          <p:cNvSpPr txBox="1"/>
          <p:nvPr/>
        </p:nvSpPr>
        <p:spPr>
          <a:xfrm>
            <a:off x="2686874" y="1459831"/>
            <a:ext cx="8815315" cy="954107"/>
          </a:xfrm>
          <a:prstGeom prst="rect">
            <a:avLst/>
          </a:prstGeom>
          <a:noFill/>
        </p:spPr>
        <p:txBody>
          <a:bodyPr wrap="square" rtlCol="0">
            <a:spAutoFit/>
          </a:bodyPr>
          <a:lstStyle/>
          <a:p>
            <a:pPr marL="457200" lvl="0" indent="-457200"/>
            <a:r>
              <a:rPr lang="en-US" sz="2800" u="sng" dirty="0" smtClean="0"/>
              <a:t>Note</a:t>
            </a:r>
            <a:r>
              <a:rPr lang="en-US" sz="2800" dirty="0" smtClean="0"/>
              <a:t>: Implement the fix in this slide ONLY if you can’t see </a:t>
            </a:r>
          </a:p>
          <a:p>
            <a:pPr marL="457200" lvl="0" indent="-457200"/>
            <a:r>
              <a:rPr lang="en-US" sz="2800" dirty="0" smtClean="0"/>
              <a:t>the Web option when creating a new Project </a:t>
            </a:r>
          </a:p>
        </p:txBody>
      </p:sp>
      <p:sp>
        <p:nvSpPr>
          <p:cNvPr id="4" name="TextBox 3"/>
          <p:cNvSpPr txBox="1"/>
          <p:nvPr/>
        </p:nvSpPr>
        <p:spPr>
          <a:xfrm>
            <a:off x="2686874" y="2612706"/>
            <a:ext cx="8591356" cy="2523768"/>
          </a:xfrm>
          <a:prstGeom prst="rect">
            <a:avLst/>
          </a:prstGeom>
          <a:noFill/>
        </p:spPr>
        <p:txBody>
          <a:bodyPr wrap="square" rtlCol="0">
            <a:spAutoFit/>
          </a:bodyPr>
          <a:lstStyle/>
          <a:p>
            <a:pPr marL="285750" indent="-285750">
              <a:buFont typeface="Arial" charset="0"/>
              <a:buChar char="•"/>
            </a:pPr>
            <a:r>
              <a:rPr lang="en-US" sz="2000" dirty="0" smtClean="0"/>
              <a:t>Go to the Main toolbar in Eclipse and click on Help &gt; Install New Software</a:t>
            </a:r>
          </a:p>
          <a:p>
            <a:pPr marL="285750" indent="-285750">
              <a:buFont typeface="Arial" charset="0"/>
              <a:buChar char="•"/>
            </a:pPr>
            <a:r>
              <a:rPr lang="en-US" sz="2000" dirty="0" smtClean="0"/>
              <a:t>In the Work with section select the name of your eclipse from the dropdown menu. </a:t>
            </a:r>
            <a:r>
              <a:rPr lang="en-US" sz="2000" dirty="0"/>
              <a:t>Ex: Neon - http://</a:t>
            </a:r>
            <a:r>
              <a:rPr lang="en-US" sz="2000" dirty="0" err="1"/>
              <a:t>download.eclipse.org</a:t>
            </a:r>
            <a:r>
              <a:rPr lang="en-US" sz="2000" dirty="0"/>
              <a:t>/releases/neon </a:t>
            </a:r>
            <a:endParaRPr lang="en-US" sz="2000" dirty="0" smtClean="0"/>
          </a:p>
          <a:p>
            <a:pPr marL="285750" indent="-285750">
              <a:buFont typeface="Arial" charset="0"/>
              <a:buChar char="•"/>
            </a:pPr>
            <a:r>
              <a:rPr lang="en-US" sz="2000" dirty="0" smtClean="0"/>
              <a:t>Select Web, XML, Java EE</a:t>
            </a:r>
            <a:r>
              <a:rPr lang="is-IS" sz="2000" dirty="0" smtClean="0"/>
              <a:t>….. option </a:t>
            </a:r>
          </a:p>
          <a:p>
            <a:pPr marL="285750" indent="-285750">
              <a:buFont typeface="Arial" charset="0"/>
              <a:buChar char="•"/>
            </a:pPr>
            <a:r>
              <a:rPr lang="is-IS" sz="2000" dirty="0" smtClean="0"/>
              <a:t>Click Next &gt; Next &gt; Accept the license agreement &gt; click Finish</a:t>
            </a:r>
          </a:p>
          <a:p>
            <a:pPr marL="285750" indent="-285750">
              <a:buFont typeface="Arial" charset="0"/>
              <a:buChar char="•"/>
            </a:pPr>
            <a:r>
              <a:rPr lang="is-IS" sz="2000" dirty="0" smtClean="0"/>
              <a:t>After the software installation, Eclipse will be restarted.</a:t>
            </a:r>
          </a:p>
          <a:p>
            <a:pPr marL="285750" indent="-285750">
              <a:buFont typeface="Arial" charset="0"/>
              <a:buChar char="•"/>
            </a:pPr>
            <a:r>
              <a:rPr lang="is-IS" sz="2000" dirty="0" smtClean="0"/>
              <a:t>Now go back to the previous slide and create a new project.</a:t>
            </a:r>
            <a:endParaRPr lang="en-US" sz="2000" dirty="0" smtClean="0"/>
          </a:p>
          <a:p>
            <a:endParaRPr lang="en-US" dirty="0"/>
          </a:p>
        </p:txBody>
      </p:sp>
    </p:spTree>
    <p:extLst>
      <p:ext uri="{BB962C8B-B14F-4D97-AF65-F5344CB8AC3E}">
        <p14:creationId xmlns:p14="http://schemas.microsoft.com/office/powerpoint/2010/main" val="1060230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13474</TotalTime>
  <Words>1752</Words>
  <Application>Microsoft Macintosh PowerPoint</Application>
  <PresentationFormat>Widescreen</PresentationFormat>
  <Paragraphs>293</Paragraphs>
  <Slides>32</Slides>
  <Notes>31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Tahoma,Bold</vt:lpstr>
      <vt:lpstr>Arial</vt:lpstr>
      <vt:lpstr>Office Theme</vt:lpstr>
      <vt:lpstr>CSI2132 Lab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mmahmou3</dc:creator>
  <cp:lastModifiedBy>Rana Khalil</cp:lastModifiedBy>
  <cp:revision>191</cp:revision>
  <cp:lastPrinted>2018-01-29T16:25:03Z</cp:lastPrinted>
  <dcterms:created xsi:type="dcterms:W3CDTF">2018-01-22T15:20:14Z</dcterms:created>
  <dcterms:modified xsi:type="dcterms:W3CDTF">2018-03-12T20:04:48Z</dcterms:modified>
</cp:coreProperties>
</file>