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docx" ContentType="application/vnd.openxmlformats-officedocument.wordprocessingml.documen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0325675" cy="40325675"/>
  <p:notesSz cx="7004050" cy="9290050"/>
  <p:defaultTextStyle>
    <a:defPPr>
      <a:defRPr lang="en-US"/>
    </a:defPPr>
    <a:lvl1pPr marL="0" algn="l" defTabSz="4031918" rtl="0" eaLnBrk="1" latinLnBrk="0" hangingPunct="1">
      <a:defRPr sz="7900" kern="1200">
        <a:solidFill>
          <a:schemeClr val="tx1"/>
        </a:solidFill>
        <a:latin typeface="+mn-lt"/>
        <a:ea typeface="+mn-ea"/>
        <a:cs typeface="+mn-cs"/>
      </a:defRPr>
    </a:lvl1pPr>
    <a:lvl2pPr marL="2015959" algn="l" defTabSz="4031918" rtl="0" eaLnBrk="1" latinLnBrk="0" hangingPunct="1">
      <a:defRPr sz="7900" kern="1200">
        <a:solidFill>
          <a:schemeClr val="tx1"/>
        </a:solidFill>
        <a:latin typeface="+mn-lt"/>
        <a:ea typeface="+mn-ea"/>
        <a:cs typeface="+mn-cs"/>
      </a:defRPr>
    </a:lvl2pPr>
    <a:lvl3pPr marL="4031918" algn="l" defTabSz="4031918" rtl="0" eaLnBrk="1" latinLnBrk="0" hangingPunct="1">
      <a:defRPr sz="7900" kern="1200">
        <a:solidFill>
          <a:schemeClr val="tx1"/>
        </a:solidFill>
        <a:latin typeface="+mn-lt"/>
        <a:ea typeface="+mn-ea"/>
        <a:cs typeface="+mn-cs"/>
      </a:defRPr>
    </a:lvl3pPr>
    <a:lvl4pPr marL="6047877" algn="l" defTabSz="4031918" rtl="0" eaLnBrk="1" latinLnBrk="0" hangingPunct="1">
      <a:defRPr sz="7900" kern="1200">
        <a:solidFill>
          <a:schemeClr val="tx1"/>
        </a:solidFill>
        <a:latin typeface="+mn-lt"/>
        <a:ea typeface="+mn-ea"/>
        <a:cs typeface="+mn-cs"/>
      </a:defRPr>
    </a:lvl4pPr>
    <a:lvl5pPr marL="8063836" algn="l" defTabSz="4031918" rtl="0" eaLnBrk="1" latinLnBrk="0" hangingPunct="1">
      <a:defRPr sz="7900" kern="1200">
        <a:solidFill>
          <a:schemeClr val="tx1"/>
        </a:solidFill>
        <a:latin typeface="+mn-lt"/>
        <a:ea typeface="+mn-ea"/>
        <a:cs typeface="+mn-cs"/>
      </a:defRPr>
    </a:lvl5pPr>
    <a:lvl6pPr marL="10079795" algn="l" defTabSz="4031918" rtl="0" eaLnBrk="1" latinLnBrk="0" hangingPunct="1">
      <a:defRPr sz="7900" kern="1200">
        <a:solidFill>
          <a:schemeClr val="tx1"/>
        </a:solidFill>
        <a:latin typeface="+mn-lt"/>
        <a:ea typeface="+mn-ea"/>
        <a:cs typeface="+mn-cs"/>
      </a:defRPr>
    </a:lvl6pPr>
    <a:lvl7pPr marL="12095754" algn="l" defTabSz="4031918" rtl="0" eaLnBrk="1" latinLnBrk="0" hangingPunct="1">
      <a:defRPr sz="7900" kern="1200">
        <a:solidFill>
          <a:schemeClr val="tx1"/>
        </a:solidFill>
        <a:latin typeface="+mn-lt"/>
        <a:ea typeface="+mn-ea"/>
        <a:cs typeface="+mn-cs"/>
      </a:defRPr>
    </a:lvl7pPr>
    <a:lvl8pPr marL="14111714" algn="l" defTabSz="4031918" rtl="0" eaLnBrk="1" latinLnBrk="0" hangingPunct="1">
      <a:defRPr sz="7900" kern="1200">
        <a:solidFill>
          <a:schemeClr val="tx1"/>
        </a:solidFill>
        <a:latin typeface="+mn-lt"/>
        <a:ea typeface="+mn-ea"/>
        <a:cs typeface="+mn-cs"/>
      </a:defRPr>
    </a:lvl8pPr>
    <a:lvl9pPr marL="16127673" algn="l" defTabSz="4031918" rtl="0" eaLnBrk="1" latinLnBrk="0" hangingPunct="1">
      <a:defRPr sz="7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701">
          <p15:clr>
            <a:srgbClr val="A4A3A4"/>
          </p15:clr>
        </p15:guide>
        <p15:guide id="2" pos="12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008080"/>
    <a:srgbClr val="009999"/>
    <a:srgbClr val="3399F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50000" autoAdjust="0"/>
  </p:normalViewPr>
  <p:slideViewPr>
    <p:cSldViewPr>
      <p:cViewPr>
        <p:scale>
          <a:sx n="30" d="100"/>
          <a:sy n="30" d="100"/>
        </p:scale>
        <p:origin x="1600" y="-1648"/>
      </p:cViewPr>
      <p:guideLst>
        <p:guide orient="horz" pos="12701"/>
        <p:guide pos="12701"/>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9"/>
    </mc:Choice>
    <mc:Fallback>
      <c:style val="39"/>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335127934236203"/>
          <c:y val="0.0156363865263423"/>
          <c:w val="0.93765330452741"/>
          <c:h val="0.87448721170492"/>
        </c:manualLayout>
      </c:layout>
      <c:scatterChart>
        <c:scatterStyle val="lineMarker"/>
        <c:varyColors val="0"/>
        <c:ser>
          <c:idx val="0"/>
          <c:order val="0"/>
          <c:tx>
            <c:strRef>
              <c:f>Sheet1!$C$1</c:f>
              <c:strCache>
                <c:ptCount val="1"/>
                <c:pt idx="0">
                  <c:v>641</c:v>
                </c:pt>
              </c:strCache>
            </c:strRef>
          </c:tx>
          <c:spPr>
            <a:ln w="47625">
              <a:noFill/>
            </a:ln>
          </c:spPr>
          <c:xVal>
            <c:numRef>
              <c:f>Sheet1!$A$2:$A$301</c:f>
              <c:numCache>
                <c:formatCode>General</c:formatCode>
                <c:ptCount val="30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numCache>
            </c:numRef>
          </c:xVal>
          <c:yVal>
            <c:numRef>
              <c:f>Sheet1!$C$2:$C$301</c:f>
              <c:numCache>
                <c:formatCode>General</c:formatCode>
                <c:ptCount val="300"/>
                <c:pt idx="0">
                  <c:v>641.0</c:v>
                </c:pt>
                <c:pt idx="1">
                  <c:v>605.0</c:v>
                </c:pt>
                <c:pt idx="2">
                  <c:v>113.0</c:v>
                </c:pt>
                <c:pt idx="3">
                  <c:v>917.0</c:v>
                </c:pt>
                <c:pt idx="4">
                  <c:v>613.0</c:v>
                </c:pt>
                <c:pt idx="5">
                  <c:v>536.0</c:v>
                </c:pt>
                <c:pt idx="6">
                  <c:v>111.0</c:v>
                </c:pt>
                <c:pt idx="7">
                  <c:v>576.0</c:v>
                </c:pt>
                <c:pt idx="8">
                  <c:v>344.0</c:v>
                </c:pt>
                <c:pt idx="9">
                  <c:v>310.0</c:v>
                </c:pt>
                <c:pt idx="10">
                  <c:v>159.0</c:v>
                </c:pt>
                <c:pt idx="11">
                  <c:v>291.0</c:v>
                </c:pt>
                <c:pt idx="12">
                  <c:v>213.0</c:v>
                </c:pt>
                <c:pt idx="13">
                  <c:v>88.0</c:v>
                </c:pt>
                <c:pt idx="14">
                  <c:v>889.0</c:v>
                </c:pt>
                <c:pt idx="15">
                  <c:v>544.0</c:v>
                </c:pt>
                <c:pt idx="16">
                  <c:v>534.0</c:v>
                </c:pt>
                <c:pt idx="17">
                  <c:v>711.0</c:v>
                </c:pt>
                <c:pt idx="18">
                  <c:v>307.0</c:v>
                </c:pt>
                <c:pt idx="19">
                  <c:v>118.0</c:v>
                </c:pt>
                <c:pt idx="20">
                  <c:v>358.0</c:v>
                </c:pt>
                <c:pt idx="21">
                  <c:v>815.0</c:v>
                </c:pt>
                <c:pt idx="22">
                  <c:v>160.0</c:v>
                </c:pt>
                <c:pt idx="23">
                  <c:v>932.0</c:v>
                </c:pt>
                <c:pt idx="24">
                  <c:v>818.0</c:v>
                </c:pt>
                <c:pt idx="25">
                  <c:v>201.0</c:v>
                </c:pt>
                <c:pt idx="26">
                  <c:v>865.0</c:v>
                </c:pt>
                <c:pt idx="27">
                  <c:v>216.0</c:v>
                </c:pt>
                <c:pt idx="28">
                  <c:v>129.0</c:v>
                </c:pt>
                <c:pt idx="29">
                  <c:v>822.0</c:v>
                </c:pt>
                <c:pt idx="30">
                  <c:v>883.0</c:v>
                </c:pt>
                <c:pt idx="31">
                  <c:v>462.0</c:v>
                </c:pt>
                <c:pt idx="32">
                  <c:v>668.0</c:v>
                </c:pt>
                <c:pt idx="33">
                  <c:v>33.0</c:v>
                </c:pt>
                <c:pt idx="34">
                  <c:v>451.0</c:v>
                </c:pt>
                <c:pt idx="35">
                  <c:v>204.0</c:v>
                </c:pt>
                <c:pt idx="36">
                  <c:v>906.0</c:v>
                </c:pt>
                <c:pt idx="37">
                  <c:v>149.0</c:v>
                </c:pt>
                <c:pt idx="38">
                  <c:v>468.0</c:v>
                </c:pt>
                <c:pt idx="39">
                  <c:v>750.0</c:v>
                </c:pt>
                <c:pt idx="40">
                  <c:v>840.0</c:v>
                </c:pt>
                <c:pt idx="41">
                  <c:v>188.0</c:v>
                </c:pt>
                <c:pt idx="42">
                  <c:v>60.0</c:v>
                </c:pt>
                <c:pt idx="43">
                  <c:v>820.0</c:v>
                </c:pt>
                <c:pt idx="44">
                  <c:v>542.0</c:v>
                </c:pt>
                <c:pt idx="45">
                  <c:v>193.0</c:v>
                </c:pt>
                <c:pt idx="46">
                  <c:v>442.0</c:v>
                </c:pt>
                <c:pt idx="47">
                  <c:v>81.0</c:v>
                </c:pt>
                <c:pt idx="48">
                  <c:v>166.0</c:v>
                </c:pt>
                <c:pt idx="49">
                  <c:v>73.0</c:v>
                </c:pt>
                <c:pt idx="50">
                  <c:v>684.0</c:v>
                </c:pt>
                <c:pt idx="51">
                  <c:v>879.0</c:v>
                </c:pt>
                <c:pt idx="52">
                  <c:v>721.0</c:v>
                </c:pt>
                <c:pt idx="53">
                  <c:v>130.0</c:v>
                </c:pt>
                <c:pt idx="54">
                  <c:v>522.0</c:v>
                </c:pt>
                <c:pt idx="55">
                  <c:v>547.0</c:v>
                </c:pt>
                <c:pt idx="56">
                  <c:v>575.0</c:v>
                </c:pt>
                <c:pt idx="57">
                  <c:v>644.0</c:v>
                </c:pt>
                <c:pt idx="58">
                  <c:v>646.0</c:v>
                </c:pt>
                <c:pt idx="59">
                  <c:v>46.0</c:v>
                </c:pt>
                <c:pt idx="60">
                  <c:v>315.0</c:v>
                </c:pt>
                <c:pt idx="61">
                  <c:v>541.0</c:v>
                </c:pt>
                <c:pt idx="62">
                  <c:v>493.0</c:v>
                </c:pt>
                <c:pt idx="63">
                  <c:v>778.0</c:v>
                </c:pt>
                <c:pt idx="64">
                  <c:v>909.0</c:v>
                </c:pt>
                <c:pt idx="65">
                  <c:v>190.0</c:v>
                </c:pt>
                <c:pt idx="66">
                  <c:v>401.0</c:v>
                </c:pt>
                <c:pt idx="67">
                  <c:v>148.0</c:v>
                </c:pt>
                <c:pt idx="68">
                  <c:v>768.0</c:v>
                </c:pt>
                <c:pt idx="69">
                  <c:v>145.0</c:v>
                </c:pt>
                <c:pt idx="70">
                  <c:v>727.0</c:v>
                </c:pt>
                <c:pt idx="71">
                  <c:v>212.0</c:v>
                </c:pt>
                <c:pt idx="72">
                  <c:v>388.0</c:v>
                </c:pt>
                <c:pt idx="73">
                  <c:v>284.0</c:v>
                </c:pt>
                <c:pt idx="74">
                  <c:v>431.0</c:v>
                </c:pt>
                <c:pt idx="75">
                  <c:v>558.0</c:v>
                </c:pt>
                <c:pt idx="76">
                  <c:v>98.0</c:v>
                </c:pt>
                <c:pt idx="77">
                  <c:v>712.0</c:v>
                </c:pt>
                <c:pt idx="78">
                  <c:v>7.0</c:v>
                </c:pt>
                <c:pt idx="79">
                  <c:v>723.0</c:v>
                </c:pt>
                <c:pt idx="80">
                  <c:v>471.0</c:v>
                </c:pt>
                <c:pt idx="81">
                  <c:v>791.0</c:v>
                </c:pt>
                <c:pt idx="82">
                  <c:v>773.0</c:v>
                </c:pt>
                <c:pt idx="83">
                  <c:v>527.0</c:v>
                </c:pt>
                <c:pt idx="84">
                  <c:v>929.0</c:v>
                </c:pt>
                <c:pt idx="85">
                  <c:v>777.0</c:v>
                </c:pt>
                <c:pt idx="86">
                  <c:v>268.0</c:v>
                </c:pt>
                <c:pt idx="87">
                  <c:v>526.0</c:v>
                </c:pt>
                <c:pt idx="88">
                  <c:v>288.0</c:v>
                </c:pt>
                <c:pt idx="89">
                  <c:v>172.0</c:v>
                </c:pt>
                <c:pt idx="90">
                  <c:v>155.0</c:v>
                </c:pt>
                <c:pt idx="91">
                  <c:v>550.0</c:v>
                </c:pt>
                <c:pt idx="92">
                  <c:v>616.0</c:v>
                </c:pt>
                <c:pt idx="93">
                  <c:v>577.0</c:v>
                </c:pt>
                <c:pt idx="94">
                  <c:v>44.0</c:v>
                </c:pt>
                <c:pt idx="95">
                  <c:v>915.0</c:v>
                </c:pt>
                <c:pt idx="96">
                  <c:v>272.0</c:v>
                </c:pt>
                <c:pt idx="97">
                  <c:v>267.0</c:v>
                </c:pt>
                <c:pt idx="98">
                  <c:v>826.0</c:v>
                </c:pt>
                <c:pt idx="99">
                  <c:v>624.0</c:v>
                </c:pt>
                <c:pt idx="100">
                  <c:v>59.0</c:v>
                </c:pt>
                <c:pt idx="101">
                  <c:v>179.0</c:v>
                </c:pt>
                <c:pt idx="102">
                  <c:v>878.0</c:v>
                </c:pt>
                <c:pt idx="103">
                  <c:v>80.0</c:v>
                </c:pt>
                <c:pt idx="104">
                  <c:v>466.0</c:v>
                </c:pt>
                <c:pt idx="105">
                  <c:v>409.0</c:v>
                </c:pt>
                <c:pt idx="106">
                  <c:v>571.0</c:v>
                </c:pt>
                <c:pt idx="107">
                  <c:v>903.0</c:v>
                </c:pt>
                <c:pt idx="108">
                  <c:v>108.0</c:v>
                </c:pt>
                <c:pt idx="109">
                  <c:v>535.0</c:v>
                </c:pt>
                <c:pt idx="110">
                  <c:v>411.0</c:v>
                </c:pt>
                <c:pt idx="111">
                  <c:v>912.0</c:v>
                </c:pt>
                <c:pt idx="112">
                  <c:v>231.0</c:v>
                </c:pt>
                <c:pt idx="113">
                  <c:v>334.0</c:v>
                </c:pt>
                <c:pt idx="114">
                  <c:v>487.0</c:v>
                </c:pt>
                <c:pt idx="115">
                  <c:v>696.0</c:v>
                </c:pt>
                <c:pt idx="116">
                  <c:v>102.0</c:v>
                </c:pt>
                <c:pt idx="117">
                  <c:v>453.0</c:v>
                </c:pt>
                <c:pt idx="118">
                  <c:v>545.0</c:v>
                </c:pt>
                <c:pt idx="119">
                  <c:v>234.0</c:v>
                </c:pt>
                <c:pt idx="120">
                  <c:v>375.0</c:v>
                </c:pt>
                <c:pt idx="121">
                  <c:v>420.0</c:v>
                </c:pt>
                <c:pt idx="122">
                  <c:v>94.0</c:v>
                </c:pt>
                <c:pt idx="123">
                  <c:v>30.0</c:v>
                </c:pt>
                <c:pt idx="124">
                  <c:v>410.0</c:v>
                </c:pt>
                <c:pt idx="125">
                  <c:v>271.0</c:v>
                </c:pt>
                <c:pt idx="126">
                  <c:v>567.0</c:v>
                </c:pt>
                <c:pt idx="127">
                  <c:v>221.0</c:v>
                </c:pt>
                <c:pt idx="128">
                  <c:v>511.0</c:v>
                </c:pt>
                <c:pt idx="129">
                  <c:v>83.0</c:v>
                </c:pt>
                <c:pt idx="130">
                  <c:v>507.0</c:v>
                </c:pt>
                <c:pt idx="131">
                  <c:v>342.0</c:v>
                </c:pt>
                <c:pt idx="132">
                  <c:v>910.0</c:v>
                </c:pt>
                <c:pt idx="133">
                  <c:v>831.0</c:v>
                </c:pt>
                <c:pt idx="134">
                  <c:v>65.0</c:v>
                </c:pt>
                <c:pt idx="135">
                  <c:v>261.0</c:v>
                </c:pt>
                <c:pt idx="136">
                  <c:v>744.0</c:v>
                </c:pt>
                <c:pt idx="137">
                  <c:v>758.0</c:v>
                </c:pt>
                <c:pt idx="138">
                  <c:v>322.0</c:v>
                </c:pt>
                <c:pt idx="139">
                  <c:v>323.0</c:v>
                </c:pt>
                <c:pt idx="140">
                  <c:v>23.0</c:v>
                </c:pt>
                <c:pt idx="141">
                  <c:v>628.0</c:v>
                </c:pt>
                <c:pt idx="142">
                  <c:v>741.0</c:v>
                </c:pt>
                <c:pt idx="143">
                  <c:v>717.0</c:v>
                </c:pt>
                <c:pt idx="144">
                  <c:v>389.0</c:v>
                </c:pt>
                <c:pt idx="145">
                  <c:v>925.0</c:v>
                </c:pt>
                <c:pt idx="146">
                  <c:v>95.0</c:v>
                </c:pt>
                <c:pt idx="147">
                  <c:v>671.0</c:v>
                </c:pt>
                <c:pt idx="148">
                  <c:v>74.0</c:v>
                </c:pt>
                <c:pt idx="149">
                  <c:v>384.0</c:v>
                </c:pt>
                <c:pt idx="150">
                  <c:v>543.0</c:v>
                </c:pt>
                <c:pt idx="151">
                  <c:v>834.0</c:v>
                </c:pt>
                <c:pt idx="152">
                  <c:v>106.0</c:v>
                </c:pt>
                <c:pt idx="153">
                  <c:v>194.0</c:v>
                </c:pt>
                <c:pt idx="154">
                  <c:v>142.0</c:v>
                </c:pt>
                <c:pt idx="155">
                  <c:v>686.0</c:v>
                </c:pt>
                <c:pt idx="156">
                  <c:v>279.0</c:v>
                </c:pt>
                <c:pt idx="157">
                  <c:v>49.0</c:v>
                </c:pt>
                <c:pt idx="158">
                  <c:v>356.0</c:v>
                </c:pt>
                <c:pt idx="159">
                  <c:v>474.0</c:v>
                </c:pt>
                <c:pt idx="160">
                  <c:v>832.0</c:v>
                </c:pt>
                <c:pt idx="161">
                  <c:v>706.0</c:v>
                </c:pt>
                <c:pt idx="162">
                  <c:v>866.0</c:v>
                </c:pt>
                <c:pt idx="163">
                  <c:v>857.0</c:v>
                </c:pt>
                <c:pt idx="164">
                  <c:v>734.0</c:v>
                </c:pt>
                <c:pt idx="165">
                  <c:v>935.0</c:v>
                </c:pt>
                <c:pt idx="166">
                  <c:v>859.0</c:v>
                </c:pt>
                <c:pt idx="167">
                  <c:v>134.0</c:v>
                </c:pt>
                <c:pt idx="168">
                  <c:v>263.0</c:v>
                </c:pt>
                <c:pt idx="169">
                  <c:v>144.0</c:v>
                </c:pt>
                <c:pt idx="170">
                  <c:v>86.0</c:v>
                </c:pt>
                <c:pt idx="171">
                  <c:v>548.0</c:v>
                </c:pt>
                <c:pt idx="172">
                  <c:v>275.0</c:v>
                </c:pt>
                <c:pt idx="173">
                  <c:v>308.0</c:v>
                </c:pt>
                <c:pt idx="174">
                  <c:v>759.0</c:v>
                </c:pt>
                <c:pt idx="175">
                  <c:v>22.0</c:v>
                </c:pt>
                <c:pt idx="176">
                  <c:v>928.0</c:v>
                </c:pt>
                <c:pt idx="177">
                  <c:v>136.0</c:v>
                </c:pt>
                <c:pt idx="178">
                  <c:v>604.0</c:v>
                </c:pt>
                <c:pt idx="179">
                  <c:v>413.0</c:v>
                </c:pt>
                <c:pt idx="180">
                  <c:v>312.0</c:v>
                </c:pt>
                <c:pt idx="181">
                  <c:v>500.0</c:v>
                </c:pt>
                <c:pt idx="182">
                  <c:v>560.0</c:v>
                </c:pt>
                <c:pt idx="183">
                  <c:v>439.0</c:v>
                </c:pt>
                <c:pt idx="184">
                  <c:v>40.0</c:v>
                </c:pt>
                <c:pt idx="185">
                  <c:v>233.0</c:v>
                </c:pt>
                <c:pt idx="186">
                  <c:v>675.0</c:v>
                </c:pt>
                <c:pt idx="187">
                  <c:v>756.0</c:v>
                </c:pt>
                <c:pt idx="188">
                  <c:v>922.0</c:v>
                </c:pt>
                <c:pt idx="189">
                  <c:v>54.0</c:v>
                </c:pt>
                <c:pt idx="190">
                  <c:v>738.0</c:v>
                </c:pt>
                <c:pt idx="191">
                  <c:v>676.0</c:v>
                </c:pt>
                <c:pt idx="192">
                  <c:v>456.0</c:v>
                </c:pt>
                <c:pt idx="193">
                  <c:v>586.0</c:v>
                </c:pt>
                <c:pt idx="194">
                  <c:v>167.0</c:v>
                </c:pt>
                <c:pt idx="195">
                  <c:v>714.0</c:v>
                </c:pt>
                <c:pt idx="196">
                  <c:v>348.0</c:v>
                </c:pt>
                <c:pt idx="197">
                  <c:v>51.0</c:v>
                </c:pt>
                <c:pt idx="198">
                  <c:v>697.0</c:v>
                </c:pt>
                <c:pt idx="199">
                  <c:v>743.0</c:v>
                </c:pt>
                <c:pt idx="200">
                  <c:v>117.0</c:v>
                </c:pt>
                <c:pt idx="201">
                  <c:v>658.0</c:v>
                </c:pt>
                <c:pt idx="202">
                  <c:v>210.0</c:v>
                </c:pt>
                <c:pt idx="203">
                  <c:v>47.0</c:v>
                </c:pt>
                <c:pt idx="204">
                  <c:v>15.0</c:v>
                </c:pt>
                <c:pt idx="205">
                  <c:v>205.0</c:v>
                </c:pt>
                <c:pt idx="206">
                  <c:v>606.0</c:v>
                </c:pt>
                <c:pt idx="207">
                  <c:v>754.0</c:v>
                </c:pt>
                <c:pt idx="208">
                  <c:v>581.0</c:v>
                </c:pt>
                <c:pt idx="209">
                  <c:v>726.0</c:v>
                </c:pt>
                <c:pt idx="210">
                  <c:v>512.0</c:v>
                </c:pt>
                <c:pt idx="211">
                  <c:v>724.0</c:v>
                </c:pt>
                <c:pt idx="212">
                  <c:v>171.0</c:v>
                </c:pt>
                <c:pt idx="213">
                  <c:v>455.0</c:v>
                </c:pt>
                <c:pt idx="214">
                  <c:v>886.0</c:v>
                </c:pt>
                <c:pt idx="215">
                  <c:v>503.0</c:v>
                </c:pt>
                <c:pt idx="216">
                  <c:v>601.0</c:v>
                </c:pt>
                <c:pt idx="217">
                  <c:v>372.0</c:v>
                </c:pt>
                <c:pt idx="218">
                  <c:v>379.0</c:v>
                </c:pt>
                <c:pt idx="219">
                  <c:v>161.0</c:v>
                </c:pt>
                <c:pt idx="220">
                  <c:v>632.0</c:v>
                </c:pt>
                <c:pt idx="221">
                  <c:v>482.0</c:v>
                </c:pt>
                <c:pt idx="222">
                  <c:v>314.0</c:v>
                </c:pt>
                <c:pt idx="223">
                  <c:v>841.0</c:v>
                </c:pt>
                <c:pt idx="224">
                  <c:v>829.0</c:v>
                </c:pt>
                <c:pt idx="225">
                  <c:v>665.0</c:v>
                </c:pt>
                <c:pt idx="226">
                  <c:v>933.0</c:v>
                </c:pt>
                <c:pt idx="227">
                  <c:v>518.0</c:v>
                </c:pt>
                <c:pt idx="228">
                  <c:v>806.0</c:v>
                </c:pt>
                <c:pt idx="229">
                  <c:v>37.0</c:v>
                </c:pt>
                <c:pt idx="230">
                  <c:v>192.0</c:v>
                </c:pt>
                <c:pt idx="231">
                  <c:v>742.0</c:v>
                </c:pt>
                <c:pt idx="232">
                  <c:v>417.0</c:v>
                </c:pt>
                <c:pt idx="233">
                  <c:v>53.0</c:v>
                </c:pt>
                <c:pt idx="234">
                  <c:v>97.0</c:v>
                </c:pt>
                <c:pt idx="235">
                  <c:v>71.0</c:v>
                </c:pt>
                <c:pt idx="236">
                  <c:v>343.0</c:v>
                </c:pt>
                <c:pt idx="237">
                  <c:v>610.0</c:v>
                </c:pt>
                <c:pt idx="238">
                  <c:v>495.0</c:v>
                </c:pt>
                <c:pt idx="239">
                  <c:v>178.0</c:v>
                </c:pt>
                <c:pt idx="240">
                  <c:v>237.0</c:v>
                </c:pt>
                <c:pt idx="241">
                  <c:v>416.0</c:v>
                </c:pt>
                <c:pt idx="242">
                  <c:v>353.0</c:v>
                </c:pt>
                <c:pt idx="243">
                  <c:v>433.0</c:v>
                </c:pt>
                <c:pt idx="244">
                  <c:v>899.0</c:v>
                </c:pt>
                <c:pt idx="245">
                  <c:v>367.0</c:v>
                </c:pt>
                <c:pt idx="246">
                  <c:v>938.0</c:v>
                </c:pt>
                <c:pt idx="247">
                  <c:v>900.0</c:v>
                </c:pt>
                <c:pt idx="248">
                  <c:v>67.0</c:v>
                </c:pt>
                <c:pt idx="249">
                  <c:v>602.0</c:v>
                </c:pt>
                <c:pt idx="250">
                  <c:v>72.0</c:v>
                </c:pt>
                <c:pt idx="251">
                  <c:v>43.0</c:v>
                </c:pt>
                <c:pt idx="252">
                  <c:v>274.0</c:v>
                </c:pt>
                <c:pt idx="253">
                  <c:v>608.0</c:v>
                </c:pt>
                <c:pt idx="254">
                  <c:v>154.0</c:v>
                </c:pt>
                <c:pt idx="255">
                  <c:v>850.0</c:v>
                </c:pt>
                <c:pt idx="256">
                  <c:v>11.0</c:v>
                </c:pt>
                <c:pt idx="257">
                  <c:v>464.0</c:v>
                </c:pt>
                <c:pt idx="258">
                  <c:v>68.0</c:v>
                </c:pt>
                <c:pt idx="259">
                  <c:v>302.0</c:v>
                </c:pt>
                <c:pt idx="260">
                  <c:v>677.0</c:v>
                </c:pt>
                <c:pt idx="261">
                  <c:v>156.0</c:v>
                </c:pt>
                <c:pt idx="262">
                  <c:v>250.0</c:v>
                </c:pt>
                <c:pt idx="263">
                  <c:v>280.0</c:v>
                </c:pt>
                <c:pt idx="264">
                  <c:v>690.0</c:v>
                </c:pt>
                <c:pt idx="265">
                  <c:v>20.0</c:v>
                </c:pt>
                <c:pt idx="266">
                  <c:v>587.0</c:v>
                </c:pt>
                <c:pt idx="267">
                  <c:v>808.0</c:v>
                </c:pt>
                <c:pt idx="268">
                  <c:v>378.0</c:v>
                </c:pt>
                <c:pt idx="269">
                  <c:v>461.0</c:v>
                </c:pt>
                <c:pt idx="270">
                  <c:v>27.0</c:v>
                </c:pt>
                <c:pt idx="271">
                  <c:v>369.0</c:v>
                </c:pt>
                <c:pt idx="272">
                  <c:v>338.0</c:v>
                </c:pt>
                <c:pt idx="273">
                  <c:v>228.0</c:v>
                </c:pt>
                <c:pt idx="274">
                  <c:v>293.0</c:v>
                </c:pt>
                <c:pt idx="275">
                  <c:v>554.0</c:v>
                </c:pt>
                <c:pt idx="276">
                  <c:v>357.0</c:v>
                </c:pt>
                <c:pt idx="277">
                  <c:v>174.0</c:v>
                </c:pt>
                <c:pt idx="278">
                  <c:v>496.0</c:v>
                </c:pt>
                <c:pt idx="279">
                  <c:v>819.0</c:v>
                </c:pt>
                <c:pt idx="280">
                  <c:v>842.0</c:v>
                </c:pt>
                <c:pt idx="281">
                  <c:v>529.0</c:v>
                </c:pt>
                <c:pt idx="282">
                  <c:v>329.0</c:v>
                </c:pt>
                <c:pt idx="283">
                  <c:v>105.0</c:v>
                </c:pt>
                <c:pt idx="284">
                  <c:v>494.0</c:v>
                </c:pt>
                <c:pt idx="285">
                  <c:v>478.0</c:v>
                </c:pt>
                <c:pt idx="286">
                  <c:v>573.0</c:v>
                </c:pt>
                <c:pt idx="287">
                  <c:v>303.0</c:v>
                </c:pt>
                <c:pt idx="288">
                  <c:v>377.0</c:v>
                </c:pt>
                <c:pt idx="289">
                  <c:v>761.0</c:v>
                </c:pt>
                <c:pt idx="290">
                  <c:v>363.0</c:v>
                </c:pt>
                <c:pt idx="291">
                  <c:v>256.0</c:v>
                </c:pt>
                <c:pt idx="292">
                  <c:v>362.0</c:v>
                </c:pt>
                <c:pt idx="293">
                  <c:v>556.0</c:v>
                </c:pt>
                <c:pt idx="294">
                  <c:v>698.0</c:v>
                </c:pt>
                <c:pt idx="295">
                  <c:v>443.0</c:v>
                </c:pt>
                <c:pt idx="296">
                  <c:v>722.0</c:v>
                </c:pt>
                <c:pt idx="297">
                  <c:v>771.0</c:v>
                </c:pt>
                <c:pt idx="298">
                  <c:v>186.0</c:v>
                </c:pt>
                <c:pt idx="299">
                  <c:v>660.0</c:v>
                </c:pt>
              </c:numCache>
            </c:numRef>
          </c:yVal>
          <c:smooth val="0"/>
        </c:ser>
        <c:dLbls>
          <c:showLegendKey val="0"/>
          <c:showVal val="0"/>
          <c:showCatName val="0"/>
          <c:showSerName val="0"/>
          <c:showPercent val="0"/>
          <c:showBubbleSize val="0"/>
        </c:dLbls>
        <c:axId val="-1969306464"/>
        <c:axId val="-2006415648"/>
      </c:scatterChart>
      <c:valAx>
        <c:axId val="-1969306464"/>
        <c:scaling>
          <c:orientation val="minMax"/>
          <c:max val="300.0"/>
        </c:scaling>
        <c:delete val="0"/>
        <c:axPos val="b"/>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CA" sz="1100" b="0" dirty="0"/>
                  <a:t>Powers </a:t>
                </a:r>
                <a:r>
                  <a:rPr lang="en-CA" sz="1100" b="0" dirty="0">
                    <a:effectLst/>
                  </a:rPr>
                  <a:t>641</a:t>
                </a:r>
                <a:r>
                  <a:rPr lang="en-CA" sz="1100" b="0" baseline="30000" dirty="0">
                    <a:effectLst/>
                  </a:rPr>
                  <a:t>i</a:t>
                </a:r>
                <a:r>
                  <a:rPr lang="en-CA" sz="1100" b="0" dirty="0">
                    <a:effectLst/>
                  </a:rPr>
                  <a:t> mod 941 for</a:t>
                </a:r>
                <a:r>
                  <a:rPr lang="en-CA" sz="1100" b="0" baseline="0" dirty="0">
                    <a:effectLst/>
                  </a:rPr>
                  <a:t> </a:t>
                </a:r>
                <a:r>
                  <a:rPr lang="en-CA" sz="1100" b="0" baseline="0" dirty="0" err="1">
                    <a:effectLst/>
                  </a:rPr>
                  <a:t>i</a:t>
                </a:r>
                <a:r>
                  <a:rPr lang="en-CA" sz="1100" b="0" baseline="0" dirty="0">
                    <a:effectLst/>
                  </a:rPr>
                  <a:t> = 1, 2,......300</a:t>
                </a:r>
                <a:r>
                  <a:rPr lang="en-CA" sz="1100" dirty="0">
                    <a:effectLst/>
                  </a:rPr>
                  <a:t> </a:t>
                </a:r>
              </a:p>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endParaRPr lang="en-CA" dirty="0"/>
              </a:p>
            </c:rich>
          </c:tx>
          <c:layout>
            <c:manualLayout>
              <c:xMode val="edge"/>
              <c:yMode val="edge"/>
              <c:x val="0.410058225014008"/>
              <c:y val="0.926628906272067"/>
            </c:manualLayout>
          </c:layout>
          <c:overlay val="0"/>
        </c:title>
        <c:numFmt formatCode="General" sourceLinked="1"/>
        <c:majorTickMark val="none"/>
        <c:minorTickMark val="none"/>
        <c:tickLblPos val="nextTo"/>
        <c:crossAx val="-2006415648"/>
        <c:crosses val="autoZero"/>
        <c:crossBetween val="midCat"/>
      </c:valAx>
      <c:valAx>
        <c:axId val="-2006415648"/>
        <c:scaling>
          <c:orientation val="minMax"/>
          <c:max val="941.0"/>
          <c:min val="0.0"/>
        </c:scaling>
        <c:delete val="0"/>
        <c:axPos val="l"/>
        <c:numFmt formatCode="General" sourceLinked="1"/>
        <c:majorTickMark val="none"/>
        <c:minorTickMark val="none"/>
        <c:tickLblPos val="nextTo"/>
        <c:crossAx val="-1969306464"/>
        <c:crosses val="autoZero"/>
        <c:crossBetween val="midCat"/>
      </c:valAx>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BD4BF3B9-97CE-4A9E-B6C5-E349D7DF01D9}" type="datetimeFigureOut">
              <a:rPr lang="en-CA" smtClean="0"/>
              <a:t>2018-01-25</a:t>
            </a:fld>
            <a:endParaRPr lang="en-CA"/>
          </a:p>
        </p:txBody>
      </p:sp>
      <p:sp>
        <p:nvSpPr>
          <p:cNvPr id="4" name="Slide Image Placeholder 3"/>
          <p:cNvSpPr>
            <a:spLocks noGrp="1" noRot="1" noChangeAspect="1"/>
          </p:cNvSpPr>
          <p:nvPr>
            <p:ph type="sldImg" idx="2"/>
          </p:nvPr>
        </p:nvSpPr>
        <p:spPr>
          <a:xfrm>
            <a:off x="1760538" y="696913"/>
            <a:ext cx="3482975" cy="34829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00088" y="4413250"/>
            <a:ext cx="5603875" cy="41798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3325"/>
            <a:ext cx="3035300" cy="465138"/>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967163" y="8823325"/>
            <a:ext cx="3035300" cy="465138"/>
          </a:xfrm>
          <a:prstGeom prst="rect">
            <a:avLst/>
          </a:prstGeom>
        </p:spPr>
        <p:txBody>
          <a:bodyPr vert="horz" lIns="91440" tIns="45720" rIns="91440" bIns="45720" rtlCol="0" anchor="b"/>
          <a:lstStyle>
            <a:lvl1pPr algn="r">
              <a:defRPr sz="1200"/>
            </a:lvl1pPr>
          </a:lstStyle>
          <a:p>
            <a:fld id="{3DFBB4C2-6A58-4CC2-A48E-88A0FF599F47}" type="slidenum">
              <a:rPr lang="en-CA" smtClean="0"/>
              <a:t>‹#›</a:t>
            </a:fld>
            <a:endParaRPr lang="en-CA"/>
          </a:p>
        </p:txBody>
      </p:sp>
    </p:spTree>
    <p:extLst>
      <p:ext uri="{BB962C8B-B14F-4D97-AF65-F5344CB8AC3E}">
        <p14:creationId xmlns:p14="http://schemas.microsoft.com/office/powerpoint/2010/main" val="2287571028"/>
      </p:ext>
    </p:extLst>
  </p:cSld>
  <p:clrMap bg1="lt1" tx1="dk1" bg2="lt2" tx2="dk2" accent1="accent1" accent2="accent2" accent3="accent3" accent4="accent4" accent5="accent5" accent6="accent6" hlink="hlink" folHlink="folHlink"/>
  <p:notesStyle>
    <a:lvl1pPr marL="0" algn="l" defTabSz="916412" rtl="0" eaLnBrk="1" latinLnBrk="0" hangingPunct="1">
      <a:defRPr sz="1200" kern="1200">
        <a:solidFill>
          <a:schemeClr val="tx1"/>
        </a:solidFill>
        <a:latin typeface="+mn-lt"/>
        <a:ea typeface="+mn-ea"/>
        <a:cs typeface="+mn-cs"/>
      </a:defRPr>
    </a:lvl1pPr>
    <a:lvl2pPr marL="458206" algn="l" defTabSz="916412" rtl="0" eaLnBrk="1" latinLnBrk="0" hangingPunct="1">
      <a:defRPr sz="1200" kern="1200">
        <a:solidFill>
          <a:schemeClr val="tx1"/>
        </a:solidFill>
        <a:latin typeface="+mn-lt"/>
        <a:ea typeface="+mn-ea"/>
        <a:cs typeface="+mn-cs"/>
      </a:defRPr>
    </a:lvl2pPr>
    <a:lvl3pPr marL="916412" algn="l" defTabSz="916412" rtl="0" eaLnBrk="1" latinLnBrk="0" hangingPunct="1">
      <a:defRPr sz="1200" kern="1200">
        <a:solidFill>
          <a:schemeClr val="tx1"/>
        </a:solidFill>
        <a:latin typeface="+mn-lt"/>
        <a:ea typeface="+mn-ea"/>
        <a:cs typeface="+mn-cs"/>
      </a:defRPr>
    </a:lvl3pPr>
    <a:lvl4pPr marL="1374618" algn="l" defTabSz="916412" rtl="0" eaLnBrk="1" latinLnBrk="0" hangingPunct="1">
      <a:defRPr sz="1200" kern="1200">
        <a:solidFill>
          <a:schemeClr val="tx1"/>
        </a:solidFill>
        <a:latin typeface="+mn-lt"/>
        <a:ea typeface="+mn-ea"/>
        <a:cs typeface="+mn-cs"/>
      </a:defRPr>
    </a:lvl4pPr>
    <a:lvl5pPr marL="1832823" algn="l" defTabSz="916412" rtl="0" eaLnBrk="1" latinLnBrk="0" hangingPunct="1">
      <a:defRPr sz="1200" kern="1200">
        <a:solidFill>
          <a:schemeClr val="tx1"/>
        </a:solidFill>
        <a:latin typeface="+mn-lt"/>
        <a:ea typeface="+mn-ea"/>
        <a:cs typeface="+mn-cs"/>
      </a:defRPr>
    </a:lvl5pPr>
    <a:lvl6pPr marL="2291029" algn="l" defTabSz="916412" rtl="0" eaLnBrk="1" latinLnBrk="0" hangingPunct="1">
      <a:defRPr sz="1200" kern="1200">
        <a:solidFill>
          <a:schemeClr val="tx1"/>
        </a:solidFill>
        <a:latin typeface="+mn-lt"/>
        <a:ea typeface="+mn-ea"/>
        <a:cs typeface="+mn-cs"/>
      </a:defRPr>
    </a:lvl6pPr>
    <a:lvl7pPr marL="2749235" algn="l" defTabSz="916412" rtl="0" eaLnBrk="1" latinLnBrk="0" hangingPunct="1">
      <a:defRPr sz="1200" kern="1200">
        <a:solidFill>
          <a:schemeClr val="tx1"/>
        </a:solidFill>
        <a:latin typeface="+mn-lt"/>
        <a:ea typeface="+mn-ea"/>
        <a:cs typeface="+mn-cs"/>
      </a:defRPr>
    </a:lvl7pPr>
    <a:lvl8pPr marL="3207441" algn="l" defTabSz="916412" rtl="0" eaLnBrk="1" latinLnBrk="0" hangingPunct="1">
      <a:defRPr sz="1200" kern="1200">
        <a:solidFill>
          <a:schemeClr val="tx1"/>
        </a:solidFill>
        <a:latin typeface="+mn-lt"/>
        <a:ea typeface="+mn-ea"/>
        <a:cs typeface="+mn-cs"/>
      </a:defRPr>
    </a:lvl8pPr>
    <a:lvl9pPr marL="3665647" algn="l" defTabSz="91641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DFBB4C2-6A58-4CC2-A48E-88A0FF599F47}" type="slidenum">
              <a:rPr lang="en-CA" smtClean="0"/>
              <a:t>1</a:t>
            </a:fld>
            <a:endParaRPr lang="en-CA"/>
          </a:p>
        </p:txBody>
      </p:sp>
    </p:spTree>
    <p:extLst>
      <p:ext uri="{BB962C8B-B14F-4D97-AF65-F5344CB8AC3E}">
        <p14:creationId xmlns:p14="http://schemas.microsoft.com/office/powerpoint/2010/main" val="386015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9592481" y="0"/>
            <a:ext cx="733194" cy="403256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998" tIns="41999" rIns="83998" bIns="41999" rtlCol="0" anchor="ctr"/>
          <a:lstStyle/>
          <a:p>
            <a:pPr algn="ctr"/>
            <a:endParaRPr lang="en-US" dirty="0"/>
          </a:p>
        </p:txBody>
      </p:sp>
      <p:sp>
        <p:nvSpPr>
          <p:cNvPr id="16" name="Rectangle 15"/>
          <p:cNvSpPr/>
          <p:nvPr userDrawn="1"/>
        </p:nvSpPr>
        <p:spPr>
          <a:xfrm>
            <a:off x="0" y="0"/>
            <a:ext cx="733194" cy="403256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998" tIns="41999" rIns="83998" bIns="41999" rtlCol="0" anchor="ctr"/>
          <a:lstStyle/>
          <a:p>
            <a:pPr algn="ctr"/>
            <a:endParaRPr lang="en-US" dirty="0"/>
          </a:p>
        </p:txBody>
      </p:sp>
      <p:sp>
        <p:nvSpPr>
          <p:cNvPr id="17" name="Rectangle 16"/>
          <p:cNvSpPr/>
          <p:nvPr userDrawn="1"/>
        </p:nvSpPr>
        <p:spPr>
          <a:xfrm>
            <a:off x="0" y="0"/>
            <a:ext cx="40325675" cy="504070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998" tIns="41999" rIns="83998" bIns="41999" rtlCol="0" anchor="ctr"/>
          <a:lstStyle/>
          <a:p>
            <a:pPr algn="ctr"/>
            <a:endParaRPr lang="en-US" dirty="0"/>
          </a:p>
        </p:txBody>
      </p:sp>
      <p:sp>
        <p:nvSpPr>
          <p:cNvPr id="18" name="Rectangle 17"/>
          <p:cNvSpPr/>
          <p:nvPr userDrawn="1"/>
        </p:nvSpPr>
        <p:spPr>
          <a:xfrm>
            <a:off x="0" y="35284966"/>
            <a:ext cx="40325675" cy="50407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998" tIns="41999" rIns="83998" bIns="41999" rtlCol="0" anchor="ctr"/>
          <a:lstStyle/>
          <a:p>
            <a:pPr algn="ctr"/>
            <a:endParaRPr lang="en-US" dirty="0"/>
          </a:p>
        </p:txBody>
      </p:sp>
      <p:sp>
        <p:nvSpPr>
          <p:cNvPr id="19" name="Instructions"/>
          <p:cNvSpPr/>
          <p:nvPr userDrawn="1"/>
        </p:nvSpPr>
        <p:spPr>
          <a:xfrm>
            <a:off x="-12601773" y="0"/>
            <a:ext cx="11761655" cy="403256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996" tIns="209996" rIns="209996" bIns="209996"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5"/>
              </a:spcAft>
            </a:pPr>
            <a:r>
              <a:rPr lang="en-US" sz="8800" dirty="0" smtClean="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5"/>
              </a:spcAft>
            </a:pPr>
            <a:r>
              <a:rPr lang="en-US" sz="6000" dirty="0" smtClean="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5"/>
              </a:spcAft>
            </a:pPr>
            <a:r>
              <a:rPr lang="en-US" sz="8800" dirty="0" smtClean="0">
                <a:solidFill>
                  <a:srgbClr val="7F7F7F"/>
                </a:solidFill>
                <a:latin typeface="Calibri" pitchFamily="34" charset="0"/>
                <a:cs typeface="Calibri" panose="020F0502020204030204" pitchFamily="34" charset="0"/>
              </a:rPr>
              <a:t>Placeholders</a:t>
            </a:r>
            <a:r>
              <a:rPr sz="8800" dirty="0" smtClean="0">
                <a:solidFill>
                  <a:srgbClr val="7F7F7F"/>
                </a:solidFill>
                <a:latin typeface="Calibri" pitchFamily="34" charset="0"/>
                <a:cs typeface="Calibri" panose="020F0502020204030204" pitchFamily="34" charset="0"/>
              </a:rPr>
              <a:t>:</a:t>
            </a:r>
            <a:endParaRPr sz="8800" dirty="0">
              <a:solidFill>
                <a:srgbClr val="7F7F7F"/>
              </a:solidFill>
              <a:latin typeface="Calibri" pitchFamily="34" charset="0"/>
              <a:cs typeface="Calibri" panose="020F0502020204030204" pitchFamily="34" charset="0"/>
            </a:endParaRPr>
          </a:p>
          <a:p>
            <a:pPr lvl="0">
              <a:spcBef>
                <a:spcPts val="0"/>
              </a:spcBef>
              <a:spcAft>
                <a:spcPts val="2205"/>
              </a:spcAft>
            </a:pPr>
            <a:r>
              <a:rPr sz="6000" dirty="0">
                <a:solidFill>
                  <a:srgbClr val="7F7F7F"/>
                </a:solidFill>
                <a:latin typeface="Calibri" pitchFamily="34" charset="0"/>
                <a:cs typeface="Calibri" panose="020F0502020204030204" pitchFamily="34" charset="0"/>
              </a:rPr>
              <a:t>The </a:t>
            </a:r>
            <a:r>
              <a:rPr lang="en-US" sz="6000" dirty="0" smtClean="0">
                <a:solidFill>
                  <a:srgbClr val="7F7F7F"/>
                </a:solidFill>
                <a:latin typeface="Calibri" pitchFamily="34" charset="0"/>
                <a:cs typeface="Calibri" panose="020F0502020204030204" pitchFamily="34" charset="0"/>
              </a:rPr>
              <a:t>various elements included</a:t>
            </a:r>
            <a:r>
              <a:rPr sz="6000" dirty="0" smtClean="0">
                <a:solidFill>
                  <a:srgbClr val="7F7F7F"/>
                </a:solidFill>
                <a:latin typeface="Calibri" pitchFamily="34" charset="0"/>
                <a:cs typeface="Calibri" panose="020F0502020204030204" pitchFamily="34" charset="0"/>
              </a:rPr>
              <a:t> </a:t>
            </a:r>
            <a:r>
              <a:rPr sz="6000" dirty="0">
                <a:solidFill>
                  <a:srgbClr val="7F7F7F"/>
                </a:solidFill>
                <a:latin typeface="Calibri" pitchFamily="34" charset="0"/>
                <a:cs typeface="Calibri" panose="020F0502020204030204" pitchFamily="34" charset="0"/>
              </a:rPr>
              <a:t>in this </a:t>
            </a:r>
            <a:r>
              <a:rPr lang="en-US" sz="6000" dirty="0" smtClean="0">
                <a:solidFill>
                  <a:srgbClr val="7F7F7F"/>
                </a:solidFill>
                <a:latin typeface="Calibri" pitchFamily="34" charset="0"/>
                <a:cs typeface="Calibri" panose="020F0502020204030204" pitchFamily="34" charset="0"/>
              </a:rPr>
              <a:t>poster are ones</a:t>
            </a:r>
            <a:r>
              <a:rPr lang="en-US" sz="6000" baseline="0" dirty="0" smtClean="0">
                <a:solidFill>
                  <a:srgbClr val="7F7F7F"/>
                </a:solidFill>
                <a:latin typeface="Calibri" pitchFamily="34" charset="0"/>
                <a:cs typeface="Calibri" panose="020F0502020204030204" pitchFamily="34" charset="0"/>
              </a:rPr>
              <a:t> we often see in medical, research, and scientific posters.</a:t>
            </a:r>
            <a:r>
              <a:rPr sz="6000" dirty="0" smtClean="0">
                <a:solidFill>
                  <a:srgbClr val="7F7F7F"/>
                </a:solidFill>
                <a:latin typeface="Calibri" pitchFamily="34" charset="0"/>
                <a:cs typeface="Calibri" panose="020F0502020204030204" pitchFamily="34" charset="0"/>
              </a:rPr>
              <a:t> </a:t>
            </a:r>
            <a:r>
              <a:rPr lang="en-US" sz="6000" dirty="0" smtClean="0">
                <a:solidFill>
                  <a:srgbClr val="7F7F7F"/>
                </a:solidFill>
                <a:latin typeface="Calibri" pitchFamily="34" charset="0"/>
                <a:cs typeface="Calibri" panose="020F0502020204030204" pitchFamily="34" charset="0"/>
              </a:rPr>
              <a:t>Feel</a:t>
            </a:r>
            <a:r>
              <a:rPr lang="en-US" sz="60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05"/>
              </a:spcAft>
            </a:pPr>
            <a:r>
              <a:rPr lang="en-US" sz="8800" dirty="0" smtClean="0">
                <a:solidFill>
                  <a:srgbClr val="7F7F7F"/>
                </a:solidFill>
                <a:latin typeface="Calibri" pitchFamily="34" charset="0"/>
                <a:cs typeface="Calibri" panose="020F0502020204030204" pitchFamily="34" charset="0"/>
              </a:rPr>
              <a:t>Image</a:t>
            </a:r>
            <a:r>
              <a:rPr lang="en-US" sz="8800" baseline="0" dirty="0" smtClean="0">
                <a:solidFill>
                  <a:srgbClr val="7F7F7F"/>
                </a:solidFill>
                <a:latin typeface="Calibri" pitchFamily="34" charset="0"/>
                <a:cs typeface="Calibri" panose="020F0502020204030204" pitchFamily="34" charset="0"/>
              </a:rPr>
              <a:t> Quality</a:t>
            </a:r>
            <a:r>
              <a:rPr lang="en-US" sz="8800" dirty="0" smtClean="0">
                <a:solidFill>
                  <a:srgbClr val="7F7F7F"/>
                </a:solidFill>
                <a:latin typeface="Calibri" pitchFamily="34" charset="0"/>
                <a:cs typeface="Calibri" panose="020F0502020204030204" pitchFamily="34" charset="0"/>
              </a:rPr>
              <a:t>:</a:t>
            </a:r>
          </a:p>
          <a:p>
            <a:pPr lvl="0">
              <a:spcBef>
                <a:spcPts val="0"/>
              </a:spcBef>
              <a:spcAft>
                <a:spcPts val="2205"/>
              </a:spcAft>
            </a:pPr>
            <a:r>
              <a:rPr lang="en-US" sz="60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smtClean="0">
                <a:solidFill>
                  <a:srgbClr val="7F7F7F"/>
                </a:solidFill>
                <a:latin typeface="Calibri" pitchFamily="34" charset="0"/>
                <a:cs typeface="Calibri" panose="020F0502020204030204" pitchFamily="34" charset="0"/>
              </a:rPr>
              <a:t>Insert, Picture</a:t>
            </a:r>
            <a:r>
              <a:rPr lang="en-US" sz="60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smtClean="0">
                <a:solidFill>
                  <a:srgbClr val="7F7F7F"/>
                </a:solidFill>
                <a:latin typeface="Calibri" pitchFamily="34" charset="0"/>
                <a:cs typeface="Calibri" panose="020F0502020204030204" pitchFamily="34" charset="0"/>
              </a:rPr>
              <a:t>150-200 pixels per inch in their final printed size</a:t>
            </a:r>
            <a:r>
              <a:rPr lang="en-US" sz="6000" dirty="0" smtClean="0">
                <a:solidFill>
                  <a:srgbClr val="7F7F7F"/>
                </a:solidFill>
                <a:latin typeface="Calibri" pitchFamily="34" charset="0"/>
                <a:cs typeface="Calibri" panose="020F0502020204030204" pitchFamily="34" charset="0"/>
              </a:rPr>
              <a:t>. For instance, a 1600 x 1200 pixel</a:t>
            </a:r>
            <a:r>
              <a:rPr lang="en-US" sz="6000" baseline="0" dirty="0" smtClean="0">
                <a:solidFill>
                  <a:srgbClr val="7F7F7F"/>
                </a:solidFill>
                <a:latin typeface="Calibri" pitchFamily="34" charset="0"/>
                <a:cs typeface="Calibri" panose="020F0502020204030204" pitchFamily="34" charset="0"/>
              </a:rPr>
              <a:t> photo will usually look fine up to </a:t>
            </a:r>
            <a:r>
              <a:rPr lang="en-US" sz="60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2205"/>
              </a:spcAft>
            </a:pPr>
            <a:r>
              <a:rPr lang="en-US" sz="60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05"/>
              </a:spcAft>
            </a:pPr>
            <a:r>
              <a:rPr lang="en-US" sz="60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05"/>
              </a:spcAft>
            </a:pPr>
            <a:r>
              <a:rPr lang="en-US" sz="4400" dirty="0" smtClean="0">
                <a:solidFill>
                  <a:srgbClr val="7F7F7F"/>
                </a:solidFill>
                <a:latin typeface="Calibri" pitchFamily="34" charset="0"/>
                <a:cs typeface="Calibri" panose="020F0502020204030204" pitchFamily="34" charset="0"/>
              </a:rPr>
              <a:t/>
            </a:r>
            <a:br>
              <a:rPr lang="en-US" sz="4400" dirty="0" smtClean="0">
                <a:solidFill>
                  <a:srgbClr val="7F7F7F"/>
                </a:solidFill>
                <a:latin typeface="Calibri" pitchFamily="34" charset="0"/>
                <a:cs typeface="Calibri" panose="020F0502020204030204" pitchFamily="34" charset="0"/>
              </a:rPr>
            </a:br>
            <a:r>
              <a:rPr lang="en-US" sz="4400" dirty="0" smtClean="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41165793" y="0"/>
            <a:ext cx="11761655" cy="40325675"/>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5"/>
                </a:spcAft>
              </a:pPr>
              <a:r>
                <a:rPr lang="en-US" sz="8800" dirty="0" smtClean="0">
                  <a:solidFill>
                    <a:schemeClr val="bg1">
                      <a:lumMod val="50000"/>
                    </a:schemeClr>
                  </a:solidFill>
                  <a:latin typeface="Calibri" pitchFamily="34" charset="0"/>
                  <a:cs typeface="Calibri" panose="020F0502020204030204" pitchFamily="34" charset="0"/>
                </a:rPr>
                <a:t>Change</a:t>
              </a:r>
              <a:r>
                <a:rPr lang="en-US" sz="8800" baseline="0" dirty="0" smtClean="0">
                  <a:solidFill>
                    <a:schemeClr val="bg1">
                      <a:lumMod val="50000"/>
                    </a:schemeClr>
                  </a:solidFill>
                  <a:latin typeface="Calibri" pitchFamily="34" charset="0"/>
                  <a:cs typeface="Calibri" panose="020F0502020204030204" pitchFamily="34" charset="0"/>
                </a:rPr>
                <a:t> Color Theme</a:t>
              </a:r>
              <a:r>
                <a:rPr lang="en-US" sz="8800" dirty="0" smtClean="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5"/>
                </a:spcAft>
              </a:pPr>
              <a:r>
                <a:rPr lang="en-US" sz="60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5"/>
                </a:spcAft>
              </a:pPr>
              <a:r>
                <a:rPr lang="en-US" sz="60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smtClean="0">
                  <a:solidFill>
                    <a:schemeClr val="bg1">
                      <a:lumMod val="50000"/>
                    </a:schemeClr>
                  </a:solidFill>
                  <a:latin typeface="Calibri" pitchFamily="34" charset="0"/>
                  <a:cs typeface="Calibri" panose="020F0502020204030204" pitchFamily="34" charset="0"/>
                </a:rPr>
                <a:t>Design</a:t>
              </a:r>
              <a:r>
                <a:rPr lang="en-US" sz="6000" baseline="0" dirty="0" smtClean="0">
                  <a:solidFill>
                    <a:schemeClr val="bg1">
                      <a:lumMod val="50000"/>
                    </a:schemeClr>
                  </a:solidFill>
                  <a:latin typeface="Calibri" pitchFamily="34" charset="0"/>
                  <a:cs typeface="Calibri" panose="020F0502020204030204" pitchFamily="34" charset="0"/>
                </a:rPr>
                <a:t> tab, then select the </a:t>
              </a:r>
              <a:r>
                <a:rPr lang="en-US" sz="6000" b="1" baseline="0" dirty="0" smtClean="0">
                  <a:solidFill>
                    <a:schemeClr val="bg1">
                      <a:lumMod val="50000"/>
                    </a:schemeClr>
                  </a:solidFill>
                  <a:latin typeface="Calibri" pitchFamily="34" charset="0"/>
                  <a:cs typeface="Calibri" panose="020F0502020204030204" pitchFamily="34" charset="0"/>
                </a:rPr>
                <a:t>Colors</a:t>
              </a:r>
              <a:r>
                <a:rPr lang="en-US" sz="60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5"/>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05"/>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05"/>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05"/>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05"/>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05"/>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05"/>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05"/>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05"/>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05"/>
                </a:spcAft>
              </a:pPr>
              <a:r>
                <a:rPr lang="en-US" sz="60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5"/>
                </a:spcAft>
              </a:pPr>
              <a:r>
                <a:rPr lang="en-US" sz="88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5"/>
                </a:spcAft>
              </a:pPr>
              <a:r>
                <a:rPr lang="en-US" sz="6000" dirty="0" smtClean="0">
                  <a:solidFill>
                    <a:schemeClr val="bg1">
                      <a:lumMod val="50000"/>
                    </a:schemeClr>
                  </a:solidFill>
                  <a:latin typeface="Calibri" pitchFamily="34" charset="0"/>
                  <a:cs typeface="Calibri" panose="020F0502020204030204" pitchFamily="34" charset="0"/>
                </a:rPr>
                <a:t>Once your poster file is ready, visit</a:t>
              </a:r>
              <a:r>
                <a:rPr lang="en-US" sz="6000" baseline="0" dirty="0" smtClean="0">
                  <a:solidFill>
                    <a:schemeClr val="bg1">
                      <a:lumMod val="50000"/>
                    </a:schemeClr>
                  </a:solidFill>
                  <a:latin typeface="Calibri" pitchFamily="34" charset="0"/>
                  <a:cs typeface="Calibri" panose="020F0502020204030204" pitchFamily="34" charset="0"/>
                </a:rPr>
                <a:t> </a:t>
              </a:r>
              <a:r>
                <a:rPr lang="en-US" sz="6000" b="1" baseline="0" dirty="0" smtClean="0">
                  <a:solidFill>
                    <a:schemeClr val="bg1">
                      <a:lumMod val="50000"/>
                    </a:schemeClr>
                  </a:solidFill>
                  <a:latin typeface="Calibri" pitchFamily="34" charset="0"/>
                  <a:cs typeface="Calibri" panose="020F0502020204030204" pitchFamily="34" charset="0"/>
                </a:rPr>
                <a:t>www.genigraphics.com</a:t>
              </a:r>
              <a:r>
                <a:rPr lang="en-US" sz="60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5"/>
                </a:spcAft>
              </a:pPr>
              <a:r>
                <a:rPr lang="en-US" sz="60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US and Canada:  1-800-790-4001</a:t>
              </a:r>
              <a:br>
                <a:rPr lang="en-US" sz="6000" baseline="0" dirty="0" smtClean="0">
                  <a:solidFill>
                    <a:schemeClr val="bg1">
                      <a:lumMod val="50000"/>
                    </a:schemeClr>
                  </a:solidFill>
                  <a:latin typeface="Calibri" pitchFamily="34" charset="0"/>
                  <a:cs typeface="Calibri" panose="020F0502020204030204" pitchFamily="34" charset="0"/>
                </a:rPr>
              </a:br>
              <a:r>
                <a:rPr lang="en-US" sz="60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smtClean="0">
                  <a:solidFill>
                    <a:schemeClr val="bg1">
                      <a:lumMod val="50000"/>
                    </a:schemeClr>
                  </a:solidFill>
                  <a:latin typeface="Calibri" pitchFamily="34" charset="0"/>
                  <a:cs typeface="Calibri" panose="020F0502020204030204" pitchFamily="34" charset="0"/>
                </a:rPr>
                <a:t/>
              </a:r>
              <a:br>
                <a:rPr lang="en-US" sz="4400" dirty="0" smtClean="0">
                  <a:solidFill>
                    <a:schemeClr val="bg1">
                      <a:lumMod val="50000"/>
                    </a:schemeClr>
                  </a:solidFill>
                  <a:latin typeface="Calibri" pitchFamily="34" charset="0"/>
                  <a:cs typeface="Calibri" panose="020F0502020204030204" pitchFamily="34" charset="0"/>
                </a:rPr>
              </a:br>
              <a:r>
                <a:rPr lang="en-US" sz="4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6" name="Picture 16" descr="PosterTemplateCopyrigh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680238" y="39905618"/>
            <a:ext cx="3217659" cy="27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284" y="1614896"/>
            <a:ext cx="36293108" cy="6720946"/>
          </a:xfrm>
          <a:prstGeom prst="rect">
            <a:avLst/>
          </a:prstGeom>
        </p:spPr>
        <p:txBody>
          <a:bodyPr vert="horz" lIns="403192" tIns="201596" rIns="403192" bIns="20159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016284" y="9409327"/>
            <a:ext cx="36293108" cy="26613081"/>
          </a:xfrm>
          <a:prstGeom prst="rect">
            <a:avLst/>
          </a:prstGeom>
        </p:spPr>
        <p:txBody>
          <a:bodyPr vert="horz" lIns="403192" tIns="201596" rIns="403192" bIns="20159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016284" y="37375929"/>
            <a:ext cx="9409324" cy="2146969"/>
          </a:xfrm>
          <a:prstGeom prst="rect">
            <a:avLst/>
          </a:prstGeom>
        </p:spPr>
        <p:txBody>
          <a:bodyPr vert="horz" lIns="403192" tIns="201596" rIns="403192" bIns="201596" rtlCol="0" anchor="ctr"/>
          <a:lstStyle>
            <a:lvl1pPr algn="l">
              <a:defRPr sz="5300">
                <a:solidFill>
                  <a:schemeClr val="tx1">
                    <a:tint val="75000"/>
                  </a:schemeClr>
                </a:solidFill>
              </a:defRPr>
            </a:lvl1pPr>
          </a:lstStyle>
          <a:p>
            <a:fld id="{985D6BDF-9D0E-4E2B-85B8-D8F4790360C9}" type="datetimeFigureOut">
              <a:rPr lang="en-US" smtClean="0"/>
              <a:t>1/25/18</a:t>
            </a:fld>
            <a:endParaRPr lang="en-US" dirty="0"/>
          </a:p>
        </p:txBody>
      </p:sp>
      <p:sp>
        <p:nvSpPr>
          <p:cNvPr id="5" name="Footer Placeholder 4"/>
          <p:cNvSpPr>
            <a:spLocks noGrp="1"/>
          </p:cNvSpPr>
          <p:nvPr>
            <p:ph type="ftr" sz="quarter" idx="3"/>
          </p:nvPr>
        </p:nvSpPr>
        <p:spPr>
          <a:xfrm>
            <a:off x="13777939" y="37375929"/>
            <a:ext cx="12769797" cy="2146969"/>
          </a:xfrm>
          <a:prstGeom prst="rect">
            <a:avLst/>
          </a:prstGeom>
        </p:spPr>
        <p:txBody>
          <a:bodyPr vert="horz" lIns="403192" tIns="201596" rIns="403192" bIns="201596" rtlCol="0" anchor="ctr"/>
          <a:lstStyle>
            <a:lvl1pPr algn="ctr">
              <a:defRPr sz="5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8900067" y="37375929"/>
            <a:ext cx="9409324" cy="2146969"/>
          </a:xfrm>
          <a:prstGeom prst="rect">
            <a:avLst/>
          </a:prstGeom>
        </p:spPr>
        <p:txBody>
          <a:bodyPr vert="horz" lIns="403192" tIns="201596" rIns="403192" bIns="201596" rtlCol="0" anchor="ctr"/>
          <a:lstStyle>
            <a:lvl1pPr algn="r">
              <a:defRPr sz="53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4031918" rtl="0" eaLnBrk="1" latinLnBrk="0" hangingPunct="1">
        <a:spcBef>
          <a:spcPct val="0"/>
        </a:spcBef>
        <a:buNone/>
        <a:defRPr sz="7300" kern="1200">
          <a:solidFill>
            <a:schemeClr val="tx1"/>
          </a:solidFill>
          <a:latin typeface="+mj-lt"/>
          <a:ea typeface="+mj-ea"/>
          <a:cs typeface="+mj-cs"/>
        </a:defRPr>
      </a:lvl1pPr>
    </p:titleStyle>
    <p:bodyStyle>
      <a:lvl1pPr marL="419992" indent="-419992" algn="l" defTabSz="4031918" rtl="0" eaLnBrk="1" latinLnBrk="0" hangingPunct="1">
        <a:spcBef>
          <a:spcPct val="20000"/>
        </a:spcBef>
        <a:buFont typeface="Arial" pitchFamily="34" charset="0"/>
        <a:buChar char="•"/>
        <a:defRPr sz="3300" kern="1200">
          <a:solidFill>
            <a:schemeClr val="tx1"/>
          </a:solidFill>
          <a:latin typeface="+mn-lt"/>
          <a:ea typeface="+mn-ea"/>
          <a:cs typeface="+mn-cs"/>
        </a:defRPr>
      </a:lvl1pPr>
      <a:lvl2pPr marL="839983" indent="-419992" algn="l" defTabSz="4031918"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259975" indent="-419992" algn="l" defTabSz="4031918" rtl="0" eaLnBrk="1" latinLnBrk="0" hangingPunct="1">
        <a:spcBef>
          <a:spcPct val="20000"/>
        </a:spcBef>
        <a:buFont typeface="Arial" pitchFamily="34" charset="0"/>
        <a:buChar char="•"/>
        <a:defRPr sz="3300" kern="1200">
          <a:solidFill>
            <a:schemeClr val="tx1"/>
          </a:solidFill>
          <a:latin typeface="+mn-lt"/>
          <a:ea typeface="+mn-ea"/>
          <a:cs typeface="+mn-cs"/>
        </a:defRPr>
      </a:lvl3pPr>
      <a:lvl4pPr marL="1679966" indent="-419992" algn="l" defTabSz="4031918" rtl="0" eaLnBrk="1" latinLnBrk="0" hangingPunct="1">
        <a:spcBef>
          <a:spcPct val="20000"/>
        </a:spcBef>
        <a:buFont typeface="Arial" pitchFamily="34" charset="0"/>
        <a:buChar char="–"/>
        <a:defRPr sz="3300" kern="1200">
          <a:solidFill>
            <a:schemeClr val="tx1"/>
          </a:solidFill>
          <a:latin typeface="+mn-lt"/>
          <a:ea typeface="+mn-ea"/>
          <a:cs typeface="+mn-cs"/>
        </a:defRPr>
      </a:lvl4pPr>
      <a:lvl5pPr marL="2099958" indent="-419992" algn="l" defTabSz="4031918" rtl="0" eaLnBrk="1" latinLnBrk="0" hangingPunct="1">
        <a:spcBef>
          <a:spcPct val="20000"/>
        </a:spcBef>
        <a:buFont typeface="Arial" pitchFamily="34" charset="0"/>
        <a:buChar char="»"/>
        <a:defRPr sz="3300" kern="1200">
          <a:solidFill>
            <a:schemeClr val="tx1"/>
          </a:solidFill>
          <a:latin typeface="+mn-lt"/>
          <a:ea typeface="+mn-ea"/>
          <a:cs typeface="+mn-cs"/>
        </a:defRPr>
      </a:lvl5pPr>
      <a:lvl6pPr marL="11087775" indent="-1007980" algn="l" defTabSz="4031918"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103734" indent="-1007980" algn="l" defTabSz="4031918"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119693" indent="-1007980" algn="l" defTabSz="4031918"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135652" indent="-1007980" algn="l" defTabSz="4031918"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31918" rtl="0" eaLnBrk="1" latinLnBrk="0" hangingPunct="1">
        <a:defRPr sz="7900" kern="1200">
          <a:solidFill>
            <a:schemeClr val="tx1"/>
          </a:solidFill>
          <a:latin typeface="+mn-lt"/>
          <a:ea typeface="+mn-ea"/>
          <a:cs typeface="+mn-cs"/>
        </a:defRPr>
      </a:lvl1pPr>
      <a:lvl2pPr marL="2015959" algn="l" defTabSz="4031918" rtl="0" eaLnBrk="1" latinLnBrk="0" hangingPunct="1">
        <a:defRPr sz="7900" kern="1200">
          <a:solidFill>
            <a:schemeClr val="tx1"/>
          </a:solidFill>
          <a:latin typeface="+mn-lt"/>
          <a:ea typeface="+mn-ea"/>
          <a:cs typeface="+mn-cs"/>
        </a:defRPr>
      </a:lvl2pPr>
      <a:lvl3pPr marL="4031918" algn="l" defTabSz="4031918" rtl="0" eaLnBrk="1" latinLnBrk="0" hangingPunct="1">
        <a:defRPr sz="7900" kern="1200">
          <a:solidFill>
            <a:schemeClr val="tx1"/>
          </a:solidFill>
          <a:latin typeface="+mn-lt"/>
          <a:ea typeface="+mn-ea"/>
          <a:cs typeface="+mn-cs"/>
        </a:defRPr>
      </a:lvl3pPr>
      <a:lvl4pPr marL="6047877" algn="l" defTabSz="4031918" rtl="0" eaLnBrk="1" latinLnBrk="0" hangingPunct="1">
        <a:defRPr sz="7900" kern="1200">
          <a:solidFill>
            <a:schemeClr val="tx1"/>
          </a:solidFill>
          <a:latin typeface="+mn-lt"/>
          <a:ea typeface="+mn-ea"/>
          <a:cs typeface="+mn-cs"/>
        </a:defRPr>
      </a:lvl4pPr>
      <a:lvl5pPr marL="8063836" algn="l" defTabSz="4031918" rtl="0" eaLnBrk="1" latinLnBrk="0" hangingPunct="1">
        <a:defRPr sz="7900" kern="1200">
          <a:solidFill>
            <a:schemeClr val="tx1"/>
          </a:solidFill>
          <a:latin typeface="+mn-lt"/>
          <a:ea typeface="+mn-ea"/>
          <a:cs typeface="+mn-cs"/>
        </a:defRPr>
      </a:lvl5pPr>
      <a:lvl6pPr marL="10079795" algn="l" defTabSz="4031918" rtl="0" eaLnBrk="1" latinLnBrk="0" hangingPunct="1">
        <a:defRPr sz="7900" kern="1200">
          <a:solidFill>
            <a:schemeClr val="tx1"/>
          </a:solidFill>
          <a:latin typeface="+mn-lt"/>
          <a:ea typeface="+mn-ea"/>
          <a:cs typeface="+mn-cs"/>
        </a:defRPr>
      </a:lvl6pPr>
      <a:lvl7pPr marL="12095754" algn="l" defTabSz="4031918" rtl="0" eaLnBrk="1" latinLnBrk="0" hangingPunct="1">
        <a:defRPr sz="7900" kern="1200">
          <a:solidFill>
            <a:schemeClr val="tx1"/>
          </a:solidFill>
          <a:latin typeface="+mn-lt"/>
          <a:ea typeface="+mn-ea"/>
          <a:cs typeface="+mn-cs"/>
        </a:defRPr>
      </a:lvl7pPr>
      <a:lvl8pPr marL="14111714" algn="l" defTabSz="4031918" rtl="0" eaLnBrk="1" latinLnBrk="0" hangingPunct="1">
        <a:defRPr sz="7900" kern="1200">
          <a:solidFill>
            <a:schemeClr val="tx1"/>
          </a:solidFill>
          <a:latin typeface="+mn-lt"/>
          <a:ea typeface="+mn-ea"/>
          <a:cs typeface="+mn-cs"/>
        </a:defRPr>
      </a:lvl8pPr>
      <a:lvl9pPr marL="16127673" algn="l" defTabSz="4031918" rtl="0" eaLnBrk="1" latinLnBrk="0" hangingPunct="1">
        <a:defRPr sz="7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chart" Target="../charts/chart1.xml"/><Relationship Id="rId12" Type="http://schemas.openxmlformats.org/officeDocument/2006/relationships/package" Target="../embeddings/Microsoft_Word_Document2.docx"/><Relationship Id="rId13" Type="http://schemas.openxmlformats.org/officeDocument/2006/relationships/image" Target="../media/image3.emf"/><Relationship Id="rId14" Type="http://schemas.openxmlformats.org/officeDocument/2006/relationships/image" Target="../media/image11.png"/><Relationship Id="rId15" Type="http://schemas.openxmlformats.org/officeDocument/2006/relationships/image" Target="../media/image12.png"/><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99000"/>
          </a:schemeClr>
        </a:solidFill>
        <a:effectLst/>
      </p:bgPr>
    </p:bg>
    <p:spTree>
      <p:nvGrpSpPr>
        <p:cNvPr id="1" name=""/>
        <p:cNvGrpSpPr/>
        <p:nvPr/>
      </p:nvGrpSpPr>
      <p:grpSpPr>
        <a:xfrm>
          <a:off x="0" y="0"/>
          <a:ext cx="0" cy="0"/>
          <a:chOff x="0" y="0"/>
          <a:chExt cx="0" cy="0"/>
        </a:xfrm>
      </p:grpSpPr>
      <p:sp>
        <p:nvSpPr>
          <p:cNvPr id="29" name="Rectangle 28"/>
          <p:cNvSpPr/>
          <p:nvPr/>
        </p:nvSpPr>
        <p:spPr>
          <a:xfrm>
            <a:off x="-1" y="35383368"/>
            <a:ext cx="40325675" cy="4942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641" tIns="45821" rIns="91641" bIns="45821" rtlCol="0" anchor="ctr"/>
          <a:lstStyle/>
          <a:p>
            <a:pPr algn="ctr"/>
            <a:endParaRPr lang="en-CA"/>
          </a:p>
        </p:txBody>
      </p:sp>
      <p:sp>
        <p:nvSpPr>
          <p:cNvPr id="28" name="Rectangle 27"/>
          <p:cNvSpPr/>
          <p:nvPr/>
        </p:nvSpPr>
        <p:spPr>
          <a:xfrm>
            <a:off x="0" y="4984747"/>
            <a:ext cx="735511" cy="303986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641" tIns="45821" rIns="91641" bIns="45821" rtlCol="0" anchor="ctr"/>
          <a:lstStyle/>
          <a:p>
            <a:pPr algn="ctr"/>
            <a:endParaRPr lang="en-CA"/>
          </a:p>
        </p:txBody>
      </p:sp>
      <p:pic>
        <p:nvPicPr>
          <p:cNvPr id="54" name="Picture 13"/>
          <p:cNvPicPr>
            <a:picLocks noChangeAspect="1" noChangeArrowheads="1"/>
          </p:cNvPicPr>
          <p:nvPr/>
        </p:nvPicPr>
        <p:blipFill rotWithShape="1">
          <a:blip r:embed="rId4">
            <a:extLst>
              <a:ext uri="{28A0092B-C50C-407E-A947-70E740481C1C}">
                <a14:useLocalDpi xmlns:a14="http://schemas.microsoft.com/office/drawing/2010/main" val="0"/>
              </a:ext>
            </a:extLst>
          </a:blip>
          <a:srcRect l="3435" t="877" r="12515"/>
          <a:stretch/>
        </p:blipFill>
        <p:spPr bwMode="auto">
          <a:xfrm>
            <a:off x="28353788" y="-93215"/>
            <a:ext cx="11971886" cy="515423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a:ln>
            <a:noFill/>
          </a:ln>
          <a:effectLst/>
          <a:extLst/>
        </p:spPr>
      </p:pic>
      <p:pic>
        <p:nvPicPr>
          <p:cNvPr id="1037" name="Picture 13"/>
          <p:cNvPicPr>
            <a:picLocks noChangeAspect="1" noChangeArrowheads="1"/>
          </p:cNvPicPr>
          <p:nvPr/>
        </p:nvPicPr>
        <p:blipFill rotWithShape="1">
          <a:blip r:embed="rId4">
            <a:extLst>
              <a:ext uri="{28A0092B-C50C-407E-A947-70E740481C1C}">
                <a14:useLocalDpi xmlns:a14="http://schemas.microsoft.com/office/drawing/2010/main" val="0"/>
              </a:ext>
            </a:extLst>
          </a:blip>
          <a:srcRect l="587" t="877"/>
          <a:stretch/>
        </p:blipFill>
        <p:spPr bwMode="auto">
          <a:xfrm>
            <a:off x="14239254" y="-93215"/>
            <a:ext cx="14160185" cy="5154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descr="Quantum Cryptography Foils Hackers"/>
          <p:cNvPicPr>
            <a:picLocks noChangeAspect="1" noChangeArrowheads="1"/>
          </p:cNvPicPr>
          <p:nvPr/>
        </p:nvPicPr>
        <p:blipFill rotWithShape="1">
          <a:blip r:embed="rId5">
            <a:extLst>
              <a:ext uri="{28A0092B-C50C-407E-A947-70E740481C1C}">
                <a14:useLocalDpi xmlns:a14="http://schemas.microsoft.com/office/drawing/2010/main" val="0"/>
              </a:ext>
            </a:extLst>
          </a:blip>
          <a:srcRect l="5969" t="20642" r="5608" b="24289"/>
          <a:stretch/>
        </p:blipFill>
        <p:spPr bwMode="auto">
          <a:xfrm>
            <a:off x="0" y="-93215"/>
            <a:ext cx="14342070" cy="5154232"/>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122"/>
          <p:cNvSpPr txBox="1">
            <a:spLocks noChangeArrowheads="1"/>
          </p:cNvSpPr>
          <p:nvPr/>
        </p:nvSpPr>
        <p:spPr bwMode="auto">
          <a:xfrm>
            <a:off x="6537854" y="754052"/>
            <a:ext cx="26883783" cy="229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997" tIns="419992" rIns="167997" bIns="41999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9400" b="1" dirty="0" smtClean="0">
                <a:solidFill>
                  <a:schemeClr val="accent3">
                    <a:lumMod val="20000"/>
                    <a:lumOff val="80000"/>
                  </a:schemeClr>
                </a:solidFill>
                <a:latin typeface="Papyrus" panose="03070502060502030205" pitchFamily="66" charset="0"/>
              </a:rPr>
              <a:t>How Secure is RSA: </a:t>
            </a:r>
            <a:r>
              <a:rPr lang="en-US" sz="9400" b="1" dirty="0">
                <a:solidFill>
                  <a:schemeClr val="accent3">
                    <a:lumMod val="20000"/>
                    <a:lumOff val="80000"/>
                  </a:schemeClr>
                </a:solidFill>
                <a:latin typeface="Papyrus" panose="03070502060502030205" pitchFamily="66" charset="0"/>
              </a:rPr>
              <a:t>A Mathematical </a:t>
            </a:r>
            <a:r>
              <a:rPr lang="en-US" sz="9400" b="1" dirty="0" smtClean="0">
                <a:solidFill>
                  <a:schemeClr val="accent3">
                    <a:lumMod val="20000"/>
                    <a:lumOff val="80000"/>
                  </a:schemeClr>
                </a:solidFill>
                <a:latin typeface="Papyrus" panose="03070502060502030205" pitchFamily="66" charset="0"/>
              </a:rPr>
              <a:t>Approach</a:t>
            </a:r>
            <a:endParaRPr lang="en-US" sz="9400" b="1" dirty="0">
              <a:solidFill>
                <a:schemeClr val="accent3">
                  <a:lumMod val="20000"/>
                  <a:lumOff val="80000"/>
                </a:schemeClr>
              </a:solidFill>
              <a:latin typeface="Papyrus" panose="03070502060502030205" pitchFamily="66" charset="0"/>
            </a:endParaRPr>
          </a:p>
        </p:txBody>
      </p:sp>
      <p:sp>
        <p:nvSpPr>
          <p:cNvPr id="5" name="Text Box 123"/>
          <p:cNvSpPr txBox="1">
            <a:spLocks noChangeArrowheads="1"/>
          </p:cNvSpPr>
          <p:nvPr/>
        </p:nvSpPr>
        <p:spPr bwMode="auto">
          <a:xfrm>
            <a:off x="7171033" y="2884451"/>
            <a:ext cx="26883783" cy="210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997" tIns="167997" rIns="167997" bIns="16799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smtClean="0">
                <a:solidFill>
                  <a:schemeClr val="accent3">
                    <a:lumMod val="20000"/>
                    <a:lumOff val="80000"/>
                  </a:schemeClr>
                </a:solidFill>
                <a:latin typeface="+mn-lt"/>
              </a:rPr>
              <a:t>By: Rana Khalil, Undergraduate</a:t>
            </a:r>
          </a:p>
          <a:p>
            <a:pPr algn="ctr" eaLnBrk="1" hangingPunct="1"/>
            <a:r>
              <a:rPr lang="en-US" sz="4800" dirty="0" smtClean="0">
                <a:solidFill>
                  <a:schemeClr val="accent3">
                    <a:lumMod val="20000"/>
                    <a:lumOff val="80000"/>
                  </a:schemeClr>
                </a:solidFill>
                <a:latin typeface="+mn-lt"/>
              </a:rPr>
              <a:t>  Supervisor: Dr. Monica Nevins, Professor and Chair</a:t>
            </a:r>
            <a:endParaRPr lang="en-US" sz="4800" dirty="0">
              <a:solidFill>
                <a:schemeClr val="accent3">
                  <a:lumMod val="20000"/>
                  <a:lumOff val="80000"/>
                </a:schemeClr>
              </a:solidFill>
              <a:latin typeface="+mn-lt"/>
            </a:endParaRPr>
          </a:p>
          <a:p>
            <a:pPr algn="ctr" eaLnBrk="1" hangingPunct="1"/>
            <a:r>
              <a:rPr lang="en-US" sz="4800" dirty="0" smtClean="0">
                <a:solidFill>
                  <a:schemeClr val="accent3">
                    <a:lumMod val="20000"/>
                    <a:lumOff val="80000"/>
                  </a:schemeClr>
                </a:solidFill>
                <a:latin typeface="+mn-lt"/>
              </a:rPr>
              <a:t>University </a:t>
            </a:r>
            <a:r>
              <a:rPr lang="en-US" sz="4800" dirty="0">
                <a:solidFill>
                  <a:schemeClr val="accent3">
                    <a:lumMod val="20000"/>
                    <a:lumOff val="80000"/>
                  </a:schemeClr>
                </a:solidFill>
                <a:latin typeface="+mn-lt"/>
              </a:rPr>
              <a:t>of Ottawa, Faculty of Science</a:t>
            </a:r>
          </a:p>
        </p:txBody>
      </p:sp>
      <p:sp>
        <p:nvSpPr>
          <p:cNvPr id="24" name="TextBox 23"/>
          <p:cNvSpPr txBox="1"/>
          <p:nvPr/>
        </p:nvSpPr>
        <p:spPr>
          <a:xfrm>
            <a:off x="1368360" y="36707112"/>
            <a:ext cx="13810918" cy="2916363"/>
          </a:xfrm>
          <a:prstGeom prst="rect">
            <a:avLst/>
          </a:prstGeom>
          <a:noFill/>
        </p:spPr>
        <p:txBody>
          <a:bodyPr wrap="square" lIns="83998" tIns="41999" rIns="83998" bIns="41999" rtlCol="0">
            <a:spAutoFit/>
          </a:bodyPr>
          <a:lstStyle/>
          <a:p>
            <a:endParaRPr lang="en-US" sz="3200" dirty="0" smtClean="0">
              <a:solidFill>
                <a:schemeClr val="bg1"/>
              </a:solidFill>
            </a:endParaRPr>
          </a:p>
          <a:p>
            <a:r>
              <a:rPr lang="en-US" sz="3200" dirty="0" smtClean="0">
                <a:solidFill>
                  <a:schemeClr val="bg1"/>
                </a:solidFill>
              </a:rPr>
              <a:t>Rana </a:t>
            </a:r>
            <a:r>
              <a:rPr lang="en-US" sz="3200" dirty="0">
                <a:solidFill>
                  <a:schemeClr val="bg1"/>
                </a:solidFill>
              </a:rPr>
              <a:t>Khalil</a:t>
            </a:r>
          </a:p>
          <a:p>
            <a:r>
              <a:rPr lang="en-US" sz="3200" dirty="0">
                <a:solidFill>
                  <a:schemeClr val="bg1"/>
                </a:solidFill>
              </a:rPr>
              <a:t>University of Ottawa, Undergraduate Research Opportunity Program (UROP) </a:t>
            </a:r>
          </a:p>
          <a:p>
            <a:r>
              <a:rPr lang="en-US" sz="3200" dirty="0" smtClean="0">
                <a:solidFill>
                  <a:schemeClr val="bg1"/>
                </a:solidFill>
              </a:rPr>
              <a:t>rkhal101@uottawa.ca</a:t>
            </a:r>
          </a:p>
          <a:p>
            <a:endParaRPr lang="en-US" sz="2400" dirty="0">
              <a:solidFill>
                <a:schemeClr val="bg1"/>
              </a:solidFill>
            </a:endParaRPr>
          </a:p>
          <a:p>
            <a:endParaRPr lang="en-US" sz="3200" dirty="0">
              <a:solidFill>
                <a:schemeClr val="bg1"/>
              </a:solidFill>
            </a:endParaRPr>
          </a:p>
        </p:txBody>
      </p:sp>
      <p:sp>
        <p:nvSpPr>
          <p:cNvPr id="25" name="TextBox 24"/>
          <p:cNvSpPr txBox="1"/>
          <p:nvPr/>
        </p:nvSpPr>
        <p:spPr>
          <a:xfrm>
            <a:off x="1649687" y="35705027"/>
            <a:ext cx="2424317" cy="933155"/>
          </a:xfrm>
          <a:prstGeom prst="rect">
            <a:avLst/>
          </a:prstGeom>
          <a:noFill/>
        </p:spPr>
        <p:txBody>
          <a:bodyPr wrap="none" lIns="83998" tIns="41999" rIns="83998" bIns="41999" rtlCol="0">
            <a:spAutoFit/>
          </a:bodyPr>
          <a:lstStyle/>
          <a:p>
            <a:r>
              <a:rPr lang="en-US" sz="5400" b="1" dirty="0"/>
              <a:t>Contact</a:t>
            </a:r>
          </a:p>
        </p:txBody>
      </p:sp>
      <p:sp>
        <p:nvSpPr>
          <p:cNvPr id="26" name="TextBox 25"/>
          <p:cNvSpPr txBox="1"/>
          <p:nvPr/>
        </p:nvSpPr>
        <p:spPr>
          <a:xfrm>
            <a:off x="20162840" y="36638181"/>
            <a:ext cx="17922522" cy="3687494"/>
          </a:xfrm>
          <a:prstGeom prst="rect">
            <a:avLst/>
          </a:prstGeom>
          <a:noFill/>
        </p:spPr>
        <p:txBody>
          <a:bodyPr wrap="square" lIns="83998" tIns="83998" rIns="83998" bIns="83998" numCol="1" spcCol="419992" rtlCol="0">
            <a:noAutofit/>
          </a:bodyPr>
          <a:lstStyle/>
          <a:p>
            <a:r>
              <a:rPr lang="en-US" sz="2400" dirty="0" smtClean="0">
                <a:solidFill>
                  <a:schemeClr val="bg1"/>
                </a:solidFill>
              </a:rPr>
              <a:t>References:</a:t>
            </a:r>
          </a:p>
          <a:p>
            <a:pPr marL="419992" indent="-419992">
              <a:buFont typeface="+mj-lt"/>
              <a:buAutoNum type="arabicPeriod"/>
            </a:pPr>
            <a:r>
              <a:rPr lang="en-US" sz="2400" dirty="0" err="1" smtClean="0">
                <a:solidFill>
                  <a:schemeClr val="bg1"/>
                </a:solidFill>
              </a:rPr>
              <a:t>Hoffstein</a:t>
            </a:r>
            <a:r>
              <a:rPr lang="en-US" sz="2400" dirty="0" smtClean="0">
                <a:solidFill>
                  <a:schemeClr val="bg1"/>
                </a:solidFill>
              </a:rPr>
              <a:t>, J. , </a:t>
            </a:r>
            <a:r>
              <a:rPr lang="en-US" sz="2400" dirty="0" err="1" smtClean="0">
                <a:solidFill>
                  <a:schemeClr val="bg1"/>
                </a:solidFill>
              </a:rPr>
              <a:t>Pipher</a:t>
            </a:r>
            <a:r>
              <a:rPr lang="en-US" sz="2400" dirty="0" smtClean="0">
                <a:solidFill>
                  <a:schemeClr val="bg1"/>
                </a:solidFill>
              </a:rPr>
              <a:t>, J. , Silverman, J. H. , (2008).  </a:t>
            </a:r>
            <a:r>
              <a:rPr lang="en-US" sz="2400" i="1" dirty="0" smtClean="0">
                <a:solidFill>
                  <a:schemeClr val="bg1"/>
                </a:solidFill>
              </a:rPr>
              <a:t>An Introduction to Mathematical Cryptography. </a:t>
            </a:r>
            <a:r>
              <a:rPr lang="en-US" sz="2400" dirty="0" smtClean="0">
                <a:solidFill>
                  <a:schemeClr val="bg1"/>
                </a:solidFill>
              </a:rPr>
              <a:t> New York, NY: Springer </a:t>
            </a:r>
            <a:r>
              <a:rPr lang="en-US" sz="2400" dirty="0" err="1" smtClean="0">
                <a:solidFill>
                  <a:schemeClr val="bg1"/>
                </a:solidFill>
              </a:rPr>
              <a:t>Science+Business</a:t>
            </a:r>
            <a:r>
              <a:rPr lang="en-US" sz="2400" dirty="0" smtClean="0">
                <a:solidFill>
                  <a:schemeClr val="bg1"/>
                </a:solidFill>
              </a:rPr>
              <a:t> Media.</a:t>
            </a:r>
          </a:p>
          <a:p>
            <a:pPr marL="419992" indent="-419992">
              <a:buFont typeface="+mj-lt"/>
              <a:buAutoNum type="arabicPeriod"/>
            </a:pPr>
            <a:r>
              <a:rPr lang="en-US" sz="2400" dirty="0" err="1" smtClean="0">
                <a:solidFill>
                  <a:schemeClr val="bg1"/>
                </a:solidFill>
              </a:rPr>
              <a:t>Mironov</a:t>
            </a:r>
            <a:r>
              <a:rPr lang="en-US" sz="2400" dirty="0" smtClean="0">
                <a:solidFill>
                  <a:schemeClr val="bg1"/>
                </a:solidFill>
              </a:rPr>
              <a:t>, I. (2012, May 15) . Factoring RSA Moduli. Part I. . Retrieved from windowsontheory.org/2012/05/15/979/</a:t>
            </a:r>
            <a:endParaRPr lang="en-US" sz="2400" dirty="0">
              <a:solidFill>
                <a:schemeClr val="bg1"/>
              </a:solidFill>
            </a:endParaRPr>
          </a:p>
          <a:p>
            <a:pPr marL="419992" indent="-419992">
              <a:buFont typeface="+mj-lt"/>
              <a:buAutoNum type="arabicPeriod"/>
            </a:pPr>
            <a:r>
              <a:rPr lang="en-US" sz="2400" dirty="0" err="1">
                <a:solidFill>
                  <a:schemeClr val="bg1"/>
                </a:solidFill>
              </a:rPr>
              <a:t>Mironov</a:t>
            </a:r>
            <a:r>
              <a:rPr lang="en-US" sz="2400" dirty="0">
                <a:solidFill>
                  <a:schemeClr val="bg1"/>
                </a:solidFill>
              </a:rPr>
              <a:t>, I. (2012, May </a:t>
            </a:r>
            <a:r>
              <a:rPr lang="en-US" sz="2400" dirty="0" smtClean="0">
                <a:solidFill>
                  <a:schemeClr val="bg1"/>
                </a:solidFill>
              </a:rPr>
              <a:t>17) </a:t>
            </a:r>
            <a:r>
              <a:rPr lang="en-US" sz="2400" dirty="0">
                <a:solidFill>
                  <a:schemeClr val="bg1"/>
                </a:solidFill>
              </a:rPr>
              <a:t>. Factoring RSA Moduli. Part </a:t>
            </a:r>
            <a:r>
              <a:rPr lang="en-US" sz="2400" dirty="0" smtClean="0">
                <a:solidFill>
                  <a:schemeClr val="bg1"/>
                </a:solidFill>
              </a:rPr>
              <a:t>II. </a:t>
            </a:r>
            <a:r>
              <a:rPr lang="en-US" sz="2400" dirty="0">
                <a:solidFill>
                  <a:schemeClr val="bg1"/>
                </a:solidFill>
              </a:rPr>
              <a:t>. Retrieved from </a:t>
            </a:r>
            <a:r>
              <a:rPr lang="en-US" sz="2400" dirty="0" smtClean="0">
                <a:solidFill>
                  <a:schemeClr val="bg1"/>
                </a:solidFill>
              </a:rPr>
              <a:t>windowsontheory.org/2012/05/17/factoring-</a:t>
            </a:r>
            <a:r>
              <a:rPr lang="en-US" sz="2400" dirty="0" err="1" smtClean="0">
                <a:solidFill>
                  <a:schemeClr val="bg1"/>
                </a:solidFill>
              </a:rPr>
              <a:t>rsa</a:t>
            </a:r>
            <a:r>
              <a:rPr lang="en-US" sz="2400" dirty="0" smtClean="0">
                <a:solidFill>
                  <a:schemeClr val="bg1"/>
                </a:solidFill>
              </a:rPr>
              <a:t>-moduli-part-ii/</a:t>
            </a:r>
            <a:endParaRPr lang="en-US" sz="2400" dirty="0">
              <a:solidFill>
                <a:schemeClr val="bg1"/>
              </a:solidFill>
            </a:endParaRPr>
          </a:p>
          <a:p>
            <a:pPr marL="419992" indent="-419992">
              <a:buFont typeface="+mj-lt"/>
              <a:buAutoNum type="arabicPeriod"/>
            </a:pPr>
            <a:r>
              <a:rPr lang="en-US" sz="2400" dirty="0" smtClean="0">
                <a:solidFill>
                  <a:schemeClr val="bg1"/>
                </a:solidFill>
              </a:rPr>
              <a:t>Lenstra, A. K., Hughes J. P., Augier, M., </a:t>
            </a:r>
            <a:r>
              <a:rPr lang="en-US" sz="2400" dirty="0" err="1" smtClean="0">
                <a:solidFill>
                  <a:schemeClr val="bg1"/>
                </a:solidFill>
              </a:rPr>
              <a:t>Bos</a:t>
            </a:r>
            <a:r>
              <a:rPr lang="en-US" sz="2400" dirty="0" smtClean="0">
                <a:solidFill>
                  <a:schemeClr val="bg1"/>
                </a:solidFill>
              </a:rPr>
              <a:t>, J. W., </a:t>
            </a:r>
            <a:r>
              <a:rPr lang="en-US" sz="2400" dirty="0" err="1" smtClean="0">
                <a:solidFill>
                  <a:schemeClr val="bg1"/>
                </a:solidFill>
              </a:rPr>
              <a:t>Kleinjung</a:t>
            </a:r>
            <a:r>
              <a:rPr lang="en-US" sz="2400" dirty="0" smtClean="0">
                <a:solidFill>
                  <a:schemeClr val="bg1"/>
                </a:solidFill>
              </a:rPr>
              <a:t> T. &amp; </a:t>
            </a:r>
            <a:r>
              <a:rPr lang="en-US" sz="2400" dirty="0" err="1" smtClean="0">
                <a:solidFill>
                  <a:schemeClr val="bg1"/>
                </a:solidFill>
              </a:rPr>
              <a:t>Wacher</a:t>
            </a:r>
            <a:r>
              <a:rPr lang="en-US" sz="2400" dirty="0" smtClean="0">
                <a:solidFill>
                  <a:schemeClr val="bg1"/>
                </a:solidFill>
              </a:rPr>
              <a:t>, C. (2012). </a:t>
            </a:r>
            <a:r>
              <a:rPr lang="en-US" sz="2400" i="1" dirty="0" smtClean="0">
                <a:solidFill>
                  <a:schemeClr val="bg1"/>
                </a:solidFill>
              </a:rPr>
              <a:t>Ron was wrong, Whit is right, 064</a:t>
            </a:r>
            <a:r>
              <a:rPr lang="en-US" sz="2400" dirty="0" smtClean="0">
                <a:solidFill>
                  <a:schemeClr val="bg1"/>
                </a:solidFill>
              </a:rPr>
              <a:t>. Retrieved from eprint.iacr.org/2012/064.pdf</a:t>
            </a:r>
            <a:r>
              <a:rPr lang="en-US" sz="1600" dirty="0" smtClean="0">
                <a:solidFill>
                  <a:schemeClr val="bg1"/>
                </a:solidFill>
              </a:rPr>
              <a:t>   </a:t>
            </a:r>
          </a:p>
          <a:p>
            <a:pPr marL="419992" indent="-419992">
              <a:buFont typeface="+mj-lt"/>
              <a:buAutoNum type="arabicPeriod"/>
            </a:pPr>
            <a:r>
              <a:rPr lang="en-CA" sz="2400" dirty="0">
                <a:solidFill>
                  <a:schemeClr val="bg1"/>
                </a:solidFill>
              </a:rPr>
              <a:t>Survivability and Information </a:t>
            </a:r>
            <a:r>
              <a:rPr lang="en-CA" sz="2400" dirty="0" smtClean="0">
                <a:solidFill>
                  <a:schemeClr val="bg1"/>
                </a:solidFill>
              </a:rPr>
              <a:t>Assurance  (</a:t>
            </a:r>
            <a:r>
              <a:rPr lang="en-CA" sz="2400" dirty="0" err="1" smtClean="0">
                <a:solidFill>
                  <a:schemeClr val="bg1"/>
                </a:solidFill>
              </a:rPr>
              <a:t>n.d.</a:t>
            </a:r>
            <a:r>
              <a:rPr lang="en-CA" sz="2400" dirty="0" smtClean="0">
                <a:solidFill>
                  <a:schemeClr val="bg1"/>
                </a:solidFill>
              </a:rPr>
              <a:t>). </a:t>
            </a:r>
            <a:r>
              <a:rPr lang="en-CA" sz="2400" dirty="0">
                <a:solidFill>
                  <a:schemeClr val="bg1"/>
                </a:solidFill>
              </a:rPr>
              <a:t>Retrieved March 16, 2014, from http://people.ubuntu.com/~duanedesign/SurvivabilityandInformationAssuranceCurriculum/02everything/02everything.html#AEN379 </a:t>
            </a:r>
            <a:endParaRPr lang="en-US" sz="2400" dirty="0" smtClean="0">
              <a:solidFill>
                <a:schemeClr val="bg1"/>
              </a:solidFill>
            </a:endParaRPr>
          </a:p>
          <a:p>
            <a:pPr marL="419992" indent="-419992">
              <a:buFont typeface="+mj-lt"/>
              <a:buAutoNum type="arabicPeriod"/>
            </a:pPr>
            <a:endParaRPr lang="en-US" sz="1600" dirty="0" smtClean="0">
              <a:solidFill>
                <a:schemeClr val="bg1"/>
              </a:solidFill>
            </a:endParaRPr>
          </a:p>
          <a:p>
            <a:pPr marL="419992" indent="-419992">
              <a:buFont typeface="+mj-lt"/>
              <a:buAutoNum type="arabicPeriod"/>
            </a:pPr>
            <a:endParaRPr lang="en-US" sz="1600" dirty="0">
              <a:solidFill>
                <a:schemeClr val="bg1"/>
              </a:solidFill>
            </a:endParaRPr>
          </a:p>
        </p:txBody>
      </p:sp>
      <p:sp>
        <p:nvSpPr>
          <p:cNvPr id="27" name="TextBox 26"/>
          <p:cNvSpPr txBox="1"/>
          <p:nvPr/>
        </p:nvSpPr>
        <p:spPr>
          <a:xfrm>
            <a:off x="20162840" y="35705027"/>
            <a:ext cx="3390050" cy="933155"/>
          </a:xfrm>
          <a:prstGeom prst="rect">
            <a:avLst/>
          </a:prstGeom>
          <a:noFill/>
        </p:spPr>
        <p:txBody>
          <a:bodyPr wrap="none" lIns="83998" tIns="41999" rIns="83998" bIns="41999" rtlCol="0">
            <a:spAutoFit/>
          </a:bodyPr>
          <a:lstStyle/>
          <a:p>
            <a:r>
              <a:rPr lang="en-US" sz="5400" b="1" dirty="0"/>
              <a:t>References</a:t>
            </a:r>
          </a:p>
        </p:txBody>
      </p:sp>
      <p:sp>
        <p:nvSpPr>
          <p:cNvPr id="11" name="Text Box 190"/>
          <p:cNvSpPr txBox="1">
            <a:spLocks noChangeArrowheads="1"/>
          </p:cNvSpPr>
          <p:nvPr/>
        </p:nvSpPr>
        <p:spPr bwMode="auto">
          <a:xfrm>
            <a:off x="1305481" y="5692706"/>
            <a:ext cx="11731105" cy="10931450"/>
          </a:xfrm>
          <a:prstGeom prst="roundRect">
            <a:avLst/>
          </a:prstGeom>
          <a:solidFill>
            <a:srgbClr val="006666">
              <a:alpha val="47843"/>
            </a:srgbClr>
          </a:solidFill>
          <a:ln/>
        </p:spPr>
        <p:style>
          <a:lnRef idx="2">
            <a:schemeClr val="dk1"/>
          </a:lnRef>
          <a:fillRef idx="1">
            <a:schemeClr val="lt1"/>
          </a:fillRef>
          <a:effectRef idx="0">
            <a:schemeClr val="dk1"/>
          </a:effectRef>
          <a:fontRef idx="minor">
            <a:schemeClr val="dk1"/>
          </a:fontRef>
        </p:style>
        <p:txBody>
          <a:bodyPr lIns="167997" tIns="167997" rIns="167997" bIns="1679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a:r>
              <a:rPr lang="en-US" sz="4400" b="1" dirty="0" smtClean="0"/>
              <a:t>Introduction</a:t>
            </a:r>
            <a:endParaRPr lang="en-CA" sz="4400" b="1" dirty="0" smtClean="0"/>
          </a:p>
          <a:p>
            <a:pPr algn="ctr"/>
            <a:endParaRPr lang="en-CA" sz="3200" dirty="0"/>
          </a:p>
          <a:p>
            <a:pPr algn="just"/>
            <a:r>
              <a:rPr lang="en-CA" sz="3200" dirty="0">
                <a:latin typeface="Arial" panose="020B0604020202020204" pitchFamily="34" charset="0"/>
                <a:cs typeface="Arial" panose="020B0604020202020204" pitchFamily="34" charset="0"/>
              </a:rPr>
              <a:t>Cryptography is the art and science of writing in secret code. With the advent of the Computer </a:t>
            </a:r>
            <a:r>
              <a:rPr lang="en-CA" sz="3200" dirty="0" smtClean="0">
                <a:latin typeface="Arial" panose="020B0604020202020204" pitchFamily="34" charset="0"/>
                <a:cs typeface="Arial" panose="020B0604020202020204" pitchFamily="34" charset="0"/>
              </a:rPr>
              <a:t>Age</a:t>
            </a:r>
            <a:r>
              <a:rPr lang="en-CA" sz="3200" dirty="0">
                <a:latin typeface="Arial" panose="020B0604020202020204" pitchFamily="34" charset="0"/>
                <a:cs typeface="Arial" panose="020B0604020202020204" pitchFamily="34" charset="0"/>
              </a:rPr>
              <a:t>, cryptography has become essential in today's economy. Public key cryptography is based on mathematical problems that currently admit to no efficient solution. This in turn has allowed individuals to share secret communication over insecure channels, such as the </a:t>
            </a:r>
            <a:r>
              <a:rPr lang="en-CA" sz="3200" dirty="0" smtClean="0">
                <a:latin typeface="Arial" panose="020B0604020202020204" pitchFamily="34" charset="0"/>
                <a:cs typeface="Arial" panose="020B0604020202020204" pitchFamily="34" charset="0"/>
              </a:rPr>
              <a:t>internet, which </a:t>
            </a:r>
            <a:r>
              <a:rPr lang="en-CA" sz="3200" dirty="0">
                <a:latin typeface="Arial" panose="020B0604020202020204" pitchFamily="34" charset="0"/>
                <a:cs typeface="Arial" panose="020B0604020202020204" pitchFamily="34" charset="0"/>
              </a:rPr>
              <a:t>begs the question: </a:t>
            </a:r>
            <a:r>
              <a:rPr lang="en-CA" sz="3200" b="1" dirty="0">
                <a:latin typeface="Arial" panose="020B0604020202020204" pitchFamily="34" charset="0"/>
                <a:cs typeface="Arial" panose="020B0604020202020204" pitchFamily="34" charset="0"/>
              </a:rPr>
              <a:t>How secure are public key </a:t>
            </a:r>
            <a:r>
              <a:rPr lang="en-CA" sz="3200" b="1" dirty="0" smtClean="0">
                <a:latin typeface="Arial" panose="020B0604020202020204" pitchFamily="34" charset="0"/>
                <a:cs typeface="Arial" panose="020B0604020202020204" pitchFamily="34" charset="0"/>
              </a:rPr>
              <a:t>algorithms? </a:t>
            </a:r>
            <a:r>
              <a:rPr lang="en-CA" sz="3200" dirty="0" smtClean="0">
                <a:latin typeface="Arial" panose="020B0604020202020204" pitchFamily="34" charset="0"/>
                <a:cs typeface="Arial" panose="020B0604020202020204" pitchFamily="34" charset="0"/>
              </a:rPr>
              <a:t>Recently</a:t>
            </a:r>
            <a:r>
              <a:rPr lang="en-CA" sz="3200" dirty="0" smtClean="0">
                <a:latin typeface="Arial" panose="020B0604020202020204" pitchFamily="34" charset="0"/>
                <a:cs typeface="Arial" panose="020B0604020202020204" pitchFamily="34" charset="0"/>
              </a:rPr>
              <a:t>, it </a:t>
            </a:r>
            <a:r>
              <a:rPr lang="en-CA" sz="3200" dirty="0">
                <a:latin typeface="Arial" panose="020B0604020202020204" pitchFamily="34" charset="0"/>
                <a:cs typeface="Arial" panose="020B0604020202020204" pitchFamily="34" charset="0"/>
              </a:rPr>
              <a:t>was revealed that the National Security Agency (NSA) has obtained access to RSA protected information by exploiting some unknown flaws. In this research we analyze a paper by </a:t>
            </a:r>
            <a:r>
              <a:rPr lang="en-CA" sz="3200" dirty="0" err="1">
                <a:latin typeface="Arial" panose="020B0604020202020204" pitchFamily="34" charset="0"/>
                <a:cs typeface="Arial" panose="020B0604020202020204" pitchFamily="34" charset="0"/>
              </a:rPr>
              <a:t>Lenstra</a:t>
            </a:r>
            <a:r>
              <a:rPr lang="en-CA" sz="3200" dirty="0">
                <a:latin typeface="Arial" panose="020B0604020202020204" pitchFamily="34" charset="0"/>
                <a:cs typeface="Arial" panose="020B0604020202020204" pitchFamily="34" charset="0"/>
              </a:rPr>
              <a:t> et al. called "Ron was wrong, Whit is right" which identifies some of these potential flaws. Our project is to understand the mathematical theory behind two major algorithms: RSA and </a:t>
            </a:r>
            <a:r>
              <a:rPr lang="en-CA" sz="3200" dirty="0" smtClean="0">
                <a:latin typeface="Arial" panose="020B0604020202020204" pitchFamily="34" charset="0"/>
                <a:cs typeface="Arial" panose="020B0604020202020204" pitchFamily="34" charset="0"/>
              </a:rPr>
              <a:t>Deffie Hellman, </a:t>
            </a:r>
            <a:r>
              <a:rPr lang="en-CA" sz="3200" dirty="0">
                <a:latin typeface="Arial" panose="020B0604020202020204" pitchFamily="34" charset="0"/>
                <a:cs typeface="Arial" panose="020B0604020202020204" pitchFamily="34" charset="0"/>
              </a:rPr>
              <a:t>with </a:t>
            </a:r>
            <a:r>
              <a:rPr lang="en-CA" sz="3200" dirty="0" smtClean="0">
                <a:latin typeface="Arial" panose="020B0604020202020204" pitchFamily="34" charset="0"/>
                <a:cs typeface="Arial" panose="020B0604020202020204" pitchFamily="34" charset="0"/>
              </a:rPr>
              <a:t>the probability of these flaws occurring.</a:t>
            </a:r>
            <a:endParaRPr lang="en-CA" sz="3200" dirty="0">
              <a:latin typeface="Arial" panose="020B0604020202020204" pitchFamily="34" charset="0"/>
              <a:cs typeface="Arial" panose="020B0604020202020204" pitchFamily="34" charset="0"/>
            </a:endParaRPr>
          </a:p>
        </p:txBody>
      </p:sp>
      <p:sp>
        <p:nvSpPr>
          <p:cNvPr id="37" name="Text Box 180"/>
          <p:cNvSpPr txBox="1">
            <a:spLocks noChangeArrowheads="1"/>
          </p:cNvSpPr>
          <p:nvPr/>
        </p:nvSpPr>
        <p:spPr bwMode="auto">
          <a:xfrm>
            <a:off x="27352985" y="11239498"/>
            <a:ext cx="10721756" cy="515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998" tIns="41999" rIns="83998" bIns="41999">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b="1" dirty="0">
                <a:latin typeface="Calibri" pitchFamily="34" charset="0"/>
              </a:rPr>
              <a:t>Chart </a:t>
            </a:r>
            <a:r>
              <a:rPr lang="en-US" sz="2800" b="1" dirty="0" smtClean="0">
                <a:latin typeface="Calibri" pitchFamily="34" charset="0"/>
              </a:rPr>
              <a:t>1.</a:t>
            </a:r>
            <a:r>
              <a:rPr lang="en-US" sz="2800" dirty="0" smtClean="0">
                <a:latin typeface="Calibri" pitchFamily="34" charset="0"/>
              </a:rPr>
              <a:t> </a:t>
            </a:r>
            <a:r>
              <a:rPr lang="en-US" sz="2800" dirty="0" smtClean="0">
                <a:latin typeface="Calibri" pitchFamily="34" charset="0"/>
              </a:rPr>
              <a:t>Distributions of discrete </a:t>
            </a:r>
            <a:r>
              <a:rPr lang="en-US" sz="2800" dirty="0" smtClean="0">
                <a:latin typeface="Calibri" pitchFamily="34" charset="0"/>
              </a:rPr>
              <a:t>logarithms for g = </a:t>
            </a:r>
            <a:r>
              <a:rPr lang="en-US" sz="2800" dirty="0" smtClean="0">
                <a:latin typeface="Calibri" pitchFamily="34" charset="0"/>
              </a:rPr>
              <a:t>641 </a:t>
            </a:r>
            <a:r>
              <a:rPr lang="en-US" sz="2800" dirty="0" smtClean="0">
                <a:latin typeface="Calibri" pitchFamily="34" charset="0"/>
              </a:rPr>
              <a:t>modulo p = </a:t>
            </a:r>
            <a:r>
              <a:rPr lang="en-US" sz="2800" dirty="0" smtClean="0">
                <a:latin typeface="Calibri" pitchFamily="34" charset="0"/>
              </a:rPr>
              <a:t>941</a:t>
            </a:r>
            <a:endParaRPr lang="en-US" sz="2800" dirty="0">
              <a:latin typeface="Calibri" pitchFamily="34" charset="0"/>
            </a:endParaRP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5481" y="1038987"/>
            <a:ext cx="2424317" cy="3036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563570" y="35477523"/>
            <a:ext cx="39485557" cy="694082"/>
          </a:xfrm>
          <a:prstGeom prst="rect">
            <a:avLst/>
          </a:prstGeom>
          <a:noFill/>
        </p:spPr>
        <p:txBody>
          <a:bodyPr wrap="square" lIns="91641" tIns="45821" rIns="91641" bIns="45821" rtlCol="0">
            <a:spAutoFit/>
          </a:bodyPr>
          <a:lstStyle/>
          <a:p>
            <a:r>
              <a:rPr lang="en-CA" sz="3900" dirty="0">
                <a:solidFill>
                  <a:srgbClr val="008080"/>
                </a:solidFill>
              </a:rPr>
              <a:t>10941738641570527421809707322040357612003732945449205990913842131476349984288934784717997257891267332497625752899781833797076537244027146743531593354333897</a:t>
            </a:r>
          </a:p>
        </p:txBody>
      </p:sp>
      <p:sp>
        <p:nvSpPr>
          <p:cNvPr id="19" name="TextBox 18"/>
          <p:cNvSpPr txBox="1"/>
          <p:nvPr/>
        </p:nvSpPr>
        <p:spPr>
          <a:xfrm flipH="1">
            <a:off x="209448" y="5519366"/>
            <a:ext cx="128843" cy="28966357"/>
          </a:xfrm>
          <a:prstGeom prst="rect">
            <a:avLst/>
          </a:prstGeom>
          <a:noFill/>
        </p:spPr>
        <p:txBody>
          <a:bodyPr wrap="square" lIns="91641" tIns="45821" rIns="91641" bIns="45821" rtlCol="0">
            <a:spAutoFit/>
          </a:bodyPr>
          <a:lstStyle/>
          <a:p>
            <a:r>
              <a:rPr lang="en-CA" sz="2400" dirty="0">
                <a:solidFill>
                  <a:srgbClr val="008080"/>
                </a:solidFill>
              </a:rPr>
              <a:t>102639592829741105772054196573991675900716567808038066803341933521790711307779</a:t>
            </a:r>
          </a:p>
        </p:txBody>
      </p:sp>
      <p:pic>
        <p:nvPicPr>
          <p:cNvPr id="1038"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92163" y="5015674"/>
            <a:ext cx="726907" cy="3036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39790590" y="5519366"/>
            <a:ext cx="343685" cy="28966357"/>
          </a:xfrm>
          <a:prstGeom prst="rect">
            <a:avLst/>
          </a:prstGeom>
          <a:noFill/>
        </p:spPr>
        <p:txBody>
          <a:bodyPr wrap="square" lIns="91641" tIns="45821" rIns="91641" bIns="45821" rtlCol="0">
            <a:spAutoFit/>
          </a:bodyPr>
          <a:lstStyle/>
          <a:p>
            <a:r>
              <a:rPr lang="en-CA" sz="2400" dirty="0">
                <a:solidFill>
                  <a:srgbClr val="008080"/>
                </a:solidFill>
              </a:rPr>
              <a:t>106603488380168454820927220360012878679207958575989291522270608237193062808643</a:t>
            </a:r>
          </a:p>
        </p:txBody>
      </p:sp>
      <p:sp>
        <p:nvSpPr>
          <p:cNvPr id="41" name="Text Box 190"/>
          <p:cNvSpPr txBox="1">
            <a:spLocks noChangeArrowheads="1"/>
          </p:cNvSpPr>
          <p:nvPr/>
        </p:nvSpPr>
        <p:spPr bwMode="auto">
          <a:xfrm>
            <a:off x="1462240" y="17182278"/>
            <a:ext cx="11731105" cy="8956441"/>
          </a:xfrm>
          <a:prstGeom prst="roundRect">
            <a:avLst/>
          </a:prstGeom>
          <a:solidFill>
            <a:srgbClr val="006666">
              <a:alpha val="47843"/>
            </a:srgbClr>
          </a:solidFill>
          <a:ln/>
        </p:spPr>
        <p:style>
          <a:lnRef idx="2">
            <a:schemeClr val="dk1"/>
          </a:lnRef>
          <a:fillRef idx="1">
            <a:schemeClr val="lt1"/>
          </a:fillRef>
          <a:effectRef idx="0">
            <a:schemeClr val="dk1"/>
          </a:effectRef>
          <a:fontRef idx="minor">
            <a:schemeClr val="dk1"/>
          </a:fontRef>
        </p:style>
        <p:txBody>
          <a:bodyPr lIns="167997" tIns="167997" rIns="167997" bIns="1679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a:r>
              <a:rPr lang="en-US" sz="4400" b="1" dirty="0"/>
              <a:t>Prime </a:t>
            </a:r>
            <a:r>
              <a:rPr lang="en-US" sz="4400" b="1" dirty="0" smtClean="0"/>
              <a:t>Numbers</a:t>
            </a:r>
          </a:p>
          <a:p>
            <a:pPr algn="ctr"/>
            <a:endParaRPr lang="en-CA" sz="4400" b="1" dirty="0"/>
          </a:p>
          <a:p>
            <a:pPr algn="just"/>
            <a:r>
              <a:rPr lang="en-US" sz="3200" dirty="0" smtClean="0"/>
              <a:t>There are infinitely many random prime numbers. The prime number theorem states that for a randomly chosen prime number N, the probability that it is prime is 1/ </a:t>
            </a:r>
            <a:r>
              <a:rPr lang="en-US" sz="3200" dirty="0" err="1" smtClean="0"/>
              <a:t>ln</a:t>
            </a:r>
            <a:r>
              <a:rPr lang="en-US" sz="3200" dirty="0" smtClean="0"/>
              <a:t> (N), i.e. prime numbers are “easy” to find.</a:t>
            </a:r>
          </a:p>
          <a:p>
            <a:pPr algn="ctr"/>
            <a:endParaRPr lang="en-US" sz="3200" dirty="0" smtClean="0"/>
          </a:p>
          <a:p>
            <a:pPr algn="ctr"/>
            <a:r>
              <a:rPr lang="en-US" sz="3200" dirty="0" smtClean="0"/>
              <a:t>-</a:t>
            </a:r>
            <a:endParaRPr lang="en-US" sz="3200" dirty="0"/>
          </a:p>
          <a:p>
            <a:pPr algn="ctr"/>
            <a:r>
              <a:rPr lang="en-US" sz="3200" dirty="0"/>
              <a:t>-</a:t>
            </a:r>
          </a:p>
          <a:p>
            <a:pPr algn="ctr"/>
            <a:r>
              <a:rPr lang="en-US" sz="3200" dirty="0"/>
              <a:t>-</a:t>
            </a:r>
          </a:p>
          <a:p>
            <a:pPr algn="ctr"/>
            <a:r>
              <a:rPr lang="en-US" sz="3200" dirty="0"/>
              <a:t>-</a:t>
            </a:r>
          </a:p>
          <a:p>
            <a:pPr algn="ctr"/>
            <a:r>
              <a:rPr lang="en-US" sz="3200" dirty="0"/>
              <a:t>-</a:t>
            </a:r>
          </a:p>
          <a:p>
            <a:pPr algn="ctr"/>
            <a:r>
              <a:rPr lang="en-US" sz="3200" dirty="0"/>
              <a:t>-</a:t>
            </a:r>
          </a:p>
          <a:p>
            <a:pPr algn="ctr"/>
            <a:r>
              <a:rPr lang="en-US" sz="3200" dirty="0"/>
              <a:t>-</a:t>
            </a:r>
          </a:p>
          <a:p>
            <a:pPr algn="ctr"/>
            <a:endParaRPr lang="en-US" sz="3200" dirty="0"/>
          </a:p>
        </p:txBody>
      </p:sp>
      <p:sp>
        <p:nvSpPr>
          <p:cNvPr id="55" name="Text Box 190"/>
          <p:cNvSpPr txBox="1">
            <a:spLocks noChangeArrowheads="1"/>
          </p:cNvSpPr>
          <p:nvPr/>
        </p:nvSpPr>
        <p:spPr bwMode="auto">
          <a:xfrm>
            <a:off x="14104458" y="5692706"/>
            <a:ext cx="11731105" cy="29187790"/>
          </a:xfrm>
          <a:prstGeom prst="roundRect">
            <a:avLst/>
          </a:prstGeom>
          <a:solidFill>
            <a:srgbClr val="006666">
              <a:alpha val="47843"/>
            </a:srgbClr>
          </a:solidFill>
          <a:ln/>
        </p:spPr>
        <p:style>
          <a:lnRef idx="2">
            <a:schemeClr val="dk1"/>
          </a:lnRef>
          <a:fillRef idx="1">
            <a:schemeClr val="lt1"/>
          </a:fillRef>
          <a:effectRef idx="0">
            <a:schemeClr val="dk1"/>
          </a:effectRef>
          <a:fontRef idx="minor">
            <a:schemeClr val="dk1"/>
          </a:fontRef>
        </p:style>
        <p:txBody>
          <a:bodyPr lIns="167997" tIns="167997" rIns="167997" bIns="1679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a:r>
              <a:rPr lang="en-US" sz="4400" b="1" dirty="0"/>
              <a:t>Methods and Materials</a:t>
            </a:r>
            <a:endParaRPr lang="en-CA" sz="4400" b="1" dirty="0"/>
          </a:p>
          <a:p>
            <a:endParaRPr lang="en-CA" sz="3200" dirty="0"/>
          </a:p>
          <a:p>
            <a:pPr marL="572757" indent="-572757">
              <a:buAutoNum type="romanUcParenBoth"/>
            </a:pPr>
            <a:r>
              <a:rPr lang="en-US" sz="3200" b="1" u="sng" dirty="0"/>
              <a:t>Symmetric Cryptography</a:t>
            </a:r>
          </a:p>
          <a:p>
            <a:r>
              <a:rPr lang="en-US" sz="3200" dirty="0"/>
              <a:t>     </a:t>
            </a:r>
          </a:p>
          <a:p>
            <a:pPr marL="572757" indent="-572757">
              <a:buAutoNum type="romanUcParenBoth"/>
            </a:pPr>
            <a:endParaRPr lang="en-US" sz="3200" dirty="0"/>
          </a:p>
          <a:p>
            <a:pPr marL="572757" indent="-572757">
              <a:buAutoNum type="romanUcParenBoth"/>
            </a:pPr>
            <a:endParaRPr lang="en-US" sz="3200" dirty="0"/>
          </a:p>
          <a:p>
            <a:pPr marL="572757" indent="-572757">
              <a:buAutoNum type="romanUcParenBoth"/>
            </a:pPr>
            <a:endParaRPr lang="en-US" sz="3200" dirty="0"/>
          </a:p>
          <a:p>
            <a:pPr marL="572757" indent="-572757">
              <a:buAutoNum type="romanUcParenBoth"/>
            </a:pPr>
            <a:endParaRPr lang="en-US" sz="3200" dirty="0"/>
          </a:p>
          <a:p>
            <a:pPr marL="572757" indent="-572757">
              <a:buAutoNum type="romanUcParenBoth"/>
            </a:pPr>
            <a:endParaRPr lang="en-US" sz="3200" dirty="0"/>
          </a:p>
          <a:p>
            <a:pPr marL="572757" indent="-572757">
              <a:buAutoNum type="romanUcParenBoth"/>
            </a:pPr>
            <a:endParaRPr lang="en-US" sz="3200" dirty="0"/>
          </a:p>
          <a:p>
            <a:pPr marL="572757" indent="-572757">
              <a:buAutoNum type="romanUcParenBoth"/>
            </a:pPr>
            <a:endParaRPr lang="en-US" sz="3200" dirty="0"/>
          </a:p>
          <a:p>
            <a:pPr marL="572757" indent="-572757">
              <a:buAutoNum type="romanUcParenBoth"/>
            </a:pPr>
            <a:endParaRPr lang="en-US" sz="3200" dirty="0"/>
          </a:p>
          <a:p>
            <a:pPr marL="572757" indent="-572757">
              <a:buAutoNum type="romanUcParenBoth"/>
            </a:pPr>
            <a:endParaRPr lang="en-US" sz="3200" dirty="0"/>
          </a:p>
          <a:p>
            <a:pPr marL="572757" indent="-572757">
              <a:buAutoNum type="romanUcParenBoth"/>
            </a:pPr>
            <a:endParaRPr lang="en-US" sz="3200" dirty="0"/>
          </a:p>
          <a:p>
            <a:endParaRPr lang="en-US" sz="3200" dirty="0"/>
          </a:p>
          <a:p>
            <a:pPr marL="572757" indent="-572757">
              <a:buAutoNum type="romanUcParenBoth"/>
            </a:pPr>
            <a:endParaRPr lang="en-US" sz="3200" dirty="0"/>
          </a:p>
          <a:p>
            <a:pPr marL="572757" indent="-572757">
              <a:buAutoNum type="romanUcParenBoth"/>
            </a:pPr>
            <a:endParaRPr lang="en-US" sz="3200" dirty="0"/>
          </a:p>
          <a:p>
            <a:pPr marL="572757" indent="-572757">
              <a:buAutoNum type="romanUcParenBoth"/>
            </a:pPr>
            <a:endParaRPr lang="en-US" sz="3200" dirty="0"/>
          </a:p>
          <a:p>
            <a:pPr marL="572757" indent="-572757">
              <a:buAutoNum type="romanUcParenBoth"/>
            </a:pPr>
            <a:endParaRPr lang="en-US" sz="3200" dirty="0"/>
          </a:p>
          <a:p>
            <a:pPr marL="572757" indent="-572757">
              <a:buAutoNum type="romanUcParenBoth"/>
            </a:pPr>
            <a:endParaRPr lang="en-US" sz="3200" dirty="0"/>
          </a:p>
          <a:p>
            <a:pPr marL="572757" indent="-572757">
              <a:buAutoNum type="romanUcParenBoth"/>
            </a:pPr>
            <a:endParaRPr lang="en-US" sz="3200" dirty="0"/>
          </a:p>
          <a:p>
            <a:pPr marL="572757" indent="-572757">
              <a:buAutoNum type="romanUcParenBoth"/>
            </a:pPr>
            <a:endParaRPr lang="en-US" sz="3200" dirty="0"/>
          </a:p>
          <a:p>
            <a:pPr marL="572757" indent="-572757">
              <a:buAutoNum type="romanUcParenBoth"/>
            </a:pPr>
            <a:endParaRPr lang="en-US" sz="3200" dirty="0"/>
          </a:p>
          <a:p>
            <a:pPr marL="572757" indent="-572757">
              <a:buAutoNum type="romanUcParenBoth"/>
            </a:pPr>
            <a:endParaRPr lang="en-US" sz="3200" dirty="0"/>
          </a:p>
          <a:p>
            <a:pPr marL="572757" indent="-572757">
              <a:buAutoNum type="romanUcParenBoth"/>
            </a:pPr>
            <a:endParaRPr lang="en-US" sz="3200" dirty="0"/>
          </a:p>
          <a:p>
            <a:pPr marL="572757" indent="-572757">
              <a:buAutoNum type="romanUcParenBoth"/>
            </a:pPr>
            <a:endParaRPr lang="en-US" sz="3200" dirty="0"/>
          </a:p>
          <a:p>
            <a:pPr marL="572757" indent="-572757">
              <a:buAutoNum type="romanUcParenBoth"/>
            </a:pPr>
            <a:endParaRPr lang="en-US" sz="3200" dirty="0"/>
          </a:p>
          <a:p>
            <a:endParaRPr lang="en-US" sz="3200" dirty="0" smtClean="0"/>
          </a:p>
          <a:p>
            <a:endParaRPr lang="en-US" sz="3200" dirty="0" smtClean="0"/>
          </a:p>
          <a:p>
            <a:endParaRPr lang="en-US" sz="3200" dirty="0"/>
          </a:p>
          <a:p>
            <a:pPr marL="572757" indent="-572757">
              <a:buAutoNum type="romanUcParenBoth" startAt="2"/>
            </a:pPr>
            <a:r>
              <a:rPr lang="en-US" sz="3200" b="1" u="sng" dirty="0" smtClean="0"/>
              <a:t>Asymmetric Cryptography</a:t>
            </a:r>
          </a:p>
          <a:p>
            <a:pPr marL="572757" indent="-572757">
              <a:buAutoNum type="romanUcParenBoth" startAt="2"/>
            </a:pPr>
            <a:endParaRPr lang="en-US" sz="3200" u="sng" dirty="0"/>
          </a:p>
          <a:p>
            <a:pPr marL="572757" indent="-572757">
              <a:buAutoNum type="romanUcParenBoth" startAt="2"/>
            </a:pPr>
            <a:endParaRPr lang="en-US" sz="3200" u="sng" dirty="0"/>
          </a:p>
          <a:p>
            <a:pPr marL="572757" indent="-572757">
              <a:buAutoNum type="romanUcParenBoth" startAt="2"/>
            </a:pPr>
            <a:endParaRPr lang="en-US" sz="3200" u="sng" dirty="0"/>
          </a:p>
          <a:p>
            <a:pPr marL="572757" indent="-572757">
              <a:buAutoNum type="romanUcParenBoth" startAt="2"/>
            </a:pPr>
            <a:endParaRPr lang="en-US" sz="3200" u="sng" dirty="0"/>
          </a:p>
          <a:p>
            <a:pPr marL="572757" indent="-572757">
              <a:buAutoNum type="romanUcParenBoth" startAt="2"/>
            </a:pPr>
            <a:endParaRPr lang="en-US" sz="3200" u="sng" dirty="0"/>
          </a:p>
          <a:p>
            <a:pPr marL="572757" indent="-572757">
              <a:buAutoNum type="romanUcParenBoth" startAt="2"/>
            </a:pPr>
            <a:endParaRPr lang="en-US" sz="3200" u="sng" dirty="0"/>
          </a:p>
          <a:p>
            <a:pPr marL="572757" indent="-572757">
              <a:buAutoNum type="romanUcParenBoth" startAt="2"/>
            </a:pPr>
            <a:endParaRPr lang="en-US" sz="3200" u="sng" dirty="0"/>
          </a:p>
          <a:p>
            <a:pPr marL="572757" indent="-572757">
              <a:buAutoNum type="romanUcParenBoth" startAt="2"/>
            </a:pPr>
            <a:endParaRPr lang="en-US" sz="3200" u="sng" dirty="0"/>
          </a:p>
          <a:p>
            <a:pPr marL="572757" indent="-572757">
              <a:buAutoNum type="romanUcParenBoth" startAt="2"/>
            </a:pPr>
            <a:endParaRPr lang="en-US" sz="3200" u="sng" dirty="0"/>
          </a:p>
          <a:p>
            <a:pPr marL="572757" indent="-572757">
              <a:buAutoNum type="romanUcParenBoth" startAt="2"/>
            </a:pPr>
            <a:endParaRPr lang="en-US" sz="3200" u="sng" dirty="0"/>
          </a:p>
          <a:p>
            <a:pPr marL="572757" indent="-572757">
              <a:buAutoNum type="romanUcParenBoth" startAt="2"/>
            </a:pPr>
            <a:endParaRPr lang="en-US" sz="3200" u="sng" dirty="0"/>
          </a:p>
          <a:p>
            <a:endParaRPr lang="en-US" sz="3200" u="sng" dirty="0"/>
          </a:p>
          <a:p>
            <a:endParaRPr lang="en-US" sz="3200" u="sng" dirty="0"/>
          </a:p>
          <a:p>
            <a:endParaRPr lang="en-US" sz="3200" u="sng" dirty="0"/>
          </a:p>
          <a:p>
            <a:endParaRPr lang="en-US" sz="3200" u="sng" dirty="0"/>
          </a:p>
          <a:p>
            <a:endParaRPr lang="en-US" sz="3200" u="sng" dirty="0"/>
          </a:p>
          <a:p>
            <a:endParaRPr lang="en-US" sz="3200" u="sng" dirty="0"/>
          </a:p>
          <a:p>
            <a:endParaRPr lang="en-US" sz="3200" u="sng" dirty="0"/>
          </a:p>
          <a:p>
            <a:endParaRPr lang="en-US" sz="3200" u="sng" dirty="0"/>
          </a:p>
          <a:p>
            <a:endParaRPr lang="en-US" sz="3200" u="sng" dirty="0"/>
          </a:p>
          <a:p>
            <a:endParaRPr lang="en-US" sz="3200" u="sng" dirty="0"/>
          </a:p>
          <a:p>
            <a:endParaRPr lang="en-US" sz="3200" u="sng" dirty="0"/>
          </a:p>
          <a:p>
            <a:pPr marL="572757" indent="-572757">
              <a:buAutoNum type="romanUcParenBoth" startAt="2"/>
            </a:pPr>
            <a:endParaRPr lang="en-US" sz="3200" u="sng" dirty="0"/>
          </a:p>
          <a:p>
            <a:pPr marL="572757" indent="-572757">
              <a:buAutoNum type="romanUcParenBoth" startAt="2"/>
            </a:pPr>
            <a:endParaRPr lang="en-US" sz="3200" u="sng" dirty="0"/>
          </a:p>
          <a:p>
            <a:pPr marL="572757" indent="-572757">
              <a:buAutoNum type="romanUcParenBoth" startAt="2"/>
            </a:pPr>
            <a:endParaRPr lang="en-CA" sz="3200" u="sng" dirty="0"/>
          </a:p>
        </p:txBody>
      </p:sp>
      <mc:AlternateContent xmlns:mc="http://schemas.openxmlformats.org/markup-compatibility/2006">
        <mc:Choice xmlns:a14="http://schemas.microsoft.com/office/drawing/2010/main" Requires="a14">
          <p:sp>
            <p:nvSpPr>
              <p:cNvPr id="56" name="Text Box 190"/>
              <p:cNvSpPr txBox="1">
                <a:spLocks noChangeArrowheads="1"/>
              </p:cNvSpPr>
              <p:nvPr/>
            </p:nvSpPr>
            <p:spPr bwMode="auto">
              <a:xfrm>
                <a:off x="26793186" y="15593165"/>
                <a:ext cx="11731105" cy="11047156"/>
              </a:xfrm>
              <a:prstGeom prst="roundRect">
                <a:avLst/>
              </a:prstGeom>
              <a:solidFill>
                <a:srgbClr val="006666">
                  <a:alpha val="47843"/>
                </a:srgbClr>
              </a:solidFill>
              <a:ln/>
            </p:spPr>
            <p:style>
              <a:lnRef idx="2">
                <a:schemeClr val="dk1"/>
              </a:lnRef>
              <a:fillRef idx="1">
                <a:schemeClr val="lt1"/>
              </a:fillRef>
              <a:effectRef idx="0">
                <a:schemeClr val="dk1"/>
              </a:effectRef>
              <a:fontRef idx="minor">
                <a:schemeClr val="dk1"/>
              </a:fontRef>
            </p:style>
            <p:txBody>
              <a:bodyPr lIns="167997" tIns="167997" rIns="167997" bIns="1679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a:r>
                  <a:rPr lang="en-US" sz="4400" b="1" dirty="0" smtClean="0"/>
                  <a:t>Results</a:t>
                </a:r>
                <a:endParaRPr lang="en-CA" sz="4400" b="1" dirty="0"/>
              </a:p>
              <a:p>
                <a:endParaRPr lang="en-US" sz="3200" dirty="0" smtClean="0">
                  <a:latin typeface="Arial" panose="020B0604020202020204" pitchFamily="34" charset="0"/>
                  <a:cs typeface="Arial" panose="020B0604020202020204" pitchFamily="34" charset="0"/>
                </a:endParaRPr>
              </a:p>
              <a:p>
                <a:pPr algn="just"/>
                <a:r>
                  <a:rPr lang="en-US" sz="3200" b="1" dirty="0" smtClean="0">
                    <a:latin typeface="Arial" panose="020B0604020202020204" pitchFamily="34" charset="0"/>
                    <a:cs typeface="Arial" panose="020B0604020202020204" pitchFamily="34" charset="0"/>
                  </a:rPr>
                  <a:t>Flaw: </a:t>
                </a:r>
                <a:r>
                  <a:rPr lang="en-US" sz="3200" dirty="0" smtClean="0">
                    <a:latin typeface="Arial" panose="020B0604020202020204" pitchFamily="34" charset="0"/>
                    <a:cs typeface="Arial" panose="020B0604020202020204" pitchFamily="34" charset="0"/>
                  </a:rPr>
                  <a:t>In the Lenstra et al. paper it was mentioned that among 4.7 million 1024-bit RSA moduli collected, more than 12500 have a single prime factor in common, which allow for easy factorization.</a:t>
                </a:r>
              </a:p>
              <a:p>
                <a:pPr algn="just"/>
                <a:r>
                  <a:rPr lang="en-US" sz="3200" b="1" dirty="0" smtClean="0">
                    <a:latin typeface="Arial" panose="020B0604020202020204" pitchFamily="34" charset="0"/>
                    <a:cs typeface="Arial" panose="020B0604020202020204" pitchFamily="34" charset="0"/>
                  </a:rPr>
                  <a:t>Analysis: </a:t>
                </a:r>
                <a:r>
                  <a:rPr lang="en-CA" sz="3200" dirty="0" smtClean="0">
                    <a:latin typeface="Arial" panose="020B0604020202020204" pitchFamily="34" charset="0"/>
                    <a:ea typeface="PMingLiU"/>
                    <a:cs typeface="Arial" panose="020B0604020202020204" pitchFamily="34" charset="0"/>
                  </a:rPr>
                  <a:t>By </a:t>
                </a:r>
                <a:r>
                  <a:rPr lang="en-CA" sz="3200" dirty="0">
                    <a:latin typeface="Arial" panose="020B0604020202020204" pitchFamily="34" charset="0"/>
                    <a:ea typeface="PMingLiU"/>
                    <a:cs typeface="Arial" panose="020B0604020202020204" pitchFamily="34" charset="0"/>
                  </a:rPr>
                  <a:t>the prime number theorem, there is approximately 2</a:t>
                </a:r>
                <a:r>
                  <a:rPr lang="en-CA" sz="3200" baseline="30000" dirty="0">
                    <a:latin typeface="Arial" panose="020B0604020202020204" pitchFamily="34" charset="0"/>
                    <a:ea typeface="PMingLiU"/>
                    <a:cs typeface="Arial" panose="020B0604020202020204" pitchFamily="34" charset="0"/>
                  </a:rPr>
                  <a:t>504</a:t>
                </a:r>
                <a:r>
                  <a:rPr lang="en-CA" sz="3200" dirty="0">
                    <a:latin typeface="Arial" panose="020B0604020202020204" pitchFamily="34" charset="0"/>
                    <a:ea typeface="PMingLiU"/>
                    <a:cs typeface="Arial" panose="020B0604020202020204" pitchFamily="34" charset="0"/>
                  </a:rPr>
                  <a:t> primes that are less than 2</a:t>
                </a:r>
                <a:r>
                  <a:rPr lang="en-CA" sz="3200" baseline="30000" dirty="0">
                    <a:latin typeface="Arial" panose="020B0604020202020204" pitchFamily="34" charset="0"/>
                    <a:ea typeface="PMingLiU"/>
                    <a:cs typeface="Arial" panose="020B0604020202020204" pitchFamily="34" charset="0"/>
                  </a:rPr>
                  <a:t>510</a:t>
                </a:r>
                <a:r>
                  <a:rPr lang="en-CA" sz="3200" dirty="0">
                    <a:latin typeface="Arial" panose="020B0604020202020204" pitchFamily="34" charset="0"/>
                    <a:ea typeface="PMingLiU"/>
                    <a:cs typeface="Arial" panose="020B0604020202020204" pitchFamily="34" charset="0"/>
                  </a:rPr>
                  <a:t>. Therefore, the odds that two people randomly choose at least one prime factor in common is </a:t>
                </a:r>
                <a:endParaRPr lang="en-US" sz="3200" dirty="0" smtClean="0">
                  <a:latin typeface="Arial" panose="020B0604020202020204" pitchFamily="34" charset="0"/>
                  <a:cs typeface="Arial" panose="020B0604020202020204" pitchFamily="34" charset="0"/>
                </a:endParaRPr>
              </a:p>
              <a:p>
                <a:pPr algn="ctr"/>
                <a14:m>
                  <m:oMath xmlns:m="http://schemas.openxmlformats.org/officeDocument/2006/math">
                    <m:r>
                      <a:rPr lang="en-CA" sz="3200" i="1">
                        <a:latin typeface="Cambria Math"/>
                        <a:ea typeface="PMingLiU"/>
                        <a:cs typeface="Arial"/>
                      </a:rPr>
                      <m:t>1−</m:t>
                    </m:r>
                    <m:sSup>
                      <m:sSupPr>
                        <m:ctrlPr>
                          <a:rPr lang="en-CA" sz="3200" i="1">
                            <a:effectLst/>
                            <a:latin typeface="Cambria Math" charset="0"/>
                          </a:rPr>
                        </m:ctrlPr>
                      </m:sSupPr>
                      <m:e>
                        <m:d>
                          <m:dPr>
                            <m:ctrlPr>
                              <a:rPr lang="en-CA" sz="3200" i="1">
                                <a:effectLst/>
                                <a:latin typeface="Cambria Math" charset="0"/>
                              </a:rPr>
                            </m:ctrlPr>
                          </m:dPr>
                          <m:e>
                            <m:f>
                              <m:fPr>
                                <m:ctrlPr>
                                  <a:rPr lang="en-CA" sz="3200" i="1">
                                    <a:effectLst/>
                                    <a:latin typeface="Cambria Math" charset="0"/>
                                  </a:rPr>
                                </m:ctrlPr>
                              </m:fPr>
                              <m:num>
                                <m:sSup>
                                  <m:sSupPr>
                                    <m:ctrlPr>
                                      <a:rPr lang="en-CA" sz="3200" i="1">
                                        <a:effectLst/>
                                        <a:latin typeface="Cambria Math" charset="0"/>
                                      </a:rPr>
                                    </m:ctrlPr>
                                  </m:sSupPr>
                                  <m:e>
                                    <m:r>
                                      <a:rPr lang="en-CA" sz="3200" i="1">
                                        <a:effectLst/>
                                        <a:latin typeface="Cambria Math"/>
                                        <a:ea typeface="PMingLiU"/>
                                        <a:cs typeface="Arial"/>
                                      </a:rPr>
                                      <m:t>2</m:t>
                                    </m:r>
                                  </m:e>
                                  <m:sup>
                                    <m:r>
                                      <a:rPr lang="en-CA" sz="3200" i="1">
                                        <a:effectLst/>
                                        <a:latin typeface="Cambria Math"/>
                                        <a:ea typeface="PMingLiU"/>
                                        <a:cs typeface="Arial"/>
                                      </a:rPr>
                                      <m:t>504</m:t>
                                    </m:r>
                                  </m:sup>
                                </m:sSup>
                                <m:r>
                                  <a:rPr lang="en-CA" sz="3200" i="1">
                                    <a:effectLst/>
                                    <a:latin typeface="Cambria Math"/>
                                    <a:ea typeface="PMingLiU"/>
                                    <a:cs typeface="Arial"/>
                                  </a:rPr>
                                  <m:t>−2</m:t>
                                </m:r>
                              </m:num>
                              <m:den>
                                <m:sSup>
                                  <m:sSupPr>
                                    <m:ctrlPr>
                                      <a:rPr lang="en-CA" sz="3200" i="1">
                                        <a:effectLst/>
                                        <a:latin typeface="Cambria Math" charset="0"/>
                                      </a:rPr>
                                    </m:ctrlPr>
                                  </m:sSupPr>
                                  <m:e>
                                    <m:r>
                                      <a:rPr lang="en-CA" sz="3200" i="1">
                                        <a:effectLst/>
                                        <a:latin typeface="Cambria Math"/>
                                        <a:ea typeface="PMingLiU"/>
                                        <a:cs typeface="Arial"/>
                                      </a:rPr>
                                      <m:t>2</m:t>
                                    </m:r>
                                  </m:e>
                                  <m:sup>
                                    <m:r>
                                      <a:rPr lang="en-CA" sz="3200" i="1">
                                        <a:effectLst/>
                                        <a:latin typeface="Cambria Math"/>
                                        <a:ea typeface="PMingLiU"/>
                                        <a:cs typeface="Arial"/>
                                      </a:rPr>
                                      <m:t>504</m:t>
                                    </m:r>
                                  </m:sup>
                                </m:sSup>
                              </m:den>
                            </m:f>
                            <m:r>
                              <a:rPr lang="en-CA" sz="3200" i="1">
                                <a:effectLst/>
                                <a:latin typeface="Cambria Math"/>
                                <a:ea typeface="PMingLiU"/>
                                <a:cs typeface="Arial"/>
                              </a:rPr>
                              <m:t> </m:t>
                            </m:r>
                          </m:e>
                        </m:d>
                      </m:e>
                      <m:sup>
                        <m:r>
                          <a:rPr lang="en-CA" sz="3200" i="1">
                            <a:effectLst/>
                            <a:latin typeface="Cambria Math"/>
                            <a:ea typeface="PMingLiU"/>
                            <a:cs typeface="Arial"/>
                          </a:rPr>
                          <m:t>2</m:t>
                        </m:r>
                      </m:sup>
                    </m:sSup>
                    <m:r>
                      <a:rPr lang="en-CA" sz="3200" i="1">
                        <a:effectLst/>
                        <a:latin typeface="Cambria Math"/>
                        <a:ea typeface="PMingLiU"/>
                        <a:cs typeface="Arial"/>
                      </a:rPr>
                      <m:t>≈ </m:t>
                    </m:r>
                    <m:sSup>
                      <m:sSupPr>
                        <m:ctrlPr>
                          <a:rPr lang="en-CA" sz="3200" i="1">
                            <a:effectLst/>
                            <a:latin typeface="Cambria Math" charset="0"/>
                          </a:rPr>
                        </m:ctrlPr>
                      </m:sSupPr>
                      <m:e>
                        <m:d>
                          <m:dPr>
                            <m:ctrlPr>
                              <a:rPr lang="en-CA" sz="3200" i="1">
                                <a:effectLst/>
                                <a:latin typeface="Cambria Math" charset="0"/>
                              </a:rPr>
                            </m:ctrlPr>
                          </m:dPr>
                          <m:e>
                            <m:r>
                              <a:rPr lang="en-CA" sz="3200" i="1">
                                <a:effectLst/>
                                <a:latin typeface="Cambria Math"/>
                                <a:ea typeface="PMingLiU"/>
                                <a:cs typeface="Arial"/>
                              </a:rPr>
                              <m:t>1−</m:t>
                            </m:r>
                            <m:sSup>
                              <m:sSupPr>
                                <m:ctrlPr>
                                  <a:rPr lang="en-CA" sz="3200" i="1">
                                    <a:effectLst/>
                                    <a:latin typeface="Cambria Math" charset="0"/>
                                  </a:rPr>
                                </m:ctrlPr>
                              </m:sSupPr>
                              <m:e>
                                <m:r>
                                  <a:rPr lang="en-CA" sz="3200" i="1">
                                    <a:effectLst/>
                                    <a:latin typeface="Cambria Math"/>
                                    <a:ea typeface="PMingLiU"/>
                                    <a:cs typeface="Arial"/>
                                  </a:rPr>
                                  <m:t>2</m:t>
                                </m:r>
                              </m:e>
                              <m:sup>
                                <m:r>
                                  <a:rPr lang="en-CA" sz="3200" i="1">
                                    <a:effectLst/>
                                    <a:latin typeface="Cambria Math"/>
                                    <a:ea typeface="PMingLiU"/>
                                    <a:cs typeface="Arial"/>
                                  </a:rPr>
                                  <m:t>−503</m:t>
                                </m:r>
                              </m:sup>
                            </m:sSup>
                          </m:e>
                        </m:d>
                      </m:e>
                      <m:sup>
                        <m:r>
                          <a:rPr lang="en-CA" sz="3200" i="1">
                            <a:effectLst/>
                            <a:latin typeface="Cambria Math"/>
                            <a:ea typeface="PMingLiU"/>
                            <a:cs typeface="Arial"/>
                          </a:rPr>
                          <m:t>2 </m:t>
                        </m:r>
                      </m:sup>
                    </m:sSup>
                    <m:r>
                      <a:rPr lang="en-CA" sz="3200" i="1">
                        <a:effectLst/>
                        <a:latin typeface="Cambria Math"/>
                        <a:ea typeface="PMingLiU"/>
                        <a:cs typeface="Arial"/>
                      </a:rPr>
                      <m:t>≈ 1−</m:t>
                    </m:r>
                    <m:sSup>
                      <m:sSupPr>
                        <m:ctrlPr>
                          <a:rPr lang="en-CA" sz="3200" i="1">
                            <a:effectLst/>
                            <a:latin typeface="Cambria Math" charset="0"/>
                          </a:rPr>
                        </m:ctrlPr>
                      </m:sSupPr>
                      <m:e>
                        <m:r>
                          <a:rPr lang="en-CA" sz="3200" i="1">
                            <a:effectLst/>
                            <a:latin typeface="Cambria Math"/>
                            <a:ea typeface="PMingLiU"/>
                            <a:cs typeface="Arial"/>
                          </a:rPr>
                          <m:t>2</m:t>
                        </m:r>
                      </m:e>
                      <m:sup>
                        <m:r>
                          <a:rPr lang="en-CA" sz="3200" i="1">
                            <a:effectLst/>
                            <a:latin typeface="Cambria Math"/>
                            <a:ea typeface="PMingLiU"/>
                            <a:cs typeface="Arial"/>
                          </a:rPr>
                          <m:t>−502</m:t>
                        </m:r>
                      </m:sup>
                    </m:sSup>
                  </m:oMath>
                </a14:m>
                <a:r>
                  <a:rPr lang="en-US" sz="3200" dirty="0" smtClean="0">
                    <a:latin typeface="Arial" panose="020B0604020202020204" pitchFamily="34" charset="0"/>
                    <a:cs typeface="Arial" panose="020B0604020202020204" pitchFamily="34" charset="0"/>
                  </a:rPr>
                  <a:t> ( = P)</a:t>
                </a:r>
              </a:p>
              <a:p>
                <a:pPr algn="just"/>
                <a:endParaRPr lang="en-US" sz="3200" dirty="0" smtClean="0">
                  <a:latin typeface="Arial" panose="020B0604020202020204" pitchFamily="34" charset="0"/>
                  <a:cs typeface="Arial" panose="020B0604020202020204" pitchFamily="34" charset="0"/>
                </a:endParaRPr>
              </a:p>
              <a:p>
                <a:pPr algn="just"/>
                <a:r>
                  <a:rPr lang="en-US" sz="3200" dirty="0" smtClean="0">
                    <a:latin typeface="Arial" panose="020B0604020202020204" pitchFamily="34" charset="0"/>
                    <a:cs typeface="Arial" panose="020B0604020202020204" pitchFamily="34" charset="0"/>
                  </a:rPr>
                  <a:t>However, if we sample M ( = 4.7 million) different N, then the odds that two of these N’s share at least one common factor is approximately,</a:t>
                </a:r>
              </a:p>
              <a:p>
                <a:pPr algn="just"/>
                <a:r>
                  <a:rPr lang="en-US" sz="3200" dirty="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                       </a:t>
                </a:r>
              </a:p>
              <a:p>
                <a:pPr algn="ctr"/>
                <a14:m>
                  <m:oMath xmlns:m="http://schemas.openxmlformats.org/officeDocument/2006/math">
                    <m:r>
                      <a:rPr lang="en-US" sz="3200" b="0" i="1" smtClean="0">
                        <a:latin typeface="Cambria Math" charset="0"/>
                      </a:rPr>
                      <m:t>1 − </m:t>
                    </m:r>
                    <m:sSup>
                      <m:sSupPr>
                        <m:ctrlPr>
                          <a:rPr lang="en-US" sz="3200" b="0" i="1" smtClean="0">
                            <a:latin typeface="Cambria Math" charset="0"/>
                          </a:rPr>
                        </m:ctrlPr>
                      </m:sSupPr>
                      <m:e>
                        <m:r>
                          <a:rPr lang="en-US" sz="3200" b="0" i="1" smtClean="0">
                            <a:latin typeface="Cambria Math" charset="0"/>
                          </a:rPr>
                          <m:t>𝑃</m:t>
                        </m:r>
                      </m:e>
                      <m:sup>
                        <m:f>
                          <m:fPr>
                            <m:ctrlPr>
                              <a:rPr lang="en-US" sz="3200" b="0" i="1" smtClean="0">
                                <a:latin typeface="Cambria Math" charset="0"/>
                              </a:rPr>
                            </m:ctrlPr>
                          </m:fPr>
                          <m:num>
                            <m:r>
                              <a:rPr lang="en-US" sz="3200" b="0" i="1" smtClean="0">
                                <a:latin typeface="Cambria Math" charset="0"/>
                              </a:rPr>
                              <m:t>𝑀</m:t>
                            </m:r>
                            <m:r>
                              <a:rPr lang="en-US" sz="3200" b="0" i="1" smtClean="0">
                                <a:latin typeface="Cambria Math" charset="0"/>
                              </a:rPr>
                              <m:t> ( </m:t>
                            </m:r>
                            <m:r>
                              <a:rPr lang="en-US" sz="3200" b="0" i="1" smtClean="0">
                                <a:latin typeface="Cambria Math" charset="0"/>
                              </a:rPr>
                              <m:t>𝑀</m:t>
                            </m:r>
                            <m:r>
                              <a:rPr lang="en-US" sz="3200" b="0" i="1" smtClean="0">
                                <a:latin typeface="Cambria Math" charset="0"/>
                              </a:rPr>
                              <m:t> −1)</m:t>
                            </m:r>
                          </m:num>
                          <m:den>
                            <m:r>
                              <a:rPr lang="en-US" sz="3200" b="0" i="1" smtClean="0">
                                <a:latin typeface="Cambria Math" charset="0"/>
                              </a:rPr>
                              <m:t>2</m:t>
                            </m:r>
                          </m:den>
                        </m:f>
                      </m:sup>
                    </m:sSup>
                  </m:oMath>
                </a14:m>
                <a:r>
                  <a:rPr lang="en-US" sz="3200" dirty="0" smtClean="0">
                    <a:latin typeface="Arial" panose="020B0604020202020204" pitchFamily="34" charset="0"/>
                    <a:cs typeface="Arial" panose="020B0604020202020204" pitchFamily="34" charset="0"/>
                  </a:rPr>
                  <a:t> </a:t>
                </a:r>
                <a14:m>
                  <m:oMath xmlns:m="http://schemas.openxmlformats.org/officeDocument/2006/math">
                    <m:r>
                      <a:rPr lang="en-CA" sz="3200" i="1">
                        <a:latin typeface="Cambria Math" charset="0"/>
                        <a:ea typeface="PMingLiU"/>
                        <a:cs typeface="Arial"/>
                      </a:rPr>
                      <m:t>≈</m:t>
                    </m:r>
                  </m:oMath>
                </a14:m>
                <a:r>
                  <a:rPr lang="en-US" sz="3200" dirty="0" smtClean="0">
                    <a:latin typeface="Arial" panose="020B0604020202020204" pitchFamily="34" charset="0"/>
                    <a:cs typeface="Arial" panose="020B0604020202020204" pitchFamily="34" charset="0"/>
                  </a:rPr>
                  <a:t> </a:t>
                </a:r>
                <a14:m>
                  <m:oMath xmlns:m="http://schemas.openxmlformats.org/officeDocument/2006/math">
                    <m:r>
                      <a:rPr lang="en-US" sz="3200" b="0" i="1" dirty="0" smtClean="0">
                        <a:latin typeface="Cambria Math" charset="0"/>
                      </a:rPr>
                      <m:t>1 </m:t>
                    </m:r>
                  </m:oMath>
                </a14:m>
                <a:r>
                  <a:rPr lang="en-US" sz="3200" dirty="0" smtClean="0">
                    <a:latin typeface="Arial" panose="020B0604020202020204" pitchFamily="34" charset="0"/>
                    <a:cs typeface="Arial" panose="020B0604020202020204" pitchFamily="34" charset="0"/>
                  </a:rPr>
                  <a:t>- </a:t>
                </a:r>
                <a14:m>
                  <m:oMath xmlns:m="http://schemas.openxmlformats.org/officeDocument/2006/math">
                    <m:sSup>
                      <m:sSupPr>
                        <m:ctrlPr>
                          <a:rPr lang="en-US" sz="3200" i="1" smtClean="0">
                            <a:latin typeface="Cambria Math" charset="0"/>
                          </a:rPr>
                        </m:ctrlPr>
                      </m:sSupPr>
                      <m:e>
                        <m:d>
                          <m:dPr>
                            <m:ctrlPr>
                              <a:rPr lang="en-US" sz="3200" i="1">
                                <a:latin typeface="Cambria Math" charset="0"/>
                              </a:rPr>
                            </m:ctrlPr>
                          </m:dPr>
                          <m:e>
                            <m:r>
                              <a:rPr lang="en-US" sz="3200" i="1">
                                <a:latin typeface="Cambria Math" charset="0"/>
                              </a:rPr>
                              <m:t>1 − </m:t>
                            </m:r>
                            <m:sSup>
                              <m:sSupPr>
                                <m:ctrlPr>
                                  <a:rPr lang="en-US" sz="3200" i="1">
                                    <a:latin typeface="Cambria Math" charset="0"/>
                                  </a:rPr>
                                </m:ctrlPr>
                              </m:sSupPr>
                              <m:e>
                                <m:r>
                                  <a:rPr lang="en-US" sz="3200" i="1">
                                    <a:latin typeface="Cambria Math" charset="0"/>
                                  </a:rPr>
                                  <m:t>2</m:t>
                                </m:r>
                              </m:e>
                              <m:sup>
                                <m:r>
                                  <a:rPr lang="en-US" sz="3200" i="1">
                                    <a:latin typeface="Cambria Math" charset="0"/>
                                  </a:rPr>
                                  <m:t>−502</m:t>
                                </m:r>
                              </m:sup>
                            </m:sSup>
                          </m:e>
                        </m:d>
                      </m:e>
                      <m:sup>
                        <m:r>
                          <a:rPr lang="en-US" sz="3200" b="0" i="1" smtClean="0">
                            <a:latin typeface="Cambria Math" charset="0"/>
                          </a:rPr>
                          <m:t>43.33</m:t>
                        </m:r>
                      </m:sup>
                    </m:sSup>
                  </m:oMath>
                </a14:m>
                <a:r>
                  <a:rPr lang="en-US" sz="3200" dirty="0" smtClean="0">
                    <a:latin typeface="Arial" panose="020B0604020202020204" pitchFamily="34" charset="0"/>
                    <a:cs typeface="Arial" panose="020B0604020202020204" pitchFamily="34" charset="0"/>
                  </a:rPr>
                  <a:t> </a:t>
                </a:r>
              </a:p>
              <a:p>
                <a:pPr algn="just"/>
                <a:r>
                  <a:rPr lang="en-US" sz="3200" dirty="0">
                    <a:latin typeface="Arial" panose="020B0604020202020204" pitchFamily="34" charset="0"/>
                    <a:cs typeface="Arial" panose="020B0604020202020204" pitchFamily="34" charset="0"/>
                  </a:rPr>
                  <a:t>w</a:t>
                </a:r>
                <a:r>
                  <a:rPr lang="en-US" sz="3200" dirty="0" smtClean="0">
                    <a:latin typeface="Arial" panose="020B0604020202020204" pitchFamily="34" charset="0"/>
                    <a:cs typeface="Arial" panose="020B0604020202020204" pitchFamily="34" charset="0"/>
                  </a:rPr>
                  <a:t>hich is almost negligible.</a:t>
                </a:r>
                <a:endParaRPr lang="en-US" sz="3200" dirty="0">
                  <a:latin typeface="Arial" panose="020B0604020202020204" pitchFamily="34" charset="0"/>
                  <a:cs typeface="Arial" panose="020B0604020202020204" pitchFamily="34" charset="0"/>
                </a:endParaRPr>
              </a:p>
            </p:txBody>
          </p:sp>
        </mc:Choice>
        <mc:Fallback>
          <p:sp>
            <p:nvSpPr>
              <p:cNvPr id="56" name="Text Box 190"/>
              <p:cNvSpPr txBox="1">
                <a:spLocks noRot="1" noChangeAspect="1" noMove="1" noResize="1" noEditPoints="1" noAdjustHandles="1" noChangeArrowheads="1" noChangeShapeType="1" noTextEdit="1"/>
              </p:cNvSpPr>
              <p:nvPr/>
            </p:nvSpPr>
            <p:spPr bwMode="auto">
              <a:xfrm>
                <a:off x="26793186" y="15593165"/>
                <a:ext cx="11731105" cy="11047156"/>
              </a:xfrm>
              <a:prstGeom prst="roundRect">
                <a:avLst/>
              </a:prstGeom>
              <a:blipFill rotWithShape="0">
                <a:blip r:embed="rId8"/>
                <a:stretch>
                  <a:fillRect/>
                </a:stretch>
              </a:blipFill>
              <a:ln/>
            </p:spPr>
            <p:txBody>
              <a:bodyPr/>
              <a:lstStyle/>
              <a:p>
                <a:r>
                  <a:rPr lang="en-US">
                    <a:noFill/>
                  </a:rPr>
                  <a:t> </a:t>
                </a:r>
              </a:p>
            </p:txBody>
          </p:sp>
        </mc:Fallback>
      </mc:AlternateContent>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27861" y="8510739"/>
            <a:ext cx="6397679" cy="4276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4511131" y="8885237"/>
            <a:ext cx="4582463" cy="3539634"/>
          </a:xfrm>
          <a:prstGeom prst="rect">
            <a:avLst/>
          </a:prstGeom>
          <a:noFill/>
        </p:spPr>
        <p:txBody>
          <a:bodyPr wrap="square" lIns="91641" tIns="45821" rIns="91641" bIns="45821" rtlCol="0">
            <a:spAutoFit/>
          </a:bodyPr>
          <a:lstStyle/>
          <a:p>
            <a:pPr algn="ctr"/>
            <a:r>
              <a:rPr lang="en-CA" sz="3200" dirty="0" smtClean="0">
                <a:solidFill>
                  <a:srgbClr val="000000"/>
                </a:solidFill>
                <a:latin typeface="Arial" panose="020B0604020202020204" pitchFamily="34" charset="0"/>
                <a:ea typeface="PMingLiU"/>
                <a:cs typeface="Arial" panose="020B0604020202020204" pitchFamily="34" charset="0"/>
              </a:rPr>
              <a:t>Symmetric encryption </a:t>
            </a:r>
            <a:r>
              <a:rPr lang="en-CA" sz="3200" dirty="0">
                <a:solidFill>
                  <a:srgbClr val="000000"/>
                </a:solidFill>
                <a:latin typeface="Arial" panose="020B0604020202020204" pitchFamily="34" charset="0"/>
                <a:ea typeface="PMingLiU"/>
                <a:cs typeface="Arial" panose="020B0604020202020204" pitchFamily="34" charset="0"/>
              </a:rPr>
              <a:t>algorithms work on one </a:t>
            </a:r>
            <a:r>
              <a:rPr lang="en-CA" sz="3200" dirty="0" smtClean="0">
                <a:solidFill>
                  <a:srgbClr val="000000"/>
                </a:solidFill>
                <a:latin typeface="Arial" panose="020B0604020202020204" pitchFamily="34" charset="0"/>
                <a:ea typeface="PMingLiU"/>
                <a:cs typeface="Arial" panose="020B0604020202020204" pitchFamily="34" charset="0"/>
              </a:rPr>
              <a:t>basic </a:t>
            </a:r>
            <a:r>
              <a:rPr lang="en-CA" sz="3200" dirty="0">
                <a:solidFill>
                  <a:srgbClr val="000000"/>
                </a:solidFill>
                <a:latin typeface="Arial" panose="020B0604020202020204" pitchFamily="34" charset="0"/>
                <a:ea typeface="PMingLiU"/>
                <a:cs typeface="Arial" panose="020B0604020202020204" pitchFamily="34" charset="0"/>
              </a:rPr>
              <a:t>principle- the same key that is used to encrypt the plaintext is used to decrypt the ciphertext</a:t>
            </a:r>
            <a:r>
              <a:rPr lang="en-CA" sz="3200" dirty="0">
                <a:solidFill>
                  <a:srgbClr val="000000"/>
                </a:solidFill>
                <a:ea typeface="PMingLiU"/>
                <a:cs typeface="Arial"/>
              </a:rPr>
              <a:t>. </a:t>
            </a:r>
            <a:endParaRPr lang="en-CA" sz="3200" dirty="0">
              <a:latin typeface="Times New Roman"/>
              <a:ea typeface="PMingLiU"/>
            </a:endParaRPr>
          </a:p>
        </p:txBody>
      </p:sp>
      <p:pic>
        <p:nvPicPr>
          <p:cNvPr id="7"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27861" y="22088498"/>
            <a:ext cx="6397679" cy="4262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4511133" y="22072941"/>
            <a:ext cx="4582461" cy="4623008"/>
          </a:xfrm>
          <a:prstGeom prst="rect">
            <a:avLst/>
          </a:prstGeom>
          <a:noFill/>
        </p:spPr>
        <p:txBody>
          <a:bodyPr wrap="square" lIns="91641" tIns="45821" rIns="91641" bIns="45821" rtlCol="0">
            <a:spAutoFit/>
          </a:bodyPr>
          <a:lstStyle/>
          <a:p>
            <a:pPr algn="ctr">
              <a:lnSpc>
                <a:spcPct val="115000"/>
              </a:lnSpc>
              <a:spcAft>
                <a:spcPts val="1002"/>
              </a:spcAft>
            </a:pPr>
            <a:r>
              <a:rPr lang="en-CA" sz="3200" dirty="0">
                <a:latin typeface="Arial" panose="020B0604020202020204" pitchFamily="34" charset="0"/>
                <a:ea typeface="PMingLiU"/>
                <a:cs typeface="Arial" panose="020B0604020202020204" pitchFamily="34" charset="0"/>
              </a:rPr>
              <a:t>Asymmetric encryption and decryption uses </a:t>
            </a:r>
            <a:r>
              <a:rPr lang="en-CA" sz="3200" dirty="0" smtClean="0">
                <a:latin typeface="Arial" panose="020B0604020202020204" pitchFamily="34" charset="0"/>
                <a:ea typeface="PMingLiU"/>
                <a:cs typeface="Arial" panose="020B0604020202020204" pitchFamily="34" charset="0"/>
              </a:rPr>
              <a:t>separate keys. Decryption is done </a:t>
            </a:r>
            <a:r>
              <a:rPr lang="en-CA" sz="3200" dirty="0" smtClean="0">
                <a:latin typeface="Arial" panose="020B0604020202020204" pitchFamily="34" charset="0"/>
                <a:ea typeface="PMingLiU"/>
                <a:cs typeface="Arial" panose="020B0604020202020204" pitchFamily="34" charset="0"/>
              </a:rPr>
              <a:t>using </a:t>
            </a:r>
            <a:r>
              <a:rPr lang="en-CA" sz="3200" dirty="0" smtClean="0">
                <a:latin typeface="Arial" panose="020B0604020202020204" pitchFamily="34" charset="0"/>
                <a:ea typeface="PMingLiU"/>
                <a:cs typeface="Arial" panose="020B0604020202020204" pitchFamily="34" charset="0"/>
              </a:rPr>
              <a:t>the </a:t>
            </a:r>
            <a:r>
              <a:rPr lang="en-CA" sz="3200" dirty="0" smtClean="0">
                <a:latin typeface="Arial" panose="020B0604020202020204" pitchFamily="34" charset="0"/>
                <a:ea typeface="PMingLiU"/>
                <a:cs typeface="Arial" panose="020B0604020202020204" pitchFamily="34" charset="0"/>
              </a:rPr>
              <a:t>private (secret) </a:t>
            </a:r>
            <a:r>
              <a:rPr lang="en-CA" sz="3200" dirty="0" smtClean="0">
                <a:latin typeface="Arial" panose="020B0604020202020204" pitchFamily="34" charset="0"/>
                <a:ea typeface="PMingLiU"/>
                <a:cs typeface="Arial" panose="020B0604020202020204" pitchFamily="34" charset="0"/>
              </a:rPr>
              <a:t>key, while encryption is done using the public key.</a:t>
            </a:r>
            <a:endParaRPr lang="en-CA" sz="3200" dirty="0">
              <a:latin typeface="Arial" panose="020B0604020202020204" pitchFamily="34" charset="0"/>
              <a:ea typeface="PMingLiU"/>
              <a:cs typeface="Arial" panose="020B0604020202020204" pitchFamily="34" charset="0"/>
            </a:endParaRPr>
          </a:p>
        </p:txBody>
      </p:sp>
      <p:sp>
        <p:nvSpPr>
          <p:cNvPr id="21" name="TextBox 20"/>
          <p:cNvSpPr txBox="1"/>
          <p:nvPr/>
        </p:nvSpPr>
        <p:spPr>
          <a:xfrm>
            <a:off x="4149656" y="25452323"/>
            <a:ext cx="7076169" cy="523220"/>
          </a:xfrm>
          <a:prstGeom prst="rect">
            <a:avLst/>
          </a:prstGeom>
          <a:noFill/>
        </p:spPr>
        <p:txBody>
          <a:bodyPr wrap="square" rtlCol="0">
            <a:spAutoFit/>
          </a:bodyPr>
          <a:lstStyle/>
          <a:p>
            <a:r>
              <a:rPr lang="en-US" sz="2800" b="1" dirty="0" smtClean="0"/>
              <a:t>Table 1.</a:t>
            </a:r>
            <a:r>
              <a:rPr lang="en-US" sz="2800" dirty="0" smtClean="0"/>
              <a:t> Sieve </a:t>
            </a:r>
            <a:r>
              <a:rPr lang="en-US" sz="2800" dirty="0"/>
              <a:t>of </a:t>
            </a:r>
            <a:r>
              <a:rPr lang="en-US" sz="2800" dirty="0" smtClean="0"/>
              <a:t>Eratosthenes from 1 to 100</a:t>
            </a:r>
            <a:endParaRPr lang="en-CA" sz="2800" dirty="0"/>
          </a:p>
        </p:txBody>
      </p:sp>
      <p:sp>
        <p:nvSpPr>
          <p:cNvPr id="45" name="TextBox 44"/>
          <p:cNvSpPr txBox="1"/>
          <p:nvPr/>
        </p:nvSpPr>
        <p:spPr>
          <a:xfrm>
            <a:off x="17132363" y="20620037"/>
            <a:ext cx="5675293" cy="523220"/>
          </a:xfrm>
          <a:prstGeom prst="rect">
            <a:avLst/>
          </a:prstGeom>
          <a:noFill/>
        </p:spPr>
        <p:txBody>
          <a:bodyPr wrap="square" rtlCol="0">
            <a:spAutoFit/>
          </a:bodyPr>
          <a:lstStyle/>
          <a:p>
            <a:r>
              <a:rPr lang="en-US" sz="2800" b="1" dirty="0" smtClean="0"/>
              <a:t>Table 2.</a:t>
            </a:r>
            <a:r>
              <a:rPr lang="en-US" sz="2800" dirty="0" smtClean="0"/>
              <a:t> Diffie-Hellman key exchange</a:t>
            </a:r>
            <a:endParaRPr lang="en-CA" sz="2800" dirty="0"/>
          </a:p>
        </p:txBody>
      </p:sp>
      <p:sp>
        <p:nvSpPr>
          <p:cNvPr id="47" name="TextBox 46"/>
          <p:cNvSpPr txBox="1"/>
          <p:nvPr/>
        </p:nvSpPr>
        <p:spPr>
          <a:xfrm>
            <a:off x="15792871" y="33996232"/>
            <a:ext cx="9535110" cy="523220"/>
          </a:xfrm>
          <a:prstGeom prst="rect">
            <a:avLst/>
          </a:prstGeom>
          <a:noFill/>
        </p:spPr>
        <p:txBody>
          <a:bodyPr wrap="square" rtlCol="0">
            <a:spAutoFit/>
          </a:bodyPr>
          <a:lstStyle/>
          <a:p>
            <a:r>
              <a:rPr lang="en-US" sz="2800" b="1" dirty="0" smtClean="0"/>
              <a:t>Table 3.</a:t>
            </a:r>
            <a:r>
              <a:rPr lang="en-US" sz="2800" dirty="0" smtClean="0"/>
              <a:t> RSA key creation, encryption, and decryption</a:t>
            </a:r>
            <a:endParaRPr lang="en-CA" sz="2800" dirty="0"/>
          </a:p>
        </p:txBody>
      </p:sp>
      <p:sp>
        <p:nvSpPr>
          <p:cNvPr id="48" name="TextBox 47"/>
          <p:cNvSpPr txBox="1"/>
          <p:nvPr/>
        </p:nvSpPr>
        <p:spPr>
          <a:xfrm>
            <a:off x="29486913" y="14807285"/>
            <a:ext cx="6536647" cy="523220"/>
          </a:xfrm>
          <a:prstGeom prst="rect">
            <a:avLst/>
          </a:prstGeom>
          <a:noFill/>
        </p:spPr>
        <p:txBody>
          <a:bodyPr wrap="square" rtlCol="0">
            <a:spAutoFit/>
          </a:bodyPr>
          <a:lstStyle/>
          <a:p>
            <a:r>
              <a:rPr lang="en-US" sz="2800" b="1" dirty="0" smtClean="0"/>
              <a:t>Table 4.</a:t>
            </a:r>
            <a:r>
              <a:rPr lang="en-US" sz="2800" dirty="0" smtClean="0"/>
              <a:t> Key lengths and Security Levels</a:t>
            </a:r>
            <a:endParaRPr lang="en-CA" sz="2800" dirty="0"/>
          </a:p>
        </p:txBody>
      </p:sp>
      <p:graphicFrame>
        <p:nvGraphicFramePr>
          <p:cNvPr id="22" name="Table 21"/>
          <p:cNvGraphicFramePr>
            <a:graphicFrameLocks noGrp="1"/>
          </p:cNvGraphicFramePr>
          <p:nvPr>
            <p:extLst>
              <p:ext uri="{D42A27DB-BD31-4B8C-83A1-F6EECF244321}">
                <p14:modId xmlns:p14="http://schemas.microsoft.com/office/powerpoint/2010/main" val="1683328346"/>
              </p:ext>
            </p:extLst>
          </p:nvPr>
        </p:nvGraphicFramePr>
        <p:xfrm>
          <a:off x="27381589" y="11939285"/>
          <a:ext cx="10744201" cy="2787090"/>
        </p:xfrm>
        <a:graphic>
          <a:graphicData uri="http://schemas.openxmlformats.org/drawingml/2006/table">
            <a:tbl>
              <a:tblPr firstRow="1" firstCol="1" bandRow="1"/>
              <a:tblGrid>
                <a:gridCol w="2637924"/>
                <a:gridCol w="2971476"/>
                <a:gridCol w="5134801"/>
              </a:tblGrid>
              <a:tr h="510077">
                <a:tc>
                  <a:txBody>
                    <a:bodyPr/>
                    <a:lstStyle/>
                    <a:p>
                      <a:pPr algn="ctr">
                        <a:lnSpc>
                          <a:spcPct val="115000"/>
                        </a:lnSpc>
                        <a:spcAft>
                          <a:spcPts val="0"/>
                        </a:spcAft>
                      </a:pPr>
                      <a:r>
                        <a:rPr lang="en-CA" sz="3200" b="1" dirty="0">
                          <a:effectLst/>
                          <a:latin typeface="Calibri"/>
                          <a:ea typeface="PMingLiU"/>
                          <a:cs typeface="Arial"/>
                        </a:rPr>
                        <a:t>Symmetric</a:t>
                      </a:r>
                      <a:endParaRPr lang="en-CA" sz="3200" dirty="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algn="ctr">
                        <a:lnSpc>
                          <a:spcPct val="115000"/>
                        </a:lnSpc>
                        <a:spcAft>
                          <a:spcPts val="0"/>
                        </a:spcAft>
                      </a:pPr>
                      <a:r>
                        <a:rPr lang="en-CA" sz="3200" b="1" dirty="0">
                          <a:effectLst/>
                          <a:latin typeface="Calibri"/>
                          <a:ea typeface="PMingLiU"/>
                          <a:cs typeface="Arial"/>
                        </a:rPr>
                        <a:t>RSA, DL</a:t>
                      </a:r>
                      <a:endParaRPr lang="en-CA" sz="3200" dirty="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algn="ctr">
                        <a:lnSpc>
                          <a:spcPct val="115000"/>
                        </a:lnSpc>
                        <a:spcAft>
                          <a:spcPts val="0"/>
                        </a:spcAft>
                      </a:pPr>
                      <a:r>
                        <a:rPr lang="en-CA" sz="3200" b="1" dirty="0">
                          <a:effectLst/>
                          <a:latin typeface="Calibri"/>
                          <a:ea typeface="PMingLiU"/>
                          <a:cs typeface="Arial"/>
                        </a:rPr>
                        <a:t>Comments</a:t>
                      </a:r>
                      <a:endParaRPr lang="en-CA" sz="3200" dirty="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r>
              <a:tr h="620801">
                <a:tc>
                  <a:txBody>
                    <a:bodyPr/>
                    <a:lstStyle/>
                    <a:p>
                      <a:pPr algn="ctr">
                        <a:lnSpc>
                          <a:spcPct val="115000"/>
                        </a:lnSpc>
                        <a:spcAft>
                          <a:spcPts val="0"/>
                        </a:spcAft>
                      </a:pPr>
                      <a:r>
                        <a:rPr lang="en-CA" sz="3200" dirty="0">
                          <a:effectLst/>
                          <a:latin typeface="Calibri"/>
                          <a:ea typeface="PMingLiU"/>
                          <a:cs typeface="Arial"/>
                        </a:rPr>
                        <a:t>64 Bit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algn="ctr">
                        <a:lnSpc>
                          <a:spcPct val="115000"/>
                        </a:lnSpc>
                        <a:spcAft>
                          <a:spcPts val="0"/>
                        </a:spcAft>
                      </a:pPr>
                      <a:r>
                        <a:rPr lang="en-CA" sz="3200" dirty="0">
                          <a:effectLst/>
                          <a:latin typeface="Calibri"/>
                          <a:ea typeface="PMingLiU"/>
                          <a:cs typeface="Arial"/>
                        </a:rPr>
                        <a:t>70 Bit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algn="ctr">
                        <a:lnSpc>
                          <a:spcPct val="115000"/>
                        </a:lnSpc>
                        <a:spcAft>
                          <a:spcPts val="0"/>
                        </a:spcAft>
                      </a:pPr>
                      <a:r>
                        <a:rPr lang="en-CA" sz="3200" dirty="0">
                          <a:effectLst/>
                          <a:latin typeface="Calibri"/>
                          <a:ea typeface="PMingLiU"/>
                          <a:cs typeface="Arial"/>
                        </a:rPr>
                        <a:t>Short term </a:t>
                      </a:r>
                      <a:r>
                        <a:rPr lang="en-CA" sz="3200" dirty="0" smtClean="0">
                          <a:effectLst/>
                          <a:latin typeface="Calibri"/>
                          <a:ea typeface="PMingLiU"/>
                          <a:cs typeface="Arial"/>
                        </a:rPr>
                        <a:t>security</a:t>
                      </a:r>
                      <a:endParaRPr lang="en-CA" sz="3200" dirty="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r>
              <a:tr h="827430">
                <a:tc>
                  <a:txBody>
                    <a:bodyPr/>
                    <a:lstStyle/>
                    <a:p>
                      <a:pPr algn="ctr">
                        <a:lnSpc>
                          <a:spcPct val="115000"/>
                        </a:lnSpc>
                        <a:spcAft>
                          <a:spcPts val="0"/>
                        </a:spcAft>
                      </a:pPr>
                      <a:r>
                        <a:rPr lang="en-CA" sz="3200">
                          <a:effectLst/>
                          <a:latin typeface="Calibri"/>
                          <a:ea typeface="PMingLiU"/>
                          <a:cs typeface="Arial"/>
                        </a:rPr>
                        <a:t>80 Bit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algn="ctr">
                        <a:lnSpc>
                          <a:spcPct val="115000"/>
                        </a:lnSpc>
                        <a:spcAft>
                          <a:spcPts val="0"/>
                        </a:spcAft>
                      </a:pPr>
                      <a:r>
                        <a:rPr lang="en-CA" sz="3200" dirty="0">
                          <a:effectLst/>
                          <a:latin typeface="Calibri"/>
                          <a:ea typeface="PMingLiU"/>
                          <a:cs typeface="Arial"/>
                        </a:rPr>
                        <a:t>1024 Bit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algn="ctr">
                        <a:lnSpc>
                          <a:spcPct val="115000"/>
                        </a:lnSpc>
                        <a:spcAft>
                          <a:spcPts val="0"/>
                        </a:spcAft>
                      </a:pPr>
                      <a:r>
                        <a:rPr lang="en-CA" sz="3200" dirty="0">
                          <a:effectLst/>
                          <a:latin typeface="Calibri"/>
                          <a:ea typeface="PMingLiU"/>
                          <a:cs typeface="Arial"/>
                        </a:rPr>
                        <a:t>Medium </a:t>
                      </a:r>
                      <a:r>
                        <a:rPr lang="en-CA" sz="3200" dirty="0" smtClean="0">
                          <a:effectLst/>
                          <a:latin typeface="Calibri"/>
                          <a:ea typeface="PMingLiU"/>
                          <a:cs typeface="Arial"/>
                        </a:rPr>
                        <a:t>security</a:t>
                      </a:r>
                      <a:endParaRPr lang="en-CA" sz="3200" dirty="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r>
              <a:tr h="778027">
                <a:tc>
                  <a:txBody>
                    <a:bodyPr/>
                    <a:lstStyle/>
                    <a:p>
                      <a:pPr algn="ctr">
                        <a:lnSpc>
                          <a:spcPct val="115000"/>
                        </a:lnSpc>
                        <a:spcAft>
                          <a:spcPts val="0"/>
                        </a:spcAft>
                      </a:pPr>
                      <a:r>
                        <a:rPr lang="en-CA" sz="3200" dirty="0">
                          <a:effectLst/>
                          <a:latin typeface="Calibri"/>
                          <a:ea typeface="PMingLiU"/>
                          <a:cs typeface="Arial"/>
                        </a:rPr>
                        <a:t>256 Bit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algn="ctr">
                        <a:lnSpc>
                          <a:spcPct val="115000"/>
                        </a:lnSpc>
                        <a:spcAft>
                          <a:spcPts val="0"/>
                        </a:spcAft>
                      </a:pPr>
                      <a:r>
                        <a:rPr lang="en-CA" sz="3200" dirty="0">
                          <a:effectLst/>
                          <a:latin typeface="Calibri"/>
                          <a:ea typeface="PMingLiU"/>
                          <a:cs typeface="Arial"/>
                        </a:rPr>
                        <a:t>3072 Bit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algn="ctr">
                        <a:lnSpc>
                          <a:spcPct val="115000"/>
                        </a:lnSpc>
                        <a:spcAft>
                          <a:spcPts val="0"/>
                        </a:spcAft>
                      </a:pPr>
                      <a:r>
                        <a:rPr lang="en-CA" sz="3200" dirty="0">
                          <a:effectLst/>
                          <a:latin typeface="Calibri"/>
                          <a:ea typeface="PMingLiU"/>
                          <a:cs typeface="Arial"/>
                        </a:rPr>
                        <a:t>High </a:t>
                      </a:r>
                      <a:r>
                        <a:rPr lang="en-CA" sz="3200" dirty="0" smtClean="0">
                          <a:effectLst/>
                          <a:latin typeface="Calibri"/>
                          <a:ea typeface="PMingLiU"/>
                          <a:cs typeface="Arial"/>
                        </a:rPr>
                        <a:t>security</a:t>
                      </a:r>
                      <a:endParaRPr lang="en-CA" sz="3200" dirty="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r>
            </a:tbl>
          </a:graphicData>
        </a:graphic>
      </p:graphicFrame>
      <p:graphicFrame>
        <p:nvGraphicFramePr>
          <p:cNvPr id="49" name="Chart 48"/>
          <p:cNvGraphicFramePr>
            <a:graphicFrameLocks/>
          </p:cNvGraphicFramePr>
          <p:nvPr>
            <p:extLst>
              <p:ext uri="{D42A27DB-BD31-4B8C-83A1-F6EECF244321}">
                <p14:modId xmlns:p14="http://schemas.microsoft.com/office/powerpoint/2010/main" val="3655299126"/>
              </p:ext>
            </p:extLst>
          </p:nvPr>
        </p:nvGraphicFramePr>
        <p:xfrm>
          <a:off x="27277024" y="5692707"/>
          <a:ext cx="10827477" cy="5465724"/>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485621198"/>
              </p:ext>
            </p:extLst>
          </p:nvPr>
        </p:nvGraphicFramePr>
        <p:xfrm>
          <a:off x="4575119" y="21216846"/>
          <a:ext cx="5675066" cy="4206240"/>
        </p:xfrm>
        <a:graphic>
          <a:graphicData uri="http://schemas.openxmlformats.org/drawingml/2006/table">
            <a:tbl>
              <a:tblPr firstRow="1" firstCol="1" bandRow="1"/>
              <a:tblGrid>
                <a:gridCol w="538912"/>
                <a:gridCol w="537689"/>
                <a:gridCol w="614676"/>
                <a:gridCol w="537689"/>
                <a:gridCol w="537689"/>
                <a:gridCol w="537689"/>
                <a:gridCol w="537689"/>
                <a:gridCol w="620788"/>
                <a:gridCol w="537689"/>
                <a:gridCol w="674556"/>
              </a:tblGrid>
              <a:tr h="399337">
                <a:tc>
                  <a:txBody>
                    <a:bodyPr/>
                    <a:lstStyle/>
                    <a:p>
                      <a:pPr algn="ctr">
                        <a:lnSpc>
                          <a:spcPct val="115000"/>
                        </a:lnSpc>
                        <a:spcAft>
                          <a:spcPts val="0"/>
                        </a:spcAft>
                      </a:pPr>
                      <a:r>
                        <a:rPr lang="en-CA" sz="2400" dirty="0">
                          <a:solidFill>
                            <a:srgbClr val="222222"/>
                          </a:solidFill>
                          <a:effectLst/>
                          <a:latin typeface="Times New Roman"/>
                          <a:ea typeface="Times New Roman"/>
                          <a:cs typeface="Arial"/>
                        </a:rPr>
                        <a:t>1</a:t>
                      </a:r>
                      <a:endParaRPr lang="en-CA" sz="2400" dirty="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b="1">
                          <a:solidFill>
                            <a:srgbClr val="222222"/>
                          </a:solidFill>
                          <a:effectLst/>
                          <a:latin typeface="Times New Roman"/>
                          <a:ea typeface="Times New Roman"/>
                          <a:cs typeface="Arial"/>
                        </a:rPr>
                        <a:t>2</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E3BC"/>
                    </a:solidFill>
                  </a:tcPr>
                </a:tc>
                <a:tc>
                  <a:txBody>
                    <a:bodyPr/>
                    <a:lstStyle/>
                    <a:p>
                      <a:pPr algn="ctr">
                        <a:lnSpc>
                          <a:spcPct val="115000"/>
                        </a:lnSpc>
                        <a:spcAft>
                          <a:spcPts val="0"/>
                        </a:spcAft>
                      </a:pPr>
                      <a:r>
                        <a:rPr lang="en-CA" sz="2400" b="1" dirty="0">
                          <a:solidFill>
                            <a:srgbClr val="222222"/>
                          </a:solidFill>
                          <a:effectLst/>
                          <a:latin typeface="Times New Roman"/>
                          <a:ea typeface="Times New Roman"/>
                          <a:cs typeface="Arial"/>
                        </a:rPr>
                        <a:t>3</a:t>
                      </a:r>
                      <a:endParaRPr lang="en-CA" sz="2400" dirty="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4</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5</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6</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b="1">
                          <a:solidFill>
                            <a:srgbClr val="222222"/>
                          </a:solidFill>
                          <a:effectLst/>
                          <a:latin typeface="Times New Roman"/>
                          <a:ea typeface="Times New Roman"/>
                          <a:cs typeface="Arial"/>
                        </a:rPr>
                        <a:t>7</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8</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9</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10</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399337">
                <a:tc>
                  <a:txBody>
                    <a:bodyPr/>
                    <a:lstStyle/>
                    <a:p>
                      <a:pPr algn="ctr">
                        <a:lnSpc>
                          <a:spcPct val="115000"/>
                        </a:lnSpc>
                        <a:spcAft>
                          <a:spcPts val="0"/>
                        </a:spcAft>
                      </a:pPr>
                      <a:r>
                        <a:rPr lang="en-CA" sz="2400" b="1">
                          <a:solidFill>
                            <a:srgbClr val="222222"/>
                          </a:solidFill>
                          <a:effectLst/>
                          <a:latin typeface="Times New Roman"/>
                          <a:ea typeface="Times New Roman"/>
                          <a:cs typeface="Arial"/>
                        </a:rPr>
                        <a:t>11</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12</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b="1">
                          <a:solidFill>
                            <a:srgbClr val="222222"/>
                          </a:solidFill>
                          <a:effectLst/>
                          <a:latin typeface="Times New Roman"/>
                          <a:ea typeface="Times New Roman"/>
                          <a:cs typeface="Arial"/>
                        </a:rPr>
                        <a:t>13</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14</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15</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ctr">
                        <a:lnSpc>
                          <a:spcPct val="115000"/>
                        </a:lnSpc>
                        <a:spcAft>
                          <a:spcPts val="0"/>
                        </a:spcAft>
                      </a:pPr>
                      <a:r>
                        <a:rPr lang="en-CA" sz="2400" dirty="0">
                          <a:solidFill>
                            <a:srgbClr val="222222"/>
                          </a:solidFill>
                          <a:effectLst/>
                          <a:latin typeface="Times New Roman"/>
                          <a:ea typeface="Times New Roman"/>
                          <a:cs typeface="Arial"/>
                        </a:rPr>
                        <a:t>16</a:t>
                      </a:r>
                      <a:endParaRPr lang="en-CA" sz="2400" dirty="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b="1">
                          <a:solidFill>
                            <a:srgbClr val="222222"/>
                          </a:solidFill>
                          <a:effectLst/>
                          <a:latin typeface="Times New Roman"/>
                          <a:ea typeface="Times New Roman"/>
                          <a:cs typeface="Arial"/>
                        </a:rPr>
                        <a:t>17</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18</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b="1">
                          <a:solidFill>
                            <a:srgbClr val="222222"/>
                          </a:solidFill>
                          <a:effectLst/>
                          <a:latin typeface="Times New Roman"/>
                          <a:ea typeface="Times New Roman"/>
                          <a:cs typeface="Arial"/>
                        </a:rPr>
                        <a:t>19</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dirty="0">
                          <a:solidFill>
                            <a:srgbClr val="222222"/>
                          </a:solidFill>
                          <a:effectLst/>
                          <a:latin typeface="Times New Roman"/>
                          <a:ea typeface="Times New Roman"/>
                          <a:cs typeface="Arial"/>
                        </a:rPr>
                        <a:t>20</a:t>
                      </a:r>
                      <a:endParaRPr lang="en-CA" sz="2400" dirty="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399337">
                <a:tc>
                  <a:txBody>
                    <a:bodyPr/>
                    <a:lstStyle/>
                    <a:p>
                      <a:pPr algn="ctr">
                        <a:lnSpc>
                          <a:spcPct val="115000"/>
                        </a:lnSpc>
                        <a:spcAft>
                          <a:spcPts val="0"/>
                        </a:spcAft>
                      </a:pPr>
                      <a:r>
                        <a:rPr lang="en-CA" sz="2400">
                          <a:solidFill>
                            <a:srgbClr val="222222"/>
                          </a:solidFill>
                          <a:effectLst/>
                          <a:latin typeface="Times New Roman"/>
                          <a:ea typeface="Times New Roman"/>
                          <a:cs typeface="Arial"/>
                        </a:rPr>
                        <a:t>21</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22</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b="1">
                          <a:solidFill>
                            <a:srgbClr val="222222"/>
                          </a:solidFill>
                          <a:effectLst/>
                          <a:latin typeface="Times New Roman"/>
                          <a:ea typeface="Times New Roman"/>
                          <a:cs typeface="Arial"/>
                        </a:rPr>
                        <a:t>23</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24</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25</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26</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27</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28</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b="1">
                          <a:solidFill>
                            <a:srgbClr val="222222"/>
                          </a:solidFill>
                          <a:effectLst/>
                          <a:latin typeface="Times New Roman"/>
                          <a:ea typeface="Times New Roman"/>
                          <a:cs typeface="Arial"/>
                        </a:rPr>
                        <a:t>29</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30</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399337">
                <a:tc>
                  <a:txBody>
                    <a:bodyPr/>
                    <a:lstStyle/>
                    <a:p>
                      <a:pPr algn="ctr">
                        <a:lnSpc>
                          <a:spcPct val="115000"/>
                        </a:lnSpc>
                        <a:spcAft>
                          <a:spcPts val="0"/>
                        </a:spcAft>
                      </a:pPr>
                      <a:r>
                        <a:rPr lang="en-CA" sz="2400" b="1">
                          <a:solidFill>
                            <a:srgbClr val="222222"/>
                          </a:solidFill>
                          <a:effectLst/>
                          <a:latin typeface="Times New Roman"/>
                          <a:ea typeface="Times New Roman"/>
                          <a:cs typeface="Arial"/>
                        </a:rPr>
                        <a:t>31</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32</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33</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34</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35</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36</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b="1">
                          <a:solidFill>
                            <a:srgbClr val="222222"/>
                          </a:solidFill>
                          <a:effectLst/>
                          <a:latin typeface="Times New Roman"/>
                          <a:ea typeface="Times New Roman"/>
                          <a:cs typeface="Arial"/>
                        </a:rPr>
                        <a:t>37</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38</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39</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40</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399337">
                <a:tc>
                  <a:txBody>
                    <a:bodyPr/>
                    <a:lstStyle/>
                    <a:p>
                      <a:pPr algn="ctr">
                        <a:lnSpc>
                          <a:spcPct val="115000"/>
                        </a:lnSpc>
                        <a:spcAft>
                          <a:spcPts val="0"/>
                        </a:spcAft>
                      </a:pPr>
                      <a:r>
                        <a:rPr lang="en-CA" sz="2400" b="1">
                          <a:solidFill>
                            <a:srgbClr val="222222"/>
                          </a:solidFill>
                          <a:effectLst/>
                          <a:latin typeface="Times New Roman"/>
                          <a:ea typeface="Times New Roman"/>
                          <a:cs typeface="Arial"/>
                        </a:rPr>
                        <a:t>41</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42</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b="1">
                          <a:solidFill>
                            <a:srgbClr val="222222"/>
                          </a:solidFill>
                          <a:effectLst/>
                          <a:latin typeface="Times New Roman"/>
                          <a:ea typeface="Times New Roman"/>
                          <a:cs typeface="Arial"/>
                        </a:rPr>
                        <a:t>43</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44</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45</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46</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b="1">
                          <a:solidFill>
                            <a:srgbClr val="222222"/>
                          </a:solidFill>
                          <a:effectLst/>
                          <a:latin typeface="Times New Roman"/>
                          <a:ea typeface="Times New Roman"/>
                          <a:cs typeface="Arial"/>
                        </a:rPr>
                        <a:t>47</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48</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49</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50</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399337">
                <a:tc>
                  <a:txBody>
                    <a:bodyPr/>
                    <a:lstStyle/>
                    <a:p>
                      <a:pPr algn="ctr">
                        <a:lnSpc>
                          <a:spcPct val="115000"/>
                        </a:lnSpc>
                        <a:spcAft>
                          <a:spcPts val="0"/>
                        </a:spcAft>
                      </a:pPr>
                      <a:r>
                        <a:rPr lang="en-CA" sz="2400">
                          <a:solidFill>
                            <a:srgbClr val="222222"/>
                          </a:solidFill>
                          <a:effectLst/>
                          <a:latin typeface="Times New Roman"/>
                          <a:ea typeface="Times New Roman"/>
                          <a:cs typeface="Arial"/>
                        </a:rPr>
                        <a:t>51</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52</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b="1">
                          <a:solidFill>
                            <a:srgbClr val="222222"/>
                          </a:solidFill>
                          <a:effectLst/>
                          <a:latin typeface="Times New Roman"/>
                          <a:ea typeface="Times New Roman"/>
                          <a:cs typeface="Arial"/>
                        </a:rPr>
                        <a:t>53</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54</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55</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56</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57</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58</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b="1">
                          <a:solidFill>
                            <a:srgbClr val="222222"/>
                          </a:solidFill>
                          <a:effectLst/>
                          <a:latin typeface="Times New Roman"/>
                          <a:ea typeface="Times New Roman"/>
                          <a:cs typeface="Arial"/>
                        </a:rPr>
                        <a:t>59</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60</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399337">
                <a:tc>
                  <a:txBody>
                    <a:bodyPr/>
                    <a:lstStyle/>
                    <a:p>
                      <a:pPr algn="ctr">
                        <a:lnSpc>
                          <a:spcPct val="115000"/>
                        </a:lnSpc>
                        <a:spcAft>
                          <a:spcPts val="0"/>
                        </a:spcAft>
                      </a:pPr>
                      <a:r>
                        <a:rPr lang="en-CA" sz="2400" b="1">
                          <a:solidFill>
                            <a:srgbClr val="222222"/>
                          </a:solidFill>
                          <a:effectLst/>
                          <a:latin typeface="Times New Roman"/>
                          <a:ea typeface="Times New Roman"/>
                          <a:cs typeface="Arial"/>
                        </a:rPr>
                        <a:t>61</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62</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63</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64</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65</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66</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b="1">
                          <a:solidFill>
                            <a:srgbClr val="222222"/>
                          </a:solidFill>
                          <a:effectLst/>
                          <a:latin typeface="Times New Roman"/>
                          <a:ea typeface="Times New Roman"/>
                          <a:cs typeface="Arial"/>
                        </a:rPr>
                        <a:t>67</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68</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69</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70</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399337">
                <a:tc>
                  <a:txBody>
                    <a:bodyPr/>
                    <a:lstStyle/>
                    <a:p>
                      <a:pPr algn="ctr">
                        <a:lnSpc>
                          <a:spcPct val="115000"/>
                        </a:lnSpc>
                        <a:spcAft>
                          <a:spcPts val="0"/>
                        </a:spcAft>
                      </a:pPr>
                      <a:r>
                        <a:rPr lang="en-CA" sz="2400" b="1">
                          <a:solidFill>
                            <a:srgbClr val="222222"/>
                          </a:solidFill>
                          <a:effectLst/>
                          <a:latin typeface="Times New Roman"/>
                          <a:ea typeface="Times New Roman"/>
                          <a:cs typeface="Arial"/>
                        </a:rPr>
                        <a:t>71</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72</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b="1">
                          <a:solidFill>
                            <a:srgbClr val="222222"/>
                          </a:solidFill>
                          <a:effectLst/>
                          <a:latin typeface="Times New Roman"/>
                          <a:ea typeface="Times New Roman"/>
                          <a:cs typeface="Arial"/>
                        </a:rPr>
                        <a:t>73</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74</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75</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76</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77</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78</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b="1">
                          <a:solidFill>
                            <a:srgbClr val="222222"/>
                          </a:solidFill>
                          <a:effectLst/>
                          <a:latin typeface="Times New Roman"/>
                          <a:ea typeface="Times New Roman"/>
                          <a:cs typeface="Arial"/>
                        </a:rPr>
                        <a:t>79</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80</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399337">
                <a:tc>
                  <a:txBody>
                    <a:bodyPr/>
                    <a:lstStyle/>
                    <a:p>
                      <a:pPr algn="ctr">
                        <a:lnSpc>
                          <a:spcPct val="115000"/>
                        </a:lnSpc>
                        <a:spcAft>
                          <a:spcPts val="0"/>
                        </a:spcAft>
                      </a:pPr>
                      <a:r>
                        <a:rPr lang="en-CA" sz="2400">
                          <a:solidFill>
                            <a:srgbClr val="222222"/>
                          </a:solidFill>
                          <a:effectLst/>
                          <a:latin typeface="Times New Roman"/>
                          <a:ea typeface="Times New Roman"/>
                          <a:cs typeface="Arial"/>
                        </a:rPr>
                        <a:t>81</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82</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b="1">
                          <a:solidFill>
                            <a:srgbClr val="222222"/>
                          </a:solidFill>
                          <a:effectLst/>
                          <a:latin typeface="Times New Roman"/>
                          <a:ea typeface="Times New Roman"/>
                          <a:cs typeface="Arial"/>
                        </a:rPr>
                        <a:t>83</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84</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85</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86</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87</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88</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b="1">
                          <a:solidFill>
                            <a:srgbClr val="222222"/>
                          </a:solidFill>
                          <a:effectLst/>
                          <a:latin typeface="Times New Roman"/>
                          <a:ea typeface="Times New Roman"/>
                          <a:cs typeface="Arial"/>
                        </a:rPr>
                        <a:t>89</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90</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399337">
                <a:tc>
                  <a:txBody>
                    <a:bodyPr/>
                    <a:lstStyle/>
                    <a:p>
                      <a:pPr algn="ctr">
                        <a:lnSpc>
                          <a:spcPct val="115000"/>
                        </a:lnSpc>
                        <a:spcAft>
                          <a:spcPts val="0"/>
                        </a:spcAft>
                      </a:pPr>
                      <a:r>
                        <a:rPr lang="en-CA" sz="2400">
                          <a:solidFill>
                            <a:srgbClr val="222222"/>
                          </a:solidFill>
                          <a:effectLst/>
                          <a:latin typeface="Times New Roman"/>
                          <a:ea typeface="Times New Roman"/>
                          <a:cs typeface="Arial"/>
                        </a:rPr>
                        <a:t>91</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92</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93</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94</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95</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96</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b="1">
                          <a:solidFill>
                            <a:srgbClr val="222222"/>
                          </a:solidFill>
                          <a:effectLst/>
                          <a:latin typeface="Times New Roman"/>
                          <a:ea typeface="Times New Roman"/>
                          <a:cs typeface="Arial"/>
                        </a:rPr>
                        <a:t>97</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98</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15000"/>
                        </a:lnSpc>
                        <a:spcAft>
                          <a:spcPts val="0"/>
                        </a:spcAft>
                      </a:pPr>
                      <a:r>
                        <a:rPr lang="en-CA" sz="2400">
                          <a:solidFill>
                            <a:srgbClr val="222222"/>
                          </a:solidFill>
                          <a:effectLst/>
                          <a:latin typeface="Times New Roman"/>
                          <a:ea typeface="Times New Roman"/>
                          <a:cs typeface="Arial"/>
                        </a:rPr>
                        <a:t>99</a:t>
                      </a:r>
                      <a:endParaRPr lang="en-CA" sz="240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algn="ctr">
                        <a:lnSpc>
                          <a:spcPct val="115000"/>
                        </a:lnSpc>
                        <a:spcAft>
                          <a:spcPts val="0"/>
                        </a:spcAft>
                      </a:pPr>
                      <a:r>
                        <a:rPr lang="en-CA" sz="2400" dirty="0">
                          <a:solidFill>
                            <a:srgbClr val="222222"/>
                          </a:solidFill>
                          <a:effectLst/>
                          <a:latin typeface="Times New Roman"/>
                          <a:ea typeface="Times New Roman"/>
                          <a:cs typeface="Arial"/>
                        </a:rPr>
                        <a:t>100</a:t>
                      </a:r>
                      <a:endParaRPr lang="en-CA" sz="2400" dirty="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bl>
          </a:graphicData>
        </a:graphic>
      </p:graphicFrame>
      <p:sp>
        <p:nvSpPr>
          <p:cNvPr id="53" name="TextBox 52"/>
          <p:cNvSpPr txBox="1"/>
          <p:nvPr/>
        </p:nvSpPr>
        <p:spPr>
          <a:xfrm>
            <a:off x="5918698" y="32877142"/>
            <a:ext cx="3538084" cy="523220"/>
          </a:xfrm>
          <a:prstGeom prst="rect">
            <a:avLst/>
          </a:prstGeom>
          <a:noFill/>
        </p:spPr>
        <p:txBody>
          <a:bodyPr wrap="square" rtlCol="0">
            <a:spAutoFit/>
          </a:bodyPr>
          <a:lstStyle/>
          <a:p>
            <a:pPr algn="ctr"/>
            <a:r>
              <a:rPr lang="en-US" sz="2800" b="1" dirty="0" smtClean="0"/>
              <a:t>Figure 1.</a:t>
            </a:r>
            <a:r>
              <a:rPr lang="en-US" sz="2800" dirty="0" smtClean="0"/>
              <a:t> DLP example</a:t>
            </a:r>
            <a:endParaRPr lang="en-CA" sz="2800" dirty="0"/>
          </a:p>
        </p:txBody>
      </p:sp>
      <p:graphicFrame>
        <p:nvGraphicFramePr>
          <p:cNvPr id="31" name="Object 30"/>
          <p:cNvGraphicFramePr>
            <a:graphicFrameLocks noChangeAspect="1"/>
          </p:cNvGraphicFramePr>
          <p:nvPr>
            <p:extLst>
              <p:ext uri="{D42A27DB-BD31-4B8C-83A1-F6EECF244321}">
                <p14:modId xmlns:p14="http://schemas.microsoft.com/office/powerpoint/2010/main" val="702071814"/>
              </p:ext>
            </p:extLst>
          </p:nvPr>
        </p:nvGraphicFramePr>
        <p:xfrm>
          <a:off x="15382875" y="13466763"/>
          <a:ext cx="9853613" cy="7675562"/>
        </p:xfrm>
        <a:graphic>
          <a:graphicData uri="http://schemas.openxmlformats.org/presentationml/2006/ole">
            <mc:AlternateContent xmlns:mc="http://schemas.openxmlformats.org/markup-compatibility/2006">
              <mc:Choice xmlns:v="urn:schemas-microsoft-com:vml" Requires="v">
                <p:oleObj spid="_x0000_s1076" name="Document" r:id="rId12" imgW="6159500" imgH="4800600" progId="Word.Document.12">
                  <p:embed/>
                </p:oleObj>
              </mc:Choice>
              <mc:Fallback>
                <p:oleObj name="Document" r:id="rId12" imgW="6159500" imgH="4800600" progId="Word.Document.12">
                  <p:embed/>
                  <p:pic>
                    <p:nvPicPr>
                      <p:cNvPr id="0" name=""/>
                      <p:cNvPicPr/>
                      <p:nvPr/>
                    </p:nvPicPr>
                    <p:blipFill>
                      <a:blip r:embed="rId13"/>
                      <a:stretch>
                        <a:fillRect/>
                      </a:stretch>
                    </p:blipFill>
                    <p:spPr>
                      <a:xfrm>
                        <a:off x="15382875" y="13466763"/>
                        <a:ext cx="9853613" cy="7675562"/>
                      </a:xfrm>
                      <a:prstGeom prst="rect">
                        <a:avLst/>
                      </a:prstGeom>
                    </p:spPr>
                  </p:pic>
                </p:oleObj>
              </mc:Fallback>
            </mc:AlternateContent>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755534900"/>
              </p:ext>
            </p:extLst>
          </p:nvPr>
        </p:nvGraphicFramePr>
        <p:xfrm>
          <a:off x="15395281" y="27067810"/>
          <a:ext cx="9535110" cy="6705283"/>
        </p:xfrm>
        <a:graphic>
          <a:graphicData uri="http://schemas.openxmlformats.org/drawingml/2006/table">
            <a:tbl>
              <a:tblPr firstRow="1" firstCol="1" bandRow="1"/>
              <a:tblGrid>
                <a:gridCol w="4744576"/>
                <a:gridCol w="4790534"/>
              </a:tblGrid>
              <a:tr h="366582">
                <a:tc>
                  <a:txBody>
                    <a:bodyPr/>
                    <a:lstStyle/>
                    <a:p>
                      <a:pPr algn="ctr">
                        <a:lnSpc>
                          <a:spcPct val="115000"/>
                        </a:lnSpc>
                        <a:spcAft>
                          <a:spcPts val="0"/>
                        </a:spcAft>
                      </a:pPr>
                      <a:r>
                        <a:rPr lang="en-CA" sz="2400" b="1" dirty="0">
                          <a:effectLst/>
                          <a:latin typeface="Calibri"/>
                          <a:ea typeface="PMingLiU"/>
                          <a:cs typeface="Arial"/>
                        </a:rPr>
                        <a:t>Alice</a:t>
                      </a:r>
                      <a:endParaRPr lang="en-CA" sz="2400" dirty="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algn="ctr">
                        <a:lnSpc>
                          <a:spcPct val="115000"/>
                        </a:lnSpc>
                        <a:spcAft>
                          <a:spcPts val="0"/>
                        </a:spcAft>
                      </a:pPr>
                      <a:r>
                        <a:rPr lang="en-CA" sz="2400" b="1" dirty="0">
                          <a:effectLst/>
                          <a:latin typeface="Calibri"/>
                          <a:ea typeface="PMingLiU"/>
                          <a:cs typeface="Arial"/>
                        </a:rPr>
                        <a:t>Bob</a:t>
                      </a:r>
                      <a:endParaRPr lang="en-CA" sz="2400" dirty="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r>
              <a:tr h="366582">
                <a:tc gridSpan="2">
                  <a:txBody>
                    <a:bodyPr/>
                    <a:lstStyle/>
                    <a:p>
                      <a:pPr algn="ctr">
                        <a:lnSpc>
                          <a:spcPct val="115000"/>
                        </a:lnSpc>
                        <a:spcAft>
                          <a:spcPts val="0"/>
                        </a:spcAft>
                        <a:tabLst>
                          <a:tab pos="1447800" algn="l"/>
                          <a:tab pos="2171065" algn="ctr"/>
                        </a:tabLst>
                      </a:pPr>
                      <a:r>
                        <a:rPr lang="en-CA" sz="2400" b="1" dirty="0">
                          <a:effectLst/>
                          <a:latin typeface="Calibri"/>
                          <a:ea typeface="PMingLiU"/>
                          <a:cs typeface="Arial"/>
                        </a:rPr>
                        <a:t>Key Creation</a:t>
                      </a:r>
                      <a:endParaRPr lang="en-CA" sz="2400" dirty="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hMerge="1">
                  <a:txBody>
                    <a:bodyPr/>
                    <a:lstStyle/>
                    <a:p>
                      <a:endParaRPr lang="en-CA"/>
                    </a:p>
                  </a:txBody>
                  <a:tcPr/>
                </a:tc>
              </a:tr>
              <a:tr h="1466324">
                <a:tc>
                  <a:txBody>
                    <a:bodyPr/>
                    <a:lstStyle/>
                    <a:p>
                      <a:pPr>
                        <a:lnSpc>
                          <a:spcPct val="115000"/>
                        </a:lnSpc>
                        <a:spcAft>
                          <a:spcPts val="0"/>
                        </a:spcAft>
                      </a:pPr>
                      <a:r>
                        <a:rPr lang="en-CA" sz="2400" dirty="0">
                          <a:effectLst/>
                          <a:latin typeface="Calibri"/>
                          <a:ea typeface="PMingLiU"/>
                          <a:cs typeface="Arial"/>
                        </a:rPr>
                        <a:t>Choose secret primes p and q.</a:t>
                      </a:r>
                    </a:p>
                    <a:p>
                      <a:pPr>
                        <a:lnSpc>
                          <a:spcPct val="115000"/>
                        </a:lnSpc>
                        <a:spcAft>
                          <a:spcPts val="0"/>
                        </a:spcAft>
                      </a:pPr>
                      <a:r>
                        <a:rPr lang="en-CA" sz="2400" dirty="0">
                          <a:effectLst/>
                          <a:latin typeface="Calibri"/>
                          <a:ea typeface="PMingLiU"/>
                          <a:cs typeface="Arial"/>
                        </a:rPr>
                        <a:t>Choose encryption exponent e with </a:t>
                      </a:r>
                    </a:p>
                    <a:p>
                      <a:pPr marL="90170">
                        <a:lnSpc>
                          <a:spcPct val="115000"/>
                        </a:lnSpc>
                        <a:spcAft>
                          <a:spcPts val="0"/>
                        </a:spcAft>
                        <a:tabLst>
                          <a:tab pos="180340" algn="l"/>
                        </a:tabLst>
                      </a:pPr>
                      <a:r>
                        <a:rPr lang="en-CA" sz="2400" dirty="0" err="1">
                          <a:effectLst/>
                          <a:latin typeface="Calibri"/>
                          <a:ea typeface="PMingLiU"/>
                          <a:cs typeface="Arial"/>
                        </a:rPr>
                        <a:t>gcd</a:t>
                      </a:r>
                      <a:r>
                        <a:rPr lang="en-CA" sz="2400" dirty="0">
                          <a:effectLst/>
                          <a:latin typeface="Calibri"/>
                          <a:ea typeface="PMingLiU"/>
                          <a:cs typeface="Arial"/>
                        </a:rPr>
                        <a:t>( e, (p – 1)(q – 1)) = 1</a:t>
                      </a:r>
                    </a:p>
                    <a:p>
                      <a:pPr>
                        <a:lnSpc>
                          <a:spcPct val="115000"/>
                        </a:lnSpc>
                        <a:spcAft>
                          <a:spcPts val="0"/>
                        </a:spcAft>
                        <a:tabLst>
                          <a:tab pos="180340" algn="l"/>
                        </a:tabLst>
                      </a:pPr>
                      <a:r>
                        <a:rPr lang="en-CA" sz="2400" dirty="0">
                          <a:effectLst/>
                          <a:latin typeface="Calibri"/>
                          <a:ea typeface="PMingLiU"/>
                          <a:cs typeface="Arial"/>
                        </a:rPr>
                        <a:t>Publish N </a:t>
                      </a:r>
                      <a:r>
                        <a:rPr lang="en-CA" sz="2400" dirty="0" smtClean="0">
                          <a:effectLst/>
                          <a:latin typeface="Calibri"/>
                          <a:ea typeface="PMingLiU"/>
                          <a:cs typeface="Arial"/>
                        </a:rPr>
                        <a:t>(= </a:t>
                      </a:r>
                      <a:r>
                        <a:rPr lang="en-CA" sz="2400" dirty="0" err="1" smtClean="0">
                          <a:effectLst/>
                          <a:latin typeface="Calibri"/>
                          <a:ea typeface="PMingLiU"/>
                          <a:cs typeface="Arial"/>
                        </a:rPr>
                        <a:t>pq</a:t>
                      </a:r>
                      <a:r>
                        <a:rPr lang="en-CA" sz="2400" dirty="0" smtClean="0">
                          <a:effectLst/>
                          <a:latin typeface="Calibri"/>
                          <a:ea typeface="PMingLiU"/>
                          <a:cs typeface="Arial"/>
                        </a:rPr>
                        <a:t>) </a:t>
                      </a:r>
                      <a:r>
                        <a:rPr lang="en-CA" sz="2400" dirty="0">
                          <a:effectLst/>
                          <a:latin typeface="Calibri"/>
                          <a:ea typeface="PMingLiU"/>
                          <a:cs typeface="Arial"/>
                        </a:rPr>
                        <a:t>and 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a:lnSpc>
                          <a:spcPct val="115000"/>
                        </a:lnSpc>
                        <a:spcAft>
                          <a:spcPts val="0"/>
                        </a:spcAft>
                      </a:pPr>
                      <a:r>
                        <a:rPr lang="en-CA" sz="2400" dirty="0">
                          <a:effectLst/>
                          <a:latin typeface="Calibri"/>
                          <a:ea typeface="PMingLiU"/>
                          <a:cs typeface="Arial"/>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r>
              <a:tr h="366582">
                <a:tc gridSpan="2">
                  <a:txBody>
                    <a:bodyPr/>
                    <a:lstStyle/>
                    <a:p>
                      <a:pPr algn="ctr">
                        <a:lnSpc>
                          <a:spcPct val="115000"/>
                        </a:lnSpc>
                        <a:spcAft>
                          <a:spcPts val="0"/>
                        </a:spcAft>
                      </a:pPr>
                      <a:r>
                        <a:rPr lang="en-CA" sz="2400" b="1" dirty="0">
                          <a:effectLst/>
                          <a:latin typeface="Calibri"/>
                          <a:ea typeface="PMingLiU"/>
                          <a:cs typeface="Arial"/>
                        </a:rPr>
                        <a:t>Encryption</a:t>
                      </a:r>
                      <a:endParaRPr lang="en-CA" sz="2400" dirty="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E3BC"/>
                    </a:solidFill>
                  </a:tcPr>
                </a:tc>
                <a:tc hMerge="1">
                  <a:txBody>
                    <a:bodyPr/>
                    <a:lstStyle/>
                    <a:p>
                      <a:endParaRPr lang="en-CA"/>
                    </a:p>
                  </a:txBody>
                  <a:tcPr/>
                </a:tc>
              </a:tr>
              <a:tr h="1466324">
                <a:tc>
                  <a:txBody>
                    <a:bodyPr/>
                    <a:lstStyle/>
                    <a:p>
                      <a:pPr>
                        <a:lnSpc>
                          <a:spcPct val="115000"/>
                        </a:lnSpc>
                        <a:spcAft>
                          <a:spcPts val="0"/>
                        </a:spcAft>
                      </a:pPr>
                      <a:r>
                        <a:rPr lang="en-CA" sz="2400">
                          <a:effectLst/>
                          <a:latin typeface="Calibri"/>
                          <a:ea typeface="PMingLiU"/>
                          <a:cs typeface="Arial"/>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E3BC"/>
                    </a:solidFill>
                  </a:tcPr>
                </a:tc>
                <a:tc>
                  <a:txBody>
                    <a:bodyPr/>
                    <a:lstStyle/>
                    <a:p>
                      <a:pPr>
                        <a:lnSpc>
                          <a:spcPct val="115000"/>
                        </a:lnSpc>
                        <a:spcAft>
                          <a:spcPts val="0"/>
                        </a:spcAft>
                      </a:pPr>
                      <a:r>
                        <a:rPr lang="en-CA" sz="2400" dirty="0">
                          <a:effectLst/>
                          <a:latin typeface="Calibri"/>
                          <a:ea typeface="PMingLiU"/>
                          <a:cs typeface="Arial"/>
                        </a:rPr>
                        <a:t>Choose plaintext m.</a:t>
                      </a:r>
                    </a:p>
                    <a:p>
                      <a:pPr>
                        <a:lnSpc>
                          <a:spcPct val="115000"/>
                        </a:lnSpc>
                        <a:spcAft>
                          <a:spcPts val="0"/>
                        </a:spcAft>
                      </a:pPr>
                      <a:r>
                        <a:rPr lang="en-CA" sz="2400" dirty="0">
                          <a:effectLst/>
                          <a:latin typeface="Calibri"/>
                          <a:ea typeface="PMingLiU"/>
                          <a:cs typeface="Arial"/>
                        </a:rPr>
                        <a:t>Use Bob's public key (N, e) to compute c ≡ m</a:t>
                      </a:r>
                      <a:r>
                        <a:rPr lang="en-CA" sz="2400" baseline="30000" dirty="0">
                          <a:effectLst/>
                          <a:latin typeface="Calibri"/>
                          <a:ea typeface="PMingLiU"/>
                          <a:cs typeface="Arial"/>
                        </a:rPr>
                        <a:t>e</a:t>
                      </a:r>
                      <a:r>
                        <a:rPr lang="en-CA" sz="2400" dirty="0">
                          <a:effectLst/>
                          <a:latin typeface="Calibri"/>
                          <a:ea typeface="PMingLiU"/>
                          <a:cs typeface="Arial"/>
                        </a:rPr>
                        <a:t> (mod N)</a:t>
                      </a:r>
                    </a:p>
                    <a:p>
                      <a:pPr>
                        <a:lnSpc>
                          <a:spcPct val="115000"/>
                        </a:lnSpc>
                        <a:spcAft>
                          <a:spcPts val="0"/>
                        </a:spcAft>
                      </a:pPr>
                      <a:r>
                        <a:rPr lang="en-CA" sz="2400" dirty="0">
                          <a:effectLst/>
                          <a:latin typeface="Calibri"/>
                          <a:ea typeface="PMingLiU"/>
                          <a:cs typeface="Arial"/>
                        </a:rPr>
                        <a:t>Send ciphertext c to Bob.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E3BC"/>
                    </a:solidFill>
                  </a:tcPr>
                </a:tc>
              </a:tr>
              <a:tr h="366582">
                <a:tc gridSpan="2">
                  <a:txBody>
                    <a:bodyPr/>
                    <a:lstStyle/>
                    <a:p>
                      <a:pPr algn="ctr">
                        <a:lnSpc>
                          <a:spcPct val="115000"/>
                        </a:lnSpc>
                        <a:spcAft>
                          <a:spcPts val="0"/>
                        </a:spcAft>
                      </a:pPr>
                      <a:r>
                        <a:rPr lang="en-CA" sz="2400" b="1" dirty="0">
                          <a:effectLst/>
                          <a:latin typeface="Calibri"/>
                          <a:ea typeface="PMingLiU"/>
                          <a:cs typeface="Arial"/>
                        </a:rPr>
                        <a:t>Decryption</a:t>
                      </a:r>
                      <a:endParaRPr lang="en-CA" sz="2400" dirty="0">
                        <a:effectLst/>
                        <a:latin typeface="Calibri"/>
                        <a:ea typeface="PMingLiU"/>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hMerge="1">
                  <a:txBody>
                    <a:bodyPr/>
                    <a:lstStyle/>
                    <a:p>
                      <a:endParaRPr lang="en-CA"/>
                    </a:p>
                  </a:txBody>
                  <a:tcPr/>
                </a:tc>
              </a:tr>
              <a:tr h="1466324">
                <a:tc>
                  <a:txBody>
                    <a:bodyPr/>
                    <a:lstStyle/>
                    <a:p>
                      <a:pPr>
                        <a:lnSpc>
                          <a:spcPct val="115000"/>
                        </a:lnSpc>
                        <a:spcAft>
                          <a:spcPts val="0"/>
                        </a:spcAft>
                      </a:pPr>
                      <a:r>
                        <a:rPr lang="en-CA" sz="2400" dirty="0">
                          <a:effectLst/>
                          <a:latin typeface="Calibri"/>
                          <a:ea typeface="PMingLiU"/>
                          <a:cs typeface="Arial"/>
                        </a:rPr>
                        <a:t>Compute d satisfying</a:t>
                      </a:r>
                    </a:p>
                    <a:p>
                      <a:pPr marL="90170">
                        <a:lnSpc>
                          <a:spcPct val="115000"/>
                        </a:lnSpc>
                        <a:spcAft>
                          <a:spcPts val="0"/>
                        </a:spcAft>
                      </a:pPr>
                      <a:r>
                        <a:rPr lang="en-CA" sz="2400" dirty="0" err="1">
                          <a:effectLst/>
                          <a:latin typeface="Calibri"/>
                          <a:ea typeface="PMingLiU"/>
                          <a:cs typeface="Arial"/>
                        </a:rPr>
                        <a:t>ed</a:t>
                      </a:r>
                      <a:r>
                        <a:rPr lang="en-CA" sz="2400" dirty="0">
                          <a:effectLst/>
                          <a:latin typeface="Calibri"/>
                          <a:ea typeface="PMingLiU"/>
                          <a:cs typeface="Arial"/>
                        </a:rPr>
                        <a:t>  ≡ 1 (mod (p – 1)(q -1)).</a:t>
                      </a:r>
                    </a:p>
                    <a:p>
                      <a:pPr>
                        <a:lnSpc>
                          <a:spcPct val="115000"/>
                        </a:lnSpc>
                        <a:spcAft>
                          <a:spcPts val="0"/>
                        </a:spcAft>
                      </a:pPr>
                      <a:r>
                        <a:rPr lang="en-CA" sz="2400" dirty="0">
                          <a:effectLst/>
                          <a:latin typeface="Calibri"/>
                          <a:ea typeface="PMingLiU"/>
                          <a:cs typeface="Arial"/>
                        </a:rPr>
                        <a:t>Compute m' ≡ c</a:t>
                      </a:r>
                      <a:r>
                        <a:rPr lang="en-CA" sz="2400" baseline="30000" dirty="0">
                          <a:effectLst/>
                          <a:latin typeface="Calibri"/>
                          <a:ea typeface="PMingLiU"/>
                          <a:cs typeface="Arial"/>
                        </a:rPr>
                        <a:t>d</a:t>
                      </a:r>
                      <a:r>
                        <a:rPr lang="en-CA" sz="2400" dirty="0">
                          <a:effectLst/>
                          <a:latin typeface="Calibri"/>
                          <a:ea typeface="PMingLiU"/>
                          <a:cs typeface="Arial"/>
                        </a:rPr>
                        <a:t> (mod N).</a:t>
                      </a:r>
                    </a:p>
                    <a:p>
                      <a:pPr>
                        <a:lnSpc>
                          <a:spcPct val="115000"/>
                        </a:lnSpc>
                        <a:spcAft>
                          <a:spcPts val="0"/>
                        </a:spcAft>
                      </a:pPr>
                      <a:r>
                        <a:rPr lang="en-CA" sz="2400" dirty="0">
                          <a:effectLst/>
                          <a:latin typeface="Calibri"/>
                          <a:ea typeface="PMingLiU"/>
                          <a:cs typeface="Arial"/>
                        </a:rPr>
                        <a:t>Then m' equals the plaintext 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a:lnSpc>
                          <a:spcPct val="115000"/>
                        </a:lnSpc>
                        <a:spcAft>
                          <a:spcPts val="0"/>
                        </a:spcAft>
                      </a:pPr>
                      <a:r>
                        <a:rPr lang="en-CA" sz="2400" dirty="0">
                          <a:effectLst/>
                          <a:latin typeface="Calibri"/>
                          <a:ea typeface="PMingLiU"/>
                          <a:cs typeface="Arial"/>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r>
            </a:tbl>
          </a:graphicData>
        </a:graphic>
      </p:graphicFrame>
      <p:cxnSp>
        <p:nvCxnSpPr>
          <p:cNvPr id="35" name="Straight Connector 34"/>
          <p:cNvCxnSpPr/>
          <p:nvPr/>
        </p:nvCxnSpPr>
        <p:spPr>
          <a:xfrm flipV="1">
            <a:off x="4580243" y="21211235"/>
            <a:ext cx="533400" cy="430861"/>
          </a:xfrm>
          <a:prstGeom prst="line">
            <a:avLst/>
          </a:prstGeom>
          <a:ln w="28575"/>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4580243" y="21229637"/>
            <a:ext cx="533400" cy="4124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Rounded Rectangle 1"/>
              <p:cNvSpPr/>
              <p:nvPr/>
            </p:nvSpPr>
            <p:spPr>
              <a:xfrm>
                <a:off x="1671661" y="26673196"/>
                <a:ext cx="11731105" cy="8207300"/>
              </a:xfrm>
              <a:prstGeom prst="roundRect">
                <a:avLst/>
              </a:prstGeom>
              <a:solidFill>
                <a:srgbClr val="006666">
                  <a:alpha val="4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400" b="1" dirty="0" smtClean="0">
                    <a:solidFill>
                      <a:prstClr val="black"/>
                    </a:solidFill>
                    <a:latin typeface="Arial" panose="020B0604020202020204" pitchFamily="34" charset="0"/>
                    <a:cs typeface="Arial" panose="020B0604020202020204" pitchFamily="34" charset="0"/>
                  </a:rPr>
                  <a:t>Discrete Logarithm Problem</a:t>
                </a:r>
                <a:endParaRPr lang="en-CA" sz="4400" b="1" dirty="0">
                  <a:solidFill>
                    <a:prstClr val="black"/>
                  </a:solidFill>
                  <a:latin typeface="Arial" panose="020B0604020202020204" pitchFamily="34" charset="0"/>
                  <a:cs typeface="Arial" panose="020B0604020202020204" pitchFamily="34" charset="0"/>
                </a:endParaRPr>
              </a:p>
              <a:p>
                <a:pPr lvl="0"/>
                <a:endParaRPr lang="en-CA" sz="3200" dirty="0">
                  <a:solidFill>
                    <a:prstClr val="black"/>
                  </a:solidFill>
                </a:endParaRPr>
              </a:p>
              <a:p>
                <a:pPr lvl="0" algn="just"/>
                <a:r>
                  <a:rPr lang="en-CA" sz="3200" dirty="0">
                    <a:solidFill>
                      <a:prstClr val="black"/>
                    </a:solidFill>
                  </a:rPr>
                  <a:t>Let g and h </a:t>
                </a:r>
                <a14:m>
                  <m:oMath xmlns:m="http://schemas.openxmlformats.org/officeDocument/2006/math">
                    <m:r>
                      <a:rPr lang="en-CA" sz="3200" i="1" smtClean="0">
                        <a:solidFill>
                          <a:prstClr val="black"/>
                        </a:solidFill>
                        <a:latin typeface="Cambria Math" charset="0"/>
                        <a:ea typeface="Cambria Math" charset="0"/>
                        <a:cs typeface="Cambria Math" charset="0"/>
                      </a:rPr>
                      <m:t>∈</m:t>
                    </m:r>
                    <m:r>
                      <a:rPr lang="en-CA" sz="3200" b="0" i="1" smtClean="0">
                        <a:solidFill>
                          <a:prstClr val="black"/>
                        </a:solidFill>
                        <a:latin typeface="Cambria Math" charset="0"/>
                        <a:ea typeface="Cambria Math" charset="0"/>
                        <a:cs typeface="Cambria Math" charset="0"/>
                      </a:rPr>
                      <m:t> </m:t>
                    </m:r>
                  </m:oMath>
                </a14:m>
                <a:r>
                  <a:rPr lang="en-CA" sz="3200" b="1" dirty="0" smtClean="0">
                    <a:solidFill>
                      <a:prstClr val="black"/>
                    </a:solidFill>
                  </a:rPr>
                  <a:t>Z</a:t>
                </a:r>
                <a:r>
                  <a:rPr lang="en-CA" sz="3200" dirty="0" smtClean="0">
                    <a:solidFill>
                      <a:prstClr val="black"/>
                    </a:solidFill>
                  </a:rPr>
                  <a:t>/</a:t>
                </a:r>
                <a:r>
                  <a:rPr lang="en-CA" sz="3200" dirty="0" err="1" smtClean="0">
                    <a:solidFill>
                      <a:prstClr val="black"/>
                    </a:solidFill>
                  </a:rPr>
                  <a:t>p</a:t>
                </a:r>
                <a:r>
                  <a:rPr lang="en-CA" sz="3200" b="1" dirty="0" err="1" smtClean="0">
                    <a:solidFill>
                      <a:prstClr val="black"/>
                    </a:solidFill>
                  </a:rPr>
                  <a:t>Z</a:t>
                </a:r>
                <a:r>
                  <a:rPr lang="en-CA" sz="3200" dirty="0">
                    <a:solidFill>
                      <a:prstClr val="black"/>
                    </a:solidFill>
                  </a:rPr>
                  <a:t>. The Discrete Logarithm Problem (DLP) is the problem of finding an exponent x such that  </a:t>
                </a:r>
                <a:r>
                  <a:rPr lang="en-CA" sz="3200" dirty="0" err="1">
                    <a:solidFill>
                      <a:prstClr val="black"/>
                    </a:solidFill>
                  </a:rPr>
                  <a:t>g</a:t>
                </a:r>
                <a:r>
                  <a:rPr lang="en-CA" sz="3200" baseline="30000" dirty="0" err="1">
                    <a:solidFill>
                      <a:prstClr val="black"/>
                    </a:solidFill>
                  </a:rPr>
                  <a:t>x</a:t>
                </a:r>
                <a:r>
                  <a:rPr lang="en-CA" sz="3200" baseline="30000" dirty="0">
                    <a:solidFill>
                      <a:prstClr val="black"/>
                    </a:solidFill>
                  </a:rPr>
                  <a:t> </a:t>
                </a:r>
                <a:r>
                  <a:rPr lang="en-CA" sz="3200" dirty="0">
                    <a:solidFill>
                      <a:prstClr val="black"/>
                    </a:solidFill>
                  </a:rPr>
                  <a:t>≡ h (mod p</a:t>
                </a:r>
                <a:r>
                  <a:rPr lang="en-CA" sz="3200" dirty="0" smtClean="0">
                    <a:solidFill>
                      <a:prstClr val="black"/>
                    </a:solidFill>
                  </a:rPr>
                  <a:t>).</a:t>
                </a:r>
                <a:endParaRPr lang="en-CA" sz="3200" dirty="0">
                  <a:solidFill>
                    <a:prstClr val="black"/>
                  </a:solidFill>
                </a:endParaRPr>
              </a:p>
              <a:p>
                <a:pPr lvl="0" algn="just"/>
                <a:r>
                  <a:rPr lang="en-CA" sz="3200" dirty="0">
                    <a:solidFill>
                      <a:prstClr val="black"/>
                    </a:solidFill>
                  </a:rPr>
                  <a:t>The number x exists if g is a primitive root for </a:t>
                </a:r>
                <a:r>
                  <a:rPr lang="en-CA" sz="3200" b="1" dirty="0">
                    <a:solidFill>
                      <a:prstClr val="black"/>
                    </a:solidFill>
                  </a:rPr>
                  <a:t>Z</a:t>
                </a:r>
                <a:r>
                  <a:rPr lang="en-CA" sz="3200" dirty="0">
                    <a:solidFill>
                      <a:prstClr val="black"/>
                    </a:solidFill>
                  </a:rPr>
                  <a:t>/</a:t>
                </a:r>
                <a:r>
                  <a:rPr lang="en-CA" sz="3200" dirty="0" err="1">
                    <a:solidFill>
                      <a:prstClr val="black"/>
                    </a:solidFill>
                  </a:rPr>
                  <a:t>p</a:t>
                </a:r>
                <a:r>
                  <a:rPr lang="en-CA" sz="3200" b="1" dirty="0" err="1">
                    <a:solidFill>
                      <a:prstClr val="black"/>
                    </a:solidFill>
                  </a:rPr>
                  <a:t>Z</a:t>
                </a:r>
                <a:r>
                  <a:rPr lang="en-CA" sz="3200" dirty="0">
                    <a:solidFill>
                      <a:prstClr val="black"/>
                    </a:solidFill>
                  </a:rPr>
                  <a:t>.</a:t>
                </a:r>
              </a:p>
              <a:p>
                <a:pPr lvl="0" algn="just"/>
                <a:endParaRPr lang="en-US" sz="3200" dirty="0">
                  <a:solidFill>
                    <a:prstClr val="black"/>
                  </a:solidFill>
                </a:endParaRPr>
              </a:p>
              <a:p>
                <a:pPr lvl="0" algn="just"/>
                <a:endParaRPr lang="en-US" sz="3200" dirty="0">
                  <a:solidFill>
                    <a:prstClr val="black"/>
                  </a:solidFill>
                </a:endParaRPr>
              </a:p>
              <a:p>
                <a:pPr lvl="0" algn="just"/>
                <a:endParaRPr lang="en-US" sz="3200" dirty="0">
                  <a:solidFill>
                    <a:prstClr val="black"/>
                  </a:solidFill>
                </a:endParaRPr>
              </a:p>
              <a:p>
                <a:pPr lvl="0" algn="just"/>
                <a:endParaRPr lang="en-US" sz="3200" dirty="0">
                  <a:solidFill>
                    <a:prstClr val="black"/>
                  </a:solidFill>
                </a:endParaRPr>
              </a:p>
              <a:p>
                <a:pPr lvl="0" algn="just"/>
                <a:endParaRPr lang="en-US" sz="3200" dirty="0">
                  <a:solidFill>
                    <a:prstClr val="black"/>
                  </a:solidFill>
                </a:endParaRPr>
              </a:p>
              <a:p>
                <a:pPr lvl="0" algn="just"/>
                <a:endParaRPr lang="en-US" sz="2400" dirty="0">
                  <a:solidFill>
                    <a:prstClr val="black"/>
                  </a:solidFill>
                </a:endParaRPr>
              </a:p>
              <a:p>
                <a:pPr lvl="0" algn="just"/>
                <a:endParaRPr lang="en-US" sz="2400" dirty="0" smtClean="0">
                  <a:solidFill>
                    <a:prstClr val="black"/>
                  </a:solidFill>
                </a:endParaRPr>
              </a:p>
              <a:p>
                <a:pPr lvl="0" algn="just"/>
                <a:endParaRPr lang="en-US" sz="3200" dirty="0" smtClean="0">
                  <a:solidFill>
                    <a:prstClr val="black"/>
                  </a:solidFill>
                </a:endParaRPr>
              </a:p>
              <a:p>
                <a:pPr lvl="0" algn="just"/>
                <a:r>
                  <a:rPr lang="en-US" sz="3200" dirty="0" smtClean="0">
                    <a:solidFill>
                      <a:prstClr val="black"/>
                    </a:solidFill>
                  </a:rPr>
                  <a:t>Note: Exponentiation mod p is random; see Chart 1 for an example with p=941.</a:t>
                </a:r>
                <a:endParaRPr lang="en-US" sz="3200" dirty="0">
                  <a:solidFill>
                    <a:prstClr val="black"/>
                  </a:solidFill>
                </a:endParaRPr>
              </a:p>
            </p:txBody>
          </p:sp>
        </mc:Choice>
        <mc:Fallback>
          <p:sp>
            <p:nvSpPr>
              <p:cNvPr id="2" name="Rounded Rectangle 1"/>
              <p:cNvSpPr>
                <a:spLocks noRot="1" noChangeAspect="1" noMove="1" noResize="1" noEditPoints="1" noAdjustHandles="1" noChangeArrowheads="1" noChangeShapeType="1" noTextEdit="1"/>
              </p:cNvSpPr>
              <p:nvPr/>
            </p:nvSpPr>
            <p:spPr>
              <a:xfrm>
                <a:off x="1671661" y="26673196"/>
                <a:ext cx="11731105" cy="8207300"/>
              </a:xfrm>
              <a:prstGeom prst="roundRect">
                <a:avLst/>
              </a:prstGeom>
              <a:blipFill rotWithShape="0">
                <a:blip r:embed="rId14"/>
                <a:stretch>
                  <a:fillRect/>
                </a:stretch>
              </a:blipFill>
              <a:ln>
                <a:solidFill>
                  <a:schemeClr val="tx1"/>
                </a:solidFill>
              </a:ln>
            </p:spPr>
            <p:txBody>
              <a:bodyPr/>
              <a:lstStyle/>
              <a:p>
                <a:r>
                  <a:rPr lang="en-US">
                    <a:noFill/>
                  </a:rPr>
                  <a:t> </a:t>
                </a:r>
              </a:p>
            </p:txBody>
          </p:sp>
        </mc:Fallback>
      </mc:AlternateContent>
      <p:pic>
        <p:nvPicPr>
          <p:cNvPr id="1061" name="Picture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44540" y="30553042"/>
            <a:ext cx="548640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Rounded Rectangle 43"/>
          <p:cNvSpPr/>
          <p:nvPr/>
        </p:nvSpPr>
        <p:spPr>
          <a:xfrm>
            <a:off x="26903435" y="27105000"/>
            <a:ext cx="11731105" cy="4020665"/>
          </a:xfrm>
          <a:prstGeom prst="roundRect">
            <a:avLst/>
          </a:prstGeom>
          <a:solidFill>
            <a:srgbClr val="006666">
              <a:alpha val="4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400" b="1" dirty="0" smtClean="0">
                <a:solidFill>
                  <a:prstClr val="black"/>
                </a:solidFill>
                <a:latin typeface="Arial" panose="020B0604020202020204" pitchFamily="34" charset="0"/>
                <a:cs typeface="Arial" panose="020B0604020202020204" pitchFamily="34" charset="0"/>
              </a:rPr>
              <a:t>Conclusion</a:t>
            </a:r>
          </a:p>
          <a:p>
            <a:pPr lvl="0" algn="ctr"/>
            <a:endParaRPr lang="en-US" sz="3200" dirty="0" smtClean="0">
              <a:solidFill>
                <a:prstClr val="black"/>
              </a:solidFill>
              <a:latin typeface="Arial" panose="020B0604020202020204" pitchFamily="34" charset="0"/>
              <a:cs typeface="Arial" panose="020B0604020202020204" pitchFamily="34" charset="0"/>
            </a:endParaRPr>
          </a:p>
          <a:p>
            <a:pPr algn="just"/>
            <a:r>
              <a:rPr lang="en-US" sz="3200" dirty="0">
                <a:solidFill>
                  <a:prstClr val="black"/>
                </a:solidFill>
              </a:rPr>
              <a:t>In conclusion, the mathematics behind RSA is still very solid. The major flaw detected by </a:t>
            </a:r>
            <a:r>
              <a:rPr lang="en-US" sz="3200" dirty="0" err="1">
                <a:solidFill>
                  <a:prstClr val="black"/>
                </a:solidFill>
              </a:rPr>
              <a:t>Lenstra</a:t>
            </a:r>
            <a:r>
              <a:rPr lang="en-US" sz="3200" dirty="0">
                <a:solidFill>
                  <a:prstClr val="black"/>
                </a:solidFill>
              </a:rPr>
              <a:t> et al. seems to be an implementation error not a mathematical error. For further research refer to [2], [3] &amp; [4].</a:t>
            </a:r>
            <a:endParaRPr lang="en-US" sz="3200" dirty="0" smtClean="0">
              <a:solidFill>
                <a:prstClr val="black"/>
              </a:solidFill>
            </a:endParaRPr>
          </a:p>
          <a:p>
            <a:pPr lvl="0" algn="just"/>
            <a:endParaRPr lang="en-US" sz="3200" dirty="0" smtClean="0">
              <a:solidFill>
                <a:prstClr val="black"/>
              </a:solidFill>
            </a:endParaRPr>
          </a:p>
          <a:p>
            <a:pPr lvl="0" algn="just"/>
            <a:endParaRPr lang="en-US" sz="3200" dirty="0" smtClean="0">
              <a:solidFill>
                <a:prstClr val="black"/>
              </a:solidFill>
            </a:endParaRPr>
          </a:p>
        </p:txBody>
      </p:sp>
      <p:sp>
        <p:nvSpPr>
          <p:cNvPr id="52" name="TextBox 51"/>
          <p:cNvSpPr txBox="1"/>
          <p:nvPr/>
        </p:nvSpPr>
        <p:spPr>
          <a:xfrm>
            <a:off x="19269571" y="12866775"/>
            <a:ext cx="7076169" cy="523220"/>
          </a:xfrm>
          <a:prstGeom prst="rect">
            <a:avLst/>
          </a:prstGeom>
          <a:noFill/>
        </p:spPr>
        <p:txBody>
          <a:bodyPr wrap="square" rtlCol="0">
            <a:spAutoFit/>
          </a:bodyPr>
          <a:lstStyle/>
          <a:p>
            <a:r>
              <a:rPr lang="en-US" sz="2800" b="1" dirty="0" smtClean="0"/>
              <a:t>  Figure </a:t>
            </a:r>
            <a:r>
              <a:rPr lang="en-US" sz="2800" b="1" dirty="0"/>
              <a:t>2</a:t>
            </a:r>
            <a:r>
              <a:rPr lang="en-US" sz="2800" b="1" dirty="0" smtClean="0"/>
              <a:t>.</a:t>
            </a:r>
            <a:r>
              <a:rPr lang="en-US" sz="2800" dirty="0" smtClean="0"/>
              <a:t> Symmetric Key Cryptography</a:t>
            </a:r>
            <a:endParaRPr lang="en-CA" sz="2800" dirty="0"/>
          </a:p>
        </p:txBody>
      </p:sp>
      <p:sp>
        <p:nvSpPr>
          <p:cNvPr id="58" name="TextBox 57"/>
          <p:cNvSpPr txBox="1"/>
          <p:nvPr/>
        </p:nvSpPr>
        <p:spPr>
          <a:xfrm>
            <a:off x="19269571" y="26411586"/>
            <a:ext cx="7076169" cy="523220"/>
          </a:xfrm>
          <a:prstGeom prst="rect">
            <a:avLst/>
          </a:prstGeom>
          <a:noFill/>
        </p:spPr>
        <p:txBody>
          <a:bodyPr wrap="square" rtlCol="0">
            <a:spAutoFit/>
          </a:bodyPr>
          <a:lstStyle/>
          <a:p>
            <a:r>
              <a:rPr lang="en-US" sz="2800" b="1" dirty="0" smtClean="0"/>
              <a:t> Figure 3.</a:t>
            </a:r>
            <a:r>
              <a:rPr lang="en-US" sz="2800" dirty="0" smtClean="0"/>
              <a:t> Asymmetric Key Cryptography</a:t>
            </a:r>
            <a:endParaRPr lang="en-CA" sz="2800" dirty="0"/>
          </a:p>
        </p:txBody>
      </p:sp>
      <p:sp>
        <p:nvSpPr>
          <p:cNvPr id="46" name="Rounded Rectangle 45"/>
          <p:cNvSpPr/>
          <p:nvPr/>
        </p:nvSpPr>
        <p:spPr>
          <a:xfrm>
            <a:off x="26955885" y="31590344"/>
            <a:ext cx="11731105" cy="3290152"/>
          </a:xfrm>
          <a:prstGeom prst="roundRect">
            <a:avLst/>
          </a:prstGeom>
          <a:solidFill>
            <a:srgbClr val="006666">
              <a:alpha val="4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dirty="0">
                <a:solidFill>
                  <a:prstClr val="black"/>
                </a:solidFill>
              </a:rPr>
              <a:t>First and foremost, I would like to thank God for giving me the opportunity to participate in this research. I would also like to thank UROP for providing me with the funding and resources to complete my research. Lastly, special thanks to Dr. Monica Nevins for taking time out of her very busy schedule to teach me about the fascinating world of cryptography</a:t>
            </a:r>
            <a:r>
              <a:rPr lang="en-US" sz="3200" dirty="0" smtClean="0">
                <a:solidFill>
                  <a:prstClr val="black"/>
                </a:solidFill>
              </a:rPr>
              <a:t>!</a:t>
            </a:r>
            <a:endParaRPr lang="en-US" sz="3200" dirty="0" smtClean="0">
              <a:solidFill>
                <a:prstClr val="black"/>
              </a:solidFill>
            </a:endParaRP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10823</TotalTime>
  <Words>1039</Words>
  <Application>Microsoft Macintosh PowerPoint</Application>
  <PresentationFormat>Custom</PresentationFormat>
  <Paragraphs>257</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Calibri</vt:lpstr>
      <vt:lpstr>Cambria Math</vt:lpstr>
      <vt:lpstr>Papyrus</vt:lpstr>
      <vt:lpstr>PMingLiU</vt:lpstr>
      <vt:lpstr>Times New Roman</vt:lpstr>
      <vt:lpstr>Arial</vt:lpstr>
      <vt:lpstr>Office Theme</vt:lpstr>
      <vt:lpstr>Microsoft Word Document</vt:lpstr>
      <vt:lpstr>PowerPoint Presentation</vt:lpstr>
    </vt:vector>
  </TitlesOfParts>
  <Company>Genigraphics LLC</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44x44</dc:title>
  <dc:creator>Jay Larson</dc:creator>
  <dc:description>Quality poster printing
www.genigraphics.com
1-800-790-4001</dc:description>
  <cp:lastModifiedBy>Rana Khalil</cp:lastModifiedBy>
  <cp:revision>186</cp:revision>
  <cp:lastPrinted>2013-02-12T02:21:55Z</cp:lastPrinted>
  <dcterms:created xsi:type="dcterms:W3CDTF">2013-02-10T21:14:48Z</dcterms:created>
  <dcterms:modified xsi:type="dcterms:W3CDTF">2018-01-26T03:32:42Z</dcterms:modified>
</cp:coreProperties>
</file>