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44" r:id="rId1"/>
  </p:sldMasterIdLst>
  <p:notesMasterIdLst>
    <p:notesMasterId r:id="rId25"/>
  </p:notesMasterIdLst>
  <p:sldIdLst>
    <p:sldId id="256" r:id="rId2"/>
    <p:sldId id="257" r:id="rId3"/>
    <p:sldId id="288" r:id="rId4"/>
    <p:sldId id="258" r:id="rId5"/>
    <p:sldId id="259" r:id="rId6"/>
    <p:sldId id="260" r:id="rId7"/>
    <p:sldId id="263" r:id="rId8"/>
    <p:sldId id="268" r:id="rId9"/>
    <p:sldId id="269" r:id="rId10"/>
    <p:sldId id="270" r:id="rId11"/>
    <p:sldId id="272" r:id="rId12"/>
    <p:sldId id="273" r:id="rId13"/>
    <p:sldId id="274" r:id="rId14"/>
    <p:sldId id="275" r:id="rId15"/>
    <p:sldId id="282" r:id="rId16"/>
    <p:sldId id="287" r:id="rId17"/>
    <p:sldId id="279" r:id="rId18"/>
    <p:sldId id="280" r:id="rId19"/>
    <p:sldId id="281" r:id="rId20"/>
    <p:sldId id="283" r:id="rId21"/>
    <p:sldId id="285" r:id="rId22"/>
    <p:sldId id="284" r:id="rId23"/>
    <p:sldId id="28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/>
    <p:restoredTop sz="71556" autoAdjust="0"/>
  </p:normalViewPr>
  <p:slideViewPr>
    <p:cSldViewPr>
      <p:cViewPr varScale="1">
        <p:scale>
          <a:sx n="66" d="100"/>
          <a:sy n="66" d="100"/>
        </p:scale>
        <p:origin x="2448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1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B4376-2EE7-45F2-86F3-B27CD7708AC0}" type="datetimeFigureOut">
              <a:rPr lang="en-CA" smtClean="0"/>
              <a:t>2018-01-07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D32A2-6D76-41BB-B0C2-5E14D07BC9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5434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</a:t>
            </a:r>
            <a:r>
              <a:rPr lang="en-US" baseline="0" dirty="0" smtClean="0"/>
              <a:t> afternoon! My name is Rana Khalil. Today I will be talking about how secure is RSA, in a mathematical approach.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D32A2-6D76-41BB-B0C2-5E14D07BC92C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5371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Ellis never arrived at a mathematical solution, though he added an intuitive sense of how it should work. The idea is based on splitting a key into two parts: an encryption key and a decryption key. The decryption key performs the inverse or undo operation, which was applied by the encryption key.  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D32A2-6D76-41BB-B0C2-5E14D07BC92C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6246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Alice and Bob want to communicate securely,</a:t>
            </a:r>
            <a:r>
              <a:rPr lang="en-C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while eve wants to eavesdrop to obtain access to that information.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D32A2-6D76-41BB-B0C2-5E14D07BC92C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87626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Say Bob has a message he converted into a number using a padding scheme, let's call this m. 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D32A2-6D76-41BB-B0C2-5E14D07BC92C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6034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Alice generates her public and private keys as follows:</a:t>
            </a:r>
          </a:p>
          <a:p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she generates 2 random prime numbers of similar size and multiplies them to get n = 33. 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D32A2-6D76-41BB-B0C2-5E14D07BC92C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8831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she calculates Phi of n easily, since she knows the factorization of n, which turns out to 20.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D32A2-6D76-41BB-B0C2-5E14D07BC92C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70190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 she picks some small public exponent e, with a condition that it must be an odd number, that does not share a factor with Phi(n). ). In this case she picks e equals 3.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D32A2-6D76-41BB-B0C2-5E14D07BC92C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70190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She</a:t>
            </a:r>
            <a:r>
              <a:rPr lang="en-US" baseline="0" dirty="0" smtClean="0"/>
              <a:t> then calculates her decryption key by taking the inverse of d mod phi(n) which in our case is 20. Therefore, she calculates d = 7.</a:t>
            </a:r>
          </a:p>
          <a:p>
            <a:endParaRPr lang="en-US" baseline="0" dirty="0" smtClean="0"/>
          </a:p>
          <a:p>
            <a:r>
              <a:rPr lang="en-US" baseline="0" dirty="0" smtClean="0"/>
              <a:t>Just to recap, Alice did a couple of things here: she picked two primes, multiplied them to get N, found phi of n, picked an exponent e, which she used to calculate 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Alice uses her trapdoor to hide the two primes, phi of n and the decryption key.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D32A2-6D76-41BB-B0C2-5E14D07BC92C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70190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 publicizes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 and e, so both Bob and Eve has access to them.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 sends this to Bob to lock his message with.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D32A2-6D76-41BB-B0C2-5E14D07BC92C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79180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Bob locks his message by calculating m to the power of e mod n, call this c, his encrypted message, which he sends back to Alice.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D32A2-6D76-41BB-B0C2-5E14D07BC92C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65051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Finally, Alice decrypts his message using her private key d accessed through her trapdoor, c to the power of d mod n equals Bob's original message m. Notice that Eve, or anyone else with c, n and e can only find exponent d, if they can calculate Phi(n) , which requires they know the prime factorization of n. </a:t>
            </a:r>
          </a:p>
          <a:p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n is large enough, Alice can be sure that this will take hundreds of years even with the most powerful network of computers</a:t>
            </a:r>
          </a:p>
          <a:p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trick was immediately classified after its publication. However it was independently re-discovered at 1977 by Ron </a:t>
            </a:r>
            <a:r>
              <a:rPr lang="en-C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Rivest</a:t>
            </a: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C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Adi</a:t>
            </a: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Shamir and Leonard </a:t>
            </a:r>
            <a:r>
              <a:rPr lang="en-C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Adlemen</a:t>
            </a: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Which is why its now known as RSA ENCRYPTION.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D32A2-6D76-41BB-B0C2-5E14D07BC92C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9028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 till the 1970s cryptography has been based on symmetric keys, that is the sender encrypts their message using a specific key and the receiver decrypts using an identical key.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D32A2-6D76-41BB-B0C2-5E14D07BC92C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54941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D32A2-6D76-41BB-B0C2-5E14D07BC92C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01105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D32A2-6D76-41BB-B0C2-5E14D07BC92C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0110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for Alice and Bob to communicate securely they must first share identical keys. However, establishing a shared key is often impossible if Alice and Bob can't physically meet.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D32A2-6D76-41BB-B0C2-5E14D07BC92C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8035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for Alice and Bob to communicate securely they must first share identical keys. However, establishing a shared key is often impossible if Alice and Bob can't physically meet.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D32A2-6D76-41BB-B0C2-5E14D07BC92C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5104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Plus if Alice needs to communicate with multiple people, then she's going to have to exchange distinct keys with each person.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D32A2-6D76-41BB-B0C2-5E14D07BC92C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9887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en-C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if Alice was a bank, </a:t>
            </a: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she's going to have to manage thousands of keys and send thousands of messages just to establish them. Could there be a simpler way?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D32A2-6D76-41BB-B0C2-5E14D07BC92C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9666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1970, James Ellis, a British engineer and mathematician was working on an idea for non-secret encryption. It's based on a clever yet simple idea. Lock and unlock are inverse operations. Alice can buy a lock keep the key and send an open lock to Bob,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D32A2-6D76-41BB-B0C2-5E14D07BC92C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615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Bob then locks his message and sends it back to Alice; no keys are exchanged.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D32A2-6D76-41BB-B0C2-5E14D07BC92C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902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means Alice can publish the lock widely, and let anyone in the world use it to send her a message, and now she can only keep track of a single key.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D32A2-6D76-41BB-B0C2-5E14D07BC92C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2236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B85A-5139-4C91-A7F1-EAB6F36CBDD4}" type="datetimeFigureOut">
              <a:rPr lang="en-CA" smtClean="0"/>
              <a:t>2018-01-07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8838-0841-4948-A175-FFD60F197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9297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B85A-5139-4C91-A7F1-EAB6F36CBDD4}" type="datetimeFigureOut">
              <a:rPr lang="en-CA" smtClean="0"/>
              <a:t>2018-01-07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8838-0841-4948-A175-FFD60F197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5512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B85A-5139-4C91-A7F1-EAB6F36CBDD4}" type="datetimeFigureOut">
              <a:rPr lang="en-CA" smtClean="0"/>
              <a:t>2018-01-07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8838-0841-4948-A175-FFD60F197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2876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B85A-5139-4C91-A7F1-EAB6F36CBDD4}" type="datetimeFigureOut">
              <a:rPr lang="en-CA" smtClean="0"/>
              <a:t>2018-01-07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8838-0841-4948-A175-FFD60F197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420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B85A-5139-4C91-A7F1-EAB6F36CBDD4}" type="datetimeFigureOut">
              <a:rPr lang="en-CA" smtClean="0"/>
              <a:t>2018-01-07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8838-0841-4948-A175-FFD60F197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7743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B85A-5139-4C91-A7F1-EAB6F36CBDD4}" type="datetimeFigureOut">
              <a:rPr lang="en-CA" smtClean="0"/>
              <a:t>2018-01-07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8838-0841-4948-A175-FFD60F197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9610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B85A-5139-4C91-A7F1-EAB6F36CBDD4}" type="datetimeFigureOut">
              <a:rPr lang="en-CA" smtClean="0"/>
              <a:t>2018-01-07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8838-0841-4948-A175-FFD60F197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2137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B85A-5139-4C91-A7F1-EAB6F36CBDD4}" type="datetimeFigureOut">
              <a:rPr lang="en-CA" smtClean="0"/>
              <a:t>2018-01-07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8838-0841-4948-A175-FFD60F197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3207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B85A-5139-4C91-A7F1-EAB6F36CBDD4}" type="datetimeFigureOut">
              <a:rPr lang="en-CA" smtClean="0"/>
              <a:t>2018-01-07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8838-0841-4948-A175-FFD60F197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4325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B85A-5139-4C91-A7F1-EAB6F36CBDD4}" type="datetimeFigureOut">
              <a:rPr lang="en-CA" smtClean="0"/>
              <a:t>2018-01-07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8838-0841-4948-A175-FFD60F197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023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B85A-5139-4C91-A7F1-EAB6F36CBDD4}" type="datetimeFigureOut">
              <a:rPr lang="en-CA" smtClean="0"/>
              <a:t>2018-01-07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8838-0841-4948-A175-FFD60F197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6126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1B85A-5139-4C91-A7F1-EAB6F36CBDD4}" type="datetimeFigureOut">
              <a:rPr lang="en-CA" smtClean="0"/>
              <a:t>2018-01-07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38838-0841-4948-A175-FFD60F197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0621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45" r:id="rId1"/>
    <p:sldLayoutId id="2147484946" r:id="rId2"/>
    <p:sldLayoutId id="2147484947" r:id="rId3"/>
    <p:sldLayoutId id="2147484948" r:id="rId4"/>
    <p:sldLayoutId id="2147484949" r:id="rId5"/>
    <p:sldLayoutId id="2147484950" r:id="rId6"/>
    <p:sldLayoutId id="2147484951" r:id="rId7"/>
    <p:sldLayoutId id="2147484952" r:id="rId8"/>
    <p:sldLayoutId id="2147484953" r:id="rId9"/>
    <p:sldLayoutId id="2147484954" r:id="rId10"/>
    <p:sldLayoutId id="21474849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6" t="2206" r="1328" b="6335"/>
          <a:stretch/>
        </p:blipFill>
        <p:spPr bwMode="auto">
          <a:xfrm>
            <a:off x="-54393" y="0"/>
            <a:ext cx="918148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08952" y="476672"/>
            <a:ext cx="79181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How secure is RSA:</a:t>
            </a:r>
          </a:p>
          <a:p>
            <a:pPr algn="r"/>
            <a:r>
              <a:rPr lang="en-US" sz="54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48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Mathematical Approach</a:t>
            </a:r>
            <a:endParaRPr lang="en-CA" sz="48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5661248"/>
            <a:ext cx="56166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By: Rana Khalil</a:t>
            </a:r>
          </a:p>
          <a:p>
            <a:r>
              <a:rPr lang="en-US" sz="2800" i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Supervised by: Dr. Monica Nevins</a:t>
            </a:r>
            <a:endParaRPr lang="en-CA" sz="2800" i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916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Alice                                                                          Bob </a:t>
            </a:r>
            <a:endParaRPr lang="en-CA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115616" y="3212976"/>
            <a:ext cx="655272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717032"/>
            <a:ext cx="11906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586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2776"/>
            <a:ext cx="9144000" cy="5445224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             </a:t>
            </a:r>
            <a:r>
              <a:rPr lang="en-US" dirty="0" smtClean="0">
                <a:solidFill>
                  <a:schemeClr val="bg1"/>
                </a:solidFill>
              </a:rPr>
              <a:t>Eve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Alice                                                                             Bob </a:t>
            </a:r>
            <a:endParaRPr lang="en-CA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259632" y="4725144"/>
            <a:ext cx="655272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4535996" y="2564904"/>
            <a:ext cx="0" cy="21602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2776"/>
          </a:xfrm>
          <a:solidFill>
            <a:schemeClr val="accent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8000" dirty="0" smtClean="0">
                <a:latin typeface="Agency FB" panose="020B0503020202020204" pitchFamily="34" charset="0"/>
              </a:rPr>
              <a:t>RSA </a:t>
            </a:r>
            <a:endParaRPr lang="en-CA" sz="80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06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           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                                          Eve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Alice                                                                             Bob </a:t>
            </a:r>
            <a:endParaRPr lang="en-CA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259632" y="3861048"/>
            <a:ext cx="655272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4391980" y="1888646"/>
            <a:ext cx="0" cy="19442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49080"/>
            <a:ext cx="1133475" cy="104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956376" y="5186984"/>
            <a:ext cx="9894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 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en-US" dirty="0" smtClean="0">
                <a:solidFill>
                  <a:schemeClr val="bg1"/>
                </a:solidFill>
              </a:rPr>
              <a:t>NO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 = 17</a:t>
            </a:r>
          </a:p>
          <a:p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00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           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                                          Eve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Alice                                                                             Bob </a:t>
            </a:r>
            <a:endParaRPr lang="en-CA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259632" y="3861048"/>
            <a:ext cx="655272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4391980" y="1888646"/>
            <a:ext cx="0" cy="19442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49080"/>
            <a:ext cx="1133475" cy="104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956376" y="5186984"/>
            <a:ext cx="9894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 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en-US" dirty="0" smtClean="0">
                <a:solidFill>
                  <a:schemeClr val="bg1"/>
                </a:solidFill>
              </a:rPr>
              <a:t>NO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 = 17</a:t>
            </a:r>
          </a:p>
          <a:p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4149080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p1 = 3</a:t>
            </a:r>
          </a:p>
          <a:p>
            <a:r>
              <a:rPr lang="en-US" dirty="0">
                <a:solidFill>
                  <a:schemeClr val="bg1"/>
                </a:solidFill>
              </a:rPr>
              <a:t>p2 = 11</a:t>
            </a:r>
          </a:p>
          <a:p>
            <a:r>
              <a:rPr lang="en-US" dirty="0">
                <a:solidFill>
                  <a:schemeClr val="bg1"/>
                </a:solidFill>
              </a:rPr>
              <a:t>N = 3* 11 = 33</a:t>
            </a:r>
          </a:p>
        </p:txBody>
      </p:sp>
    </p:spTree>
    <p:extLst>
      <p:ext uri="{BB962C8B-B14F-4D97-AF65-F5344CB8AC3E}">
        <p14:creationId xmlns:p14="http://schemas.microsoft.com/office/powerpoint/2010/main" val="12840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           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                                          Eve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Alice                                                                             Bob </a:t>
            </a:r>
            <a:endParaRPr lang="en-CA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259632" y="3861048"/>
            <a:ext cx="655272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4391980" y="1888646"/>
            <a:ext cx="0" cy="19442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49080"/>
            <a:ext cx="1133475" cy="104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956376" y="5186984"/>
            <a:ext cx="9894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 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en-US" dirty="0" smtClean="0">
                <a:solidFill>
                  <a:schemeClr val="bg1"/>
                </a:solidFill>
              </a:rPr>
              <a:t>NO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 = 17</a:t>
            </a:r>
          </a:p>
          <a:p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4149080"/>
            <a:ext cx="27363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p1 = 3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p2 = 11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N = </a:t>
            </a:r>
            <a:r>
              <a:rPr lang="en-US" dirty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* 11 = 33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l-GR" dirty="0">
                <a:solidFill>
                  <a:schemeClr val="bg1"/>
                </a:solidFill>
              </a:rPr>
              <a:t> Φ</a:t>
            </a:r>
            <a:r>
              <a:rPr lang="en-US" dirty="0" smtClean="0">
                <a:solidFill>
                  <a:schemeClr val="bg1"/>
                </a:solidFill>
              </a:rPr>
              <a:t>(n) = ( p1 – 1) ( p2 -1)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= </a:t>
            </a:r>
            <a:r>
              <a:rPr lang="en-US" dirty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 * 10 =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20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75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           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                                          Eve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Alice                                                                             Bob </a:t>
            </a:r>
            <a:endParaRPr lang="en-CA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259632" y="3861048"/>
            <a:ext cx="655272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4391980" y="1888646"/>
            <a:ext cx="0" cy="19442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49080"/>
            <a:ext cx="1133475" cy="104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956376" y="5186984"/>
            <a:ext cx="9894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 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en-US" dirty="0" smtClean="0">
                <a:solidFill>
                  <a:schemeClr val="bg1"/>
                </a:solidFill>
              </a:rPr>
              <a:t>NO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 = 17</a:t>
            </a:r>
          </a:p>
          <a:p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4149080"/>
            <a:ext cx="27363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p1 = 3</a:t>
            </a:r>
          </a:p>
          <a:p>
            <a:r>
              <a:rPr lang="en-US" dirty="0">
                <a:solidFill>
                  <a:schemeClr val="bg1"/>
                </a:solidFill>
              </a:rPr>
              <a:t>p2 = 11</a:t>
            </a:r>
          </a:p>
          <a:p>
            <a:r>
              <a:rPr lang="en-US" dirty="0">
                <a:solidFill>
                  <a:schemeClr val="bg1"/>
                </a:solidFill>
              </a:rPr>
              <a:t>N = 3* 11 = 33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l-GR" dirty="0">
                <a:solidFill>
                  <a:schemeClr val="bg1"/>
                </a:solidFill>
              </a:rPr>
              <a:t> Φ</a:t>
            </a:r>
            <a:r>
              <a:rPr lang="en-US" dirty="0">
                <a:solidFill>
                  <a:schemeClr val="bg1"/>
                </a:solidFill>
              </a:rPr>
              <a:t>(n) = ( p1 – 1) ( p2 -2)</a:t>
            </a:r>
          </a:p>
          <a:p>
            <a:r>
              <a:rPr lang="en-US" dirty="0">
                <a:solidFill>
                  <a:schemeClr val="bg1"/>
                </a:solidFill>
              </a:rPr>
              <a:t>      = 2 * 10 = 20</a:t>
            </a:r>
            <a:endParaRPr lang="en-CA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e = 3 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3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           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                                          Eve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Alice                                                                             Bob </a:t>
            </a:r>
            <a:endParaRPr lang="en-CA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259632" y="3861048"/>
            <a:ext cx="655272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4391980" y="1888646"/>
            <a:ext cx="0" cy="19442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49080"/>
            <a:ext cx="1133475" cy="104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956376" y="5186984"/>
            <a:ext cx="9894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 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en-US" dirty="0" smtClean="0">
                <a:solidFill>
                  <a:schemeClr val="bg1"/>
                </a:solidFill>
              </a:rPr>
              <a:t>NO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 = 17</a:t>
            </a:r>
          </a:p>
          <a:p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4149080"/>
            <a:ext cx="27363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p1 = 3</a:t>
            </a:r>
          </a:p>
          <a:p>
            <a:r>
              <a:rPr lang="en-US" dirty="0">
                <a:solidFill>
                  <a:schemeClr val="bg1"/>
                </a:solidFill>
              </a:rPr>
              <a:t>p2 = 11</a:t>
            </a:r>
          </a:p>
          <a:p>
            <a:r>
              <a:rPr lang="en-US" dirty="0">
                <a:solidFill>
                  <a:schemeClr val="bg1"/>
                </a:solidFill>
              </a:rPr>
              <a:t>N = 3* 11 = 33</a:t>
            </a:r>
          </a:p>
          <a:p>
            <a:r>
              <a:rPr lang="el-GR" dirty="0" smtClean="0">
                <a:solidFill>
                  <a:schemeClr val="bg1"/>
                </a:solidFill>
              </a:rPr>
              <a:t>Φ</a:t>
            </a:r>
            <a:r>
              <a:rPr lang="en-US" dirty="0">
                <a:solidFill>
                  <a:schemeClr val="bg1"/>
                </a:solidFill>
              </a:rPr>
              <a:t>(n) = ( p1 – 1) ( p2 -2)</a:t>
            </a:r>
          </a:p>
          <a:p>
            <a:r>
              <a:rPr lang="en-US" dirty="0">
                <a:solidFill>
                  <a:schemeClr val="bg1"/>
                </a:solidFill>
              </a:rPr>
              <a:t>      = 2 * 10 = 20</a:t>
            </a:r>
            <a:endParaRPr lang="en-CA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e = 3 </a:t>
            </a:r>
            <a:endParaRPr lang="en-CA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601488" y="5510149"/>
                <a:ext cx="425511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𝑒𝑑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≡1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𝑚𝑜𝑑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l-GR" sz="2400" dirty="0">
                          <a:solidFill>
                            <a:schemeClr val="bg1"/>
                          </a:solidFill>
                        </a:rPr>
                        <m:t>Φ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chemeClr val="bg1"/>
                          </a:solidFill>
                        </a:rPr>
                        <m:t>(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chemeClr val="bg1"/>
                          </a:solidFill>
                        </a:rPr>
                        <m:t>n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chemeClr val="bg1"/>
                          </a:solidFill>
                        </a:rPr>
                        <m:t>)</m:t>
                      </m:r>
                    </m:oMath>
                  </m:oMathPara>
                </a14:m>
                <a:endParaRPr lang="en-US" sz="2400" dirty="0" smtClean="0">
                  <a:solidFill>
                    <a:schemeClr val="bg1"/>
                  </a:solidFill>
                </a:endParaRPr>
              </a:p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                   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/>
                      </a:rPr>
                      <m:t>  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/>
                      </a:rPr>
                      <m:t>3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/>
                      </a:rPr>
                      <m:t>𝑑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/>
                      </a:rPr>
                      <m:t>= </m:t>
                    </m:r>
                  </m:oMath>
                </a14:m>
                <a:r>
                  <a:rPr lang="en-CA" sz="2400" dirty="0" smtClean="0">
                    <a:solidFill>
                      <a:schemeClr val="bg1"/>
                    </a:solidFill>
                  </a:rPr>
                  <a:t>1 mod 20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                         d  = 7</a:t>
                </a:r>
                <a:endParaRPr lang="en-CA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488" y="5510149"/>
                <a:ext cx="4255112" cy="1200329"/>
              </a:xfrm>
              <a:prstGeom prst="rect">
                <a:avLst/>
              </a:prstGeom>
              <a:blipFill rotWithShape="1">
                <a:blip r:embed="rId4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>
            <a:off x="2915816" y="4797152"/>
            <a:ext cx="18132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29044" y="4797152"/>
            <a:ext cx="0" cy="712997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6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           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                                          Eve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Alice                                                                             Bob </a:t>
            </a:r>
            <a:endParaRPr lang="en-CA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259632" y="3861048"/>
            <a:ext cx="655272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4391980" y="1888646"/>
            <a:ext cx="0" cy="19442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49080"/>
            <a:ext cx="1133475" cy="104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956376" y="5186984"/>
            <a:ext cx="9894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 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en-US" dirty="0" smtClean="0">
                <a:solidFill>
                  <a:schemeClr val="bg1"/>
                </a:solidFill>
              </a:rPr>
              <a:t>NO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 = 17</a:t>
            </a:r>
          </a:p>
          <a:p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4773454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 = 33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 = 3</a:t>
            </a:r>
          </a:p>
          <a:p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133061"/>
            <a:ext cx="6477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076056" y="965316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 = 33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 = 3</a:t>
            </a:r>
          </a:p>
          <a:p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98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           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                                          Eve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Alice                                                                             Bob </a:t>
            </a:r>
            <a:endParaRPr lang="en-CA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259632" y="3861048"/>
            <a:ext cx="655272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4391980" y="1888646"/>
            <a:ext cx="0" cy="19442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956376" y="5186984"/>
            <a:ext cx="9894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 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en-US" dirty="0" smtClean="0">
                <a:solidFill>
                  <a:schemeClr val="bg1"/>
                </a:solidFill>
              </a:rPr>
              <a:t>NO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 = 17</a:t>
            </a:r>
          </a:p>
          <a:p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4266162"/>
            <a:ext cx="592137" cy="8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375756" y="5568882"/>
                <a:ext cx="4032448" cy="1119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320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𝑒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𝑚𝑜𝑑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≡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𝑐</m:t>
                      </m:r>
                    </m:oMath>
                  </m:oMathPara>
                </a14:m>
                <a:endParaRPr lang="en-CA" sz="3200" dirty="0" smtClean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320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17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𝑚𝑜𝑑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33≡29</m:t>
                      </m:r>
                    </m:oMath>
                  </m:oMathPara>
                </a14:m>
                <a:endParaRPr lang="en-CA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756" y="5568882"/>
                <a:ext cx="4032448" cy="111940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Elbow Connector 8"/>
          <p:cNvCxnSpPr>
            <a:endCxn id="7" idx="0"/>
          </p:cNvCxnSpPr>
          <p:nvPr/>
        </p:nvCxnSpPr>
        <p:spPr>
          <a:xfrm rot="10800000" flipV="1">
            <a:off x="4391980" y="4714630"/>
            <a:ext cx="3060340" cy="854252"/>
          </a:xfrm>
          <a:prstGeom prst="bentConnector2">
            <a:avLst/>
          </a:prstGeom>
          <a:ln>
            <a:solidFill>
              <a:schemeClr val="bg1">
                <a:lumMod val="95000"/>
              </a:schemeClr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9512" y="4311789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 = 33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 = 3</a:t>
            </a:r>
          </a:p>
          <a:p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40052" y="965316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 = 33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 = 3</a:t>
            </a:r>
          </a:p>
          <a:p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5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           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                                          Eve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Alice                                                                             Bob </a:t>
            </a:r>
            <a:endParaRPr lang="en-CA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259632" y="3861048"/>
            <a:ext cx="655272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4391980" y="1888646"/>
            <a:ext cx="0" cy="19442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763995" y="4233548"/>
            <a:ext cx="14529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m = 17</a:t>
            </a:r>
          </a:p>
          <a:p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5095315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 =29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233548"/>
            <a:ext cx="592137" cy="8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932040" y="965316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 = 33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 = 3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 = 29</a:t>
            </a:r>
          </a:p>
          <a:p>
            <a:endParaRPr lang="en-CA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627784" y="5278302"/>
                <a:ext cx="4255112" cy="1392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≡ 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𝑐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𝑑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𝑚𝑜𝑑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𝑁</m:t>
                      </m:r>
                    </m:oMath>
                  </m:oMathPara>
                </a14:m>
                <a:endParaRPr lang="en-US" sz="2800" b="0" dirty="0" smtClean="0">
                  <a:solidFill>
                    <a:schemeClr val="bg1"/>
                  </a:solidFill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/>
                        </a:rPr>
                        <m:t> ≡ 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29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7</m:t>
                          </m:r>
                        </m:sup>
                      </m:sSup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𝑚𝑜𝑑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 33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  <a:ea typeface="Cambria Math"/>
                </a:endParaRPr>
              </a:p>
              <a:p>
                <a:pPr algn="ctr"/>
                <a:r>
                  <a:rPr lang="en-US" sz="2800" dirty="0" smtClean="0">
                    <a:solidFill>
                      <a:schemeClr val="bg1"/>
                    </a:solidFill>
                  </a:rPr>
                  <a:t>m = 17 </a:t>
                </a:r>
                <a:endParaRPr lang="en-CA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5278302"/>
                <a:ext cx="4255112" cy="1392689"/>
              </a:xfrm>
              <a:prstGeom prst="rect">
                <a:avLst/>
              </a:prstGeom>
              <a:blipFill rotWithShape="1">
                <a:blip r:embed="rId4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V="1">
            <a:off x="5436096" y="5805264"/>
            <a:ext cx="2088232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524328" y="4992481"/>
            <a:ext cx="463446" cy="6687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68344" y="550105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EQUAL!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57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40768"/>
          </a:xfrm>
          <a:solidFill>
            <a:schemeClr val="accent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5200" dirty="0" smtClean="0">
                <a:latin typeface="Agency FB" panose="020B0503020202020204" pitchFamily="34" charset="0"/>
              </a:rPr>
              <a:t>Symmetric Key Cryptography</a:t>
            </a:r>
            <a:endParaRPr lang="en-CA" sz="5200" dirty="0">
              <a:latin typeface="Agency FB" panose="020B0503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340768"/>
            <a:ext cx="9144000" cy="55172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04864"/>
            <a:ext cx="7226985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66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616"/>
            <a:ext cx="9144000" cy="1143000"/>
          </a:xfrm>
          <a:solidFill>
            <a:schemeClr val="accent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6000" dirty="0" smtClean="0">
                <a:latin typeface="Agency FB" panose="020B0503020202020204" pitchFamily="34" charset="0"/>
              </a:rPr>
              <a:t>How Hard is factoring? </a:t>
            </a:r>
            <a:endParaRPr lang="en-CA" sz="6000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733256"/>
          </a:xfrm>
          <a:solidFill>
            <a:schemeClr val="tx1"/>
          </a:solidFill>
        </p:spPr>
        <p:txBody>
          <a:bodyPr/>
          <a:lstStyle/>
          <a:p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Let N be 1024 digits long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 order to find a factor you need to search </a:t>
            </a:r>
          </a:p>
          <a:p>
            <a:pPr marL="0" indent="0" algn="ctr">
              <a:buNone/>
            </a:pPr>
            <a:r>
              <a:rPr lang="en-US" altLang="en-US" dirty="0" smtClean="0">
                <a:solidFill>
                  <a:schemeClr val="bg1"/>
                </a:solidFill>
                <a:latin typeface="Symbol" pitchFamily="18" charset="2"/>
                <a:sym typeface="Symbol" pitchFamily="18" charset="2"/>
              </a:rPr>
              <a:t></a:t>
            </a:r>
            <a:r>
              <a:rPr lang="en-US" altLang="en-US" b="1" dirty="0" smtClean="0">
                <a:solidFill>
                  <a:schemeClr val="bg1"/>
                </a:solidFill>
                <a:sym typeface="Symbol" pitchFamily="18" charset="2"/>
              </a:rPr>
              <a:t>N  ~ 512 digits</a:t>
            </a:r>
          </a:p>
          <a:p>
            <a:endParaRPr lang="en-US" altLang="en-US" b="1" dirty="0" smtClean="0">
              <a:solidFill>
                <a:schemeClr val="bg1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0605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616"/>
            <a:ext cx="9144000" cy="1143000"/>
          </a:xfrm>
          <a:solidFill>
            <a:schemeClr val="accent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6000" dirty="0" smtClean="0">
                <a:latin typeface="Agency FB" panose="020B0503020202020204" pitchFamily="34" charset="0"/>
              </a:rPr>
              <a:t>How Hard is factoring? </a:t>
            </a:r>
            <a:endParaRPr lang="en-CA" sz="6000" dirty="0">
              <a:latin typeface="Agency FB" panose="020B05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124744"/>
                <a:ext cx="9144000" cy="5733256"/>
              </a:xfrm>
              <a:solidFill>
                <a:schemeClr val="tx1"/>
              </a:solidFill>
            </p:spPr>
            <p:txBody>
              <a:bodyPr/>
              <a:lstStyle/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1"/>
                    </a:solidFill>
                  </a:rPr>
                  <a:t>Let N be 1024 digits long </a:t>
                </a: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In order to find a factor you need to search </a:t>
                </a:r>
              </a:p>
              <a:p>
                <a:pPr marL="0" indent="0" algn="ctr">
                  <a:buNone/>
                </a:pPr>
                <a:r>
                  <a:rPr lang="en-US" altLang="en-US" dirty="0" smtClean="0">
                    <a:solidFill>
                      <a:schemeClr val="bg1"/>
                    </a:solidFill>
                    <a:latin typeface="Symbol" pitchFamily="18" charset="2"/>
                    <a:sym typeface="Symbol" pitchFamily="18" charset="2"/>
                  </a:rPr>
                  <a:t></a:t>
                </a:r>
                <a:r>
                  <a:rPr lang="en-US" altLang="en-US" b="1" dirty="0" smtClean="0">
                    <a:solidFill>
                      <a:schemeClr val="bg1"/>
                    </a:solidFill>
                    <a:sym typeface="Symbol" pitchFamily="18" charset="2"/>
                  </a:rPr>
                  <a:t>N  ~ 512 digits</a:t>
                </a:r>
              </a:p>
              <a:p>
                <a:pPr marL="0" indent="0" algn="ctr">
                  <a:buNone/>
                </a:pPr>
                <a:endParaRPr lang="en-US" altLang="en-US" b="1" dirty="0">
                  <a:solidFill>
                    <a:schemeClr val="bg1"/>
                  </a:solidFill>
                  <a:sym typeface="Symbol" pitchFamily="18" charset="2"/>
                </a:endParaRPr>
              </a:p>
              <a:p>
                <a:pPr marL="0" indent="0">
                  <a:buNone/>
                </a:pPr>
                <a:endParaRPr lang="en-US" altLang="en-US" b="1" dirty="0" smtClean="0">
                  <a:solidFill>
                    <a:schemeClr val="bg1"/>
                  </a:solidFill>
                  <a:sym typeface="Symbol" pitchFamily="18" charset="2"/>
                </a:endParaRPr>
              </a:p>
              <a:p>
                <a:pPr lvl="0"/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b="1" i="1">
                            <a:solidFill>
                              <a:prstClr val="white"/>
                            </a:solidFill>
                            <a:latin typeface="Cambria Math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altLang="en-US" b="1" i="1">
                            <a:solidFill>
                              <a:prstClr val="white"/>
                            </a:solidFill>
                            <a:latin typeface="Cambria Math"/>
                            <a:sym typeface="Symbol" pitchFamily="18" charset="2"/>
                          </a:rPr>
                          <m:t>𝟏𝟎</m:t>
                        </m:r>
                      </m:e>
                      <m:sup>
                        <m:r>
                          <a:rPr lang="en-US" altLang="en-US" b="1" i="1">
                            <a:solidFill>
                              <a:prstClr val="white"/>
                            </a:solidFill>
                            <a:latin typeface="Cambria Math"/>
                            <a:sym typeface="Symbol" pitchFamily="18" charset="2"/>
                          </a:rPr>
                          <m:t>𝟓𝟏𝟐</m:t>
                        </m:r>
                      </m:sup>
                    </m:sSup>
                  </m:oMath>
                </a14:m>
                <a:r>
                  <a:rPr lang="en-US" altLang="en-US" b="1" dirty="0">
                    <a:solidFill>
                      <a:prstClr val="white"/>
                    </a:solidFill>
                    <a:sym typeface="Symbol" pitchFamily="18" charset="2"/>
                  </a:rPr>
                  <a:t> </a:t>
                </a:r>
                <a:r>
                  <a:rPr lang="en-US" altLang="en-US" dirty="0">
                    <a:solidFill>
                      <a:prstClr val="white"/>
                    </a:solidFill>
                    <a:sym typeface="Symbol" pitchFamily="18" charset="2"/>
                  </a:rPr>
                  <a:t>numbers </a:t>
                </a:r>
              </a:p>
              <a:p>
                <a:pPr marL="0" indent="0">
                  <a:buNone/>
                </a:pPr>
                <a:endParaRPr lang="en-US" altLang="en-US" b="1" dirty="0" smtClean="0">
                  <a:solidFill>
                    <a:schemeClr val="bg1"/>
                  </a:solidFill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24744"/>
                <a:ext cx="9144000" cy="5733256"/>
              </a:xfrm>
              <a:blipFill rotWithShape="1">
                <a:blip r:embed="rId3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501008"/>
            <a:ext cx="2005961" cy="2534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3635896" y="4941168"/>
            <a:ext cx="2736304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18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chemeClr val="accent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6000" dirty="0" smtClean="0">
                <a:latin typeface="Agency FB" panose="020B0503020202020204" pitchFamily="34" charset="0"/>
              </a:rPr>
              <a:t>How Secure is RSA?</a:t>
            </a:r>
            <a:endParaRPr lang="en-CA" sz="6000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2776"/>
            <a:ext cx="9144000" cy="5445224"/>
          </a:xfrm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National Security Agency (NSA) – Access to classified information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Lenstra et al.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Prime factor in common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smtClean="0">
                <a:solidFill>
                  <a:schemeClr val="bg1"/>
                </a:solidFill>
              </a:rPr>
              <a:t>A</a:t>
            </a:r>
            <a:r>
              <a:rPr lang="en-CA" dirty="0" err="1" smtClean="0">
                <a:solidFill>
                  <a:schemeClr val="bg1"/>
                </a:solidFill>
              </a:rPr>
              <a:t>mong</a:t>
            </a:r>
            <a:r>
              <a:rPr lang="en-CA" dirty="0" smtClean="0">
                <a:solidFill>
                  <a:schemeClr val="bg1"/>
                </a:solidFill>
              </a:rPr>
              <a:t> 4.7 million 1024-bit RSA moduli collected, more than 12500 have a single prime factor in common!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13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chemeClr val="accent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6000" dirty="0" smtClean="0">
                <a:latin typeface="Agency FB" panose="020B0503020202020204" pitchFamily="34" charset="0"/>
              </a:rPr>
              <a:t>How Secure is RSA?</a:t>
            </a:r>
            <a:endParaRPr lang="en-CA" sz="6000" dirty="0">
              <a:latin typeface="Agency FB" panose="020B05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412776"/>
                <a:ext cx="9144000" cy="5445224"/>
              </a:xfrm>
              <a:solidFill>
                <a:schemeClr val="tx1"/>
              </a:solidFill>
            </p:spPr>
            <p:txBody>
              <a:bodyPr/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National Security Agency (NSA) – Access to classified information</a:t>
                </a: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Lenstra et al.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 Prime factor in common 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chemeClr val="bg1"/>
                    </a:solidFill>
                  </a:rPr>
                  <a:t> 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Among</a:t>
                </a:r>
                <a:r>
                  <a:rPr lang="en-CA" dirty="0" smtClean="0">
                    <a:solidFill>
                      <a:schemeClr val="bg1"/>
                    </a:solidFill>
                  </a:rPr>
                  <a:t> 4.7 million 1024-bit RSA moduli collected, more than 12500 have a single prime factor in common!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Probability is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schemeClr val="bg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3200" i="1" smtClean="0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459</m:t>
                            </m:r>
                          </m:sup>
                        </m:sSup>
                      </m:den>
                    </m:f>
                  </m:oMath>
                </a14:m>
                <a:r>
                  <a:rPr lang="en-CA" sz="3200" dirty="0" smtClean="0">
                    <a:solidFill>
                      <a:schemeClr val="bg1"/>
                    </a:solidFill>
                  </a:rPr>
                  <a:t> ≈ 0! </a:t>
                </a:r>
                <a:endParaRPr lang="en-CA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12776"/>
                <a:ext cx="9144000" cy="5445224"/>
              </a:xfrm>
              <a:blipFill rotWithShape="1">
                <a:blip r:embed="rId2"/>
                <a:stretch>
                  <a:fillRect l="-1467" t="-1456" r="-1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797152"/>
            <a:ext cx="1800200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401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Alice                                                                          Bob </a:t>
            </a:r>
            <a:endParaRPr lang="en-CA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115616" y="3212976"/>
            <a:ext cx="655272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62" y="3410512"/>
            <a:ext cx="917553" cy="548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410512"/>
            <a:ext cx="936104" cy="559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 flipH="1">
            <a:off x="5292080" y="3970306"/>
            <a:ext cx="2376264" cy="10788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347864" y="4437112"/>
            <a:ext cx="2232248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Identical  keys</a:t>
            </a:r>
            <a:endParaRPr lang="en-CA" sz="36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55576" y="3959213"/>
            <a:ext cx="2736304" cy="9819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09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Alice                                                                          Bob </a:t>
            </a:r>
            <a:endParaRPr lang="en-CA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115616" y="3212976"/>
            <a:ext cx="655272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62" y="3410512"/>
            <a:ext cx="917553" cy="548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410512"/>
            <a:ext cx="936104" cy="559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 flipH="1">
            <a:off x="5292080" y="3970306"/>
            <a:ext cx="2376264" cy="10788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347864" y="4437112"/>
            <a:ext cx="2232248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Identical  keys</a:t>
            </a:r>
            <a:endParaRPr lang="en-CA" sz="36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55576" y="3959213"/>
            <a:ext cx="2736304" cy="9819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2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                    </a:t>
            </a:r>
            <a:r>
              <a:rPr lang="en-US" dirty="0" smtClean="0">
                <a:solidFill>
                  <a:schemeClr val="bg1"/>
                </a:solidFill>
              </a:rPr>
              <a:t>Jack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Alice                                                                          Bob </a:t>
            </a:r>
            <a:endParaRPr lang="en-CA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115616" y="3212976"/>
            <a:ext cx="655272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63" y="3410512"/>
            <a:ext cx="720080" cy="430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410512"/>
            <a:ext cx="720080" cy="430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 flipV="1">
            <a:off x="1115616" y="2132856"/>
            <a:ext cx="6552728" cy="93610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2357737"/>
            <a:ext cx="725487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63" y="3841123"/>
            <a:ext cx="725487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871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3978103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                    </a:t>
            </a:r>
            <a:r>
              <a:rPr lang="en-US" dirty="0" smtClean="0">
                <a:solidFill>
                  <a:schemeClr val="bg1"/>
                </a:solidFill>
              </a:rPr>
              <a:t>Mary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                    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                    </a:t>
            </a:r>
            <a:r>
              <a:rPr lang="en-US" dirty="0" smtClean="0">
                <a:solidFill>
                  <a:schemeClr val="bg1"/>
                </a:solidFill>
              </a:rPr>
              <a:t>Jack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Alice                                                                          Bob </a:t>
            </a:r>
            <a:endParaRPr lang="en-CA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115616" y="3212976"/>
            <a:ext cx="655272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63" y="3547492"/>
            <a:ext cx="720080" cy="430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410512"/>
            <a:ext cx="720080" cy="430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 flipV="1">
            <a:off x="1115616" y="2132856"/>
            <a:ext cx="6552728" cy="93610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2357737"/>
            <a:ext cx="725487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63" y="4149080"/>
            <a:ext cx="725487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1115616" y="980728"/>
            <a:ext cx="6552728" cy="194421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1196752"/>
            <a:ext cx="725487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0" y="3978103"/>
            <a:ext cx="9144000" cy="30162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                                                                                                                   </a:t>
            </a:r>
            <a:r>
              <a:rPr lang="en-US" sz="3200" dirty="0" smtClean="0">
                <a:solidFill>
                  <a:schemeClr val="bg1"/>
                </a:solidFill>
              </a:rPr>
              <a:t>Max</a:t>
            </a:r>
          </a:p>
          <a:p>
            <a:endParaRPr lang="en-US" dirty="0" smtClean="0"/>
          </a:p>
          <a:p>
            <a:r>
              <a:rPr lang="en-US" dirty="0" smtClean="0"/>
              <a:t>                                                                                                                               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                                                                 </a:t>
            </a:r>
            <a:r>
              <a:rPr lang="en-US" sz="3200" dirty="0" smtClean="0">
                <a:solidFill>
                  <a:schemeClr val="bg1"/>
                </a:solidFill>
              </a:rPr>
              <a:t>David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63" y="3998528"/>
            <a:ext cx="725487" cy="4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061" y="4470254"/>
            <a:ext cx="731837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1115616" y="3410512"/>
            <a:ext cx="6552728" cy="80479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67" y="4451194"/>
            <a:ext cx="731837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84" y="4942463"/>
            <a:ext cx="731837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63" y="5486208"/>
            <a:ext cx="731837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1115616" y="3625817"/>
            <a:ext cx="6408712" cy="153333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060" y="5593524"/>
            <a:ext cx="731837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334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2776"/>
            <a:ext cx="9160590" cy="6021288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Alice                                                                              Bob </a:t>
            </a:r>
            <a:endParaRPr lang="en-CA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115616" y="3501008"/>
            <a:ext cx="655272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3754828"/>
            <a:ext cx="1133475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744025"/>
            <a:ext cx="1073150" cy="135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2776"/>
          </a:xfrm>
          <a:solidFill>
            <a:schemeClr val="accent1"/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sz="6000" dirty="0" smtClean="0">
                <a:latin typeface="Agency FB" panose="020B0503020202020204" pitchFamily="34" charset="0"/>
              </a:rPr>
              <a:t>Asymmetric Key Cryptography</a:t>
            </a:r>
            <a:endParaRPr lang="en-CA" sz="60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63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Alice                                                                          Bob </a:t>
            </a:r>
            <a:endParaRPr lang="en-CA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115616" y="3212976"/>
            <a:ext cx="655272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43" y="3717032"/>
            <a:ext cx="59055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174232"/>
            <a:ext cx="6953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24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Alice                                                                          Bob </a:t>
            </a:r>
            <a:endParaRPr lang="en-CA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115616" y="3212976"/>
            <a:ext cx="655272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515950"/>
            <a:ext cx="6953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31" y="3644413"/>
            <a:ext cx="592137" cy="8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321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627</TotalTime>
  <Words>1207</Words>
  <Application>Microsoft Macintosh PowerPoint</Application>
  <PresentationFormat>On-screen Show (4:3)</PresentationFormat>
  <Paragraphs>255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Agency FB</vt:lpstr>
      <vt:lpstr>Calibri</vt:lpstr>
      <vt:lpstr>Cambria Math</vt:lpstr>
      <vt:lpstr>Symbol</vt:lpstr>
      <vt:lpstr>Arial</vt:lpstr>
      <vt:lpstr>Wingdings</vt:lpstr>
      <vt:lpstr>Office Theme</vt:lpstr>
      <vt:lpstr>PowerPoint Presentation</vt:lpstr>
      <vt:lpstr>Symmetric Key Cryptography</vt:lpstr>
      <vt:lpstr>PowerPoint Presentation</vt:lpstr>
      <vt:lpstr>PowerPoint Presentation</vt:lpstr>
      <vt:lpstr>PowerPoint Presentation</vt:lpstr>
      <vt:lpstr>PowerPoint Presentation</vt:lpstr>
      <vt:lpstr>Asymmetric Key Cryptography</vt:lpstr>
      <vt:lpstr>PowerPoint Presentation</vt:lpstr>
      <vt:lpstr>PowerPoint Presentation</vt:lpstr>
      <vt:lpstr>PowerPoint Presentation</vt:lpstr>
      <vt:lpstr>RSA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Hard is factoring? </vt:lpstr>
      <vt:lpstr>How Hard is factoring? </vt:lpstr>
      <vt:lpstr>How Secure is RSA?</vt:lpstr>
      <vt:lpstr>How Secure is RSA?</vt:lpstr>
    </vt:vector>
  </TitlesOfParts>
  <Company>Hewlett-Packard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fouad</dc:creator>
  <cp:lastModifiedBy>Rana Khalil</cp:lastModifiedBy>
  <cp:revision>43</cp:revision>
  <dcterms:created xsi:type="dcterms:W3CDTF">2014-03-21T22:21:01Z</dcterms:created>
  <dcterms:modified xsi:type="dcterms:W3CDTF">2018-01-07T21:16:11Z</dcterms:modified>
</cp:coreProperties>
</file>