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0" r:id="rId2"/>
    <p:sldId id="261" r:id="rId3"/>
    <p:sldId id="262" r:id="rId4"/>
    <p:sldId id="287" r:id="rId5"/>
    <p:sldId id="288" r:id="rId6"/>
    <p:sldId id="289" r:id="rId7"/>
    <p:sldId id="264" r:id="rId8"/>
    <p:sldId id="298" r:id="rId9"/>
    <p:sldId id="290" r:id="rId10"/>
    <p:sldId id="268" r:id="rId11"/>
    <p:sldId id="296" r:id="rId12"/>
    <p:sldId id="299" r:id="rId13"/>
    <p:sldId id="283" r:id="rId14"/>
    <p:sldId id="291" r:id="rId15"/>
    <p:sldId id="300" r:id="rId16"/>
    <p:sldId id="301" r:id="rId17"/>
    <p:sldId id="302" r:id="rId18"/>
    <p:sldId id="303" r:id="rId19"/>
    <p:sldId id="273" r:id="rId20"/>
    <p:sldId id="275" r:id="rId21"/>
    <p:sldId id="281" r:id="rId22"/>
    <p:sldId id="269" r:id="rId23"/>
    <p:sldId id="274" r:id="rId24"/>
    <p:sldId id="276" r:id="rId25"/>
    <p:sldId id="293" r:id="rId26"/>
    <p:sldId id="277" r:id="rId27"/>
    <p:sldId id="284" r:id="rId28"/>
    <p:sldId id="279" r:id="rId29"/>
    <p:sldId id="280" r:id="rId30"/>
    <p:sldId id="294" r:id="rId31"/>
    <p:sldId id="295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1D6"/>
    <a:srgbClr val="FEB71A"/>
    <a:srgbClr val="72A7C0"/>
    <a:srgbClr val="705E5F"/>
    <a:srgbClr val="CC8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86429"/>
  </p:normalViewPr>
  <p:slideViewPr>
    <p:cSldViewPr>
      <p:cViewPr>
        <p:scale>
          <a:sx n="88" d="100"/>
          <a:sy n="88" d="100"/>
        </p:scale>
        <p:origin x="1536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3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667739B-DB07-7642-AC62-3F4175061F8B}" type="datetimeFigureOut">
              <a:rPr lang="en-US" altLang="x-none"/>
              <a:pPr/>
              <a:t>12/6/17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A8AB67C-1EA6-354C-A713-75B50119FE2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D92B6B-D465-4148-85FD-4A3DBC8BBFFE}" type="datetimeFigureOut">
              <a:rPr lang="en-US" altLang="x-none"/>
              <a:pPr/>
              <a:t>12/6/17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4063D2E-54D4-814F-A9F1-E3C0A415385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63D2E-54D4-814F-A9F1-E3C0A4153851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487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Smooth transition</a:t>
            </a:r>
          </a:p>
          <a:p>
            <a:endParaRPr lang="en-US" altLang="x-none"/>
          </a:p>
          <a:p>
            <a:r>
              <a:rPr lang="en-US" altLang="x-none"/>
              <a:t>100 times faster than hadoop</a:t>
            </a:r>
          </a:p>
          <a:p>
            <a:r>
              <a:rPr lang="en-US" altLang="x-none"/>
              <a:t>Real and batch processing</a:t>
            </a:r>
          </a:p>
          <a:p>
            <a:r>
              <a:rPr lang="en-US" altLang="x-none"/>
              <a:t>Machine learning algorithm</a:t>
            </a:r>
          </a:p>
          <a:p>
            <a:r>
              <a:rPr lang="en-US" altLang="x-none"/>
              <a:t>Recovery of partitions</a:t>
            </a:r>
          </a:p>
          <a:p>
            <a:r>
              <a:rPr lang="en-US" altLang="x-none"/>
              <a:t>Interactive nodes</a:t>
            </a:r>
          </a:p>
          <a:p>
            <a:endParaRPr lang="en-US" altLang="x-none"/>
          </a:p>
          <a:p>
            <a:r>
              <a:rPr lang="en-US" altLang="x-none"/>
              <a:t>AWS</a:t>
            </a:r>
          </a:p>
          <a:p>
            <a:r>
              <a:rPr lang="en-US" altLang="x-none"/>
              <a:t>EC2 </a:t>
            </a:r>
          </a:p>
          <a:p>
            <a:endParaRPr lang="en-US" altLang="x-none" u="sng"/>
          </a:p>
          <a:p>
            <a:endParaRPr lang="en-US" altLang="x-none" u="sng"/>
          </a:p>
          <a:p>
            <a:endParaRPr lang="en-US" altLang="x-none" u="sng"/>
          </a:p>
          <a:p>
            <a:r>
              <a:rPr lang="en-US" altLang="x-none" u="sng"/>
              <a:t>Explain that in this project you are using Spark. Explain why Spark is a good solution to do this.</a:t>
            </a:r>
          </a:p>
          <a:p>
            <a:endParaRPr lang="en-US" altLang="x-none" u="sng"/>
          </a:p>
          <a:p>
            <a:r>
              <a:rPr lang="en-US" altLang="x-none" u="sng"/>
              <a:t>Mention current cloud implementations to solve LPs.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98807C-CAC2-BA40-85C9-4B6AEBAEF81C}" type="slidenum">
              <a:rPr lang="en-US" altLang="x-none"/>
              <a:pPr/>
              <a:t>22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Explain what library and functions we are using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71BABBF-BC80-4546-A3DC-64176A465A51}" type="slidenum">
              <a:rPr lang="en-US" altLang="x-none"/>
              <a:pPr/>
              <a:t>23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No of variables</a:t>
            </a:r>
          </a:p>
          <a:p>
            <a:r>
              <a:rPr lang="en-US" altLang="x-none"/>
              <a:t>Set cga fontsize , linewidth 22</a:t>
            </a:r>
          </a:p>
          <a:p>
            <a:endParaRPr lang="en-US" altLang="x-none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EC31B39-556B-1141-A0E3-BB14EA55C9E5}" type="slidenum">
              <a:rPr lang="en-US" altLang="x-none"/>
              <a:pPr/>
              <a:t>24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Benchmark LP with known Objective functions,</a:t>
            </a:r>
          </a:p>
          <a:p>
            <a:endParaRPr lang="en-US" altLang="x-none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8BBE401-4B67-764E-B4DC-72FF04C034FE}" type="slidenum">
              <a:rPr lang="en-US" altLang="x-none"/>
              <a:pPr/>
              <a:t>27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63D2E-54D4-814F-A9F1-E3C0A4153851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32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 </a:t>
            </a:r>
          </a:p>
          <a:p>
            <a:endParaRPr lang="en-US" altLang="x-none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D1A06B2-52BB-414E-9CBA-83E6D186CC91}" type="slidenum">
              <a:rPr lang="en-US" altLang="x-none"/>
              <a:pPr/>
              <a:t>3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63D2E-54D4-814F-A9F1-E3C0A4153851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558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/>
              <a:t>It is a method used in decision making in business for obtaining the maximum and minimum value of a linear expression S.T satisfying certain given linear inequalities. </a:t>
            </a:r>
          </a:p>
          <a:p>
            <a:endParaRPr lang="en-US" altLang="x-none" dirty="0"/>
          </a:p>
          <a:p>
            <a:r>
              <a:rPr lang="en-US" altLang="x-none" dirty="0"/>
              <a:t>Linear expression consists of a linear function of the involved variables, which are to maximized or minimized, </a:t>
            </a:r>
            <a:r>
              <a:rPr lang="en-US" altLang="x-none" dirty="0" err="1"/>
              <a:t>S.t</a:t>
            </a:r>
            <a:r>
              <a:rPr lang="en-US" altLang="x-none" dirty="0"/>
              <a:t> given linear constraints.</a:t>
            </a:r>
          </a:p>
          <a:p>
            <a:endParaRPr lang="en-US" altLang="x-none" dirty="0"/>
          </a:p>
          <a:p>
            <a:r>
              <a:rPr lang="en-US" altLang="x-none" dirty="0"/>
              <a:t>Optimal value: Max or min value of an objective function is known as objective value. 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8E41E2A-3689-A949-965F-ABB7C0F14F32}" type="slidenum">
              <a:rPr lang="en-US" altLang="x-none"/>
              <a:pPr/>
              <a:t>7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x-none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A0D3412-0482-CC4F-9F3E-FFEBDCE4A5BD}" type="slidenum">
              <a:rPr lang="en-US" altLang="x-none"/>
              <a:pPr/>
              <a:t>10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Explain graph and show how optimanl value circulates between that area to find minimum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423BC8C-70F5-F74C-B203-CBFE957BB226}" type="slidenum">
              <a:rPr lang="en-US" altLang="x-none"/>
              <a:pPr/>
              <a:t>13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u="sng"/>
              <a:t>Paralellize v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524C3C6-B816-B64D-9BA1-ED0D139D5109}" type="slidenum">
              <a:rPr lang="en-US" altLang="x-none"/>
              <a:pPr/>
              <a:t>19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x-none" u="sng"/>
              <a:t>Explain what software and hardware resources you are using to test your implementation. </a:t>
            </a:r>
          </a:p>
          <a:p>
            <a:endParaRPr lang="en-US" altLang="x-none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B7472BB-056A-4F46-B4DB-515E3DDDBD5B}" type="slidenum">
              <a:rPr lang="en-US" altLang="x-none"/>
              <a:pPr/>
              <a:t>20</a:t>
            </a:fld>
            <a:endParaRPr lang="en-US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1750" y="6605588"/>
            <a:ext cx="9080500" cy="252412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750" y="0"/>
            <a:ext cx="9080500" cy="252413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7" name="Picture 15" descr="wsu_horizontal_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5400"/>
            <a:ext cx="3590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1371600" y="3733800"/>
            <a:ext cx="7729538" cy="0"/>
          </a:xfrm>
          <a:prstGeom prst="line">
            <a:avLst/>
          </a:prstGeom>
          <a:ln w="571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33600"/>
            <a:ext cx="76200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4267200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CCC7D-FE8A-5942-B10D-6543BDF3A863}" type="datetimeFigureOut">
              <a:rPr lang="en-US" altLang="x-none"/>
              <a:pPr/>
              <a:t>12/6/17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892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12" y="274638"/>
            <a:ext cx="8499987" cy="846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2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88F54-B209-3445-BF0C-FEA6604434E9}" type="datetimeFigureOut">
              <a:rPr lang="en-US" altLang="x-none"/>
              <a:pPr/>
              <a:t>12/6/17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3609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0E7EF6-8ED6-E346-8750-838E98FA2448}" type="datetimeFigureOut">
              <a:rPr lang="en-US" altLang="x-none"/>
              <a:pPr/>
              <a:t>12/6/17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1972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7A0C7E-682B-8B4E-B3E4-ADE2977CACE3}" type="datetimeFigureOut">
              <a:rPr lang="en-US" altLang="x-none"/>
              <a:pPr/>
              <a:t>12/6/17</a:t>
            </a:fld>
            <a:endParaRPr lang="en-US" alt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8480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083106-3C7F-9741-965D-C5CB5393DB44}" type="datetimeFigureOut">
              <a:rPr lang="en-US" altLang="x-none"/>
              <a:pPr/>
              <a:t>12/6/17</a:t>
            </a:fld>
            <a:endParaRPr lang="en-US" altLang="x-non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5921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027" name="Picture 10" descr="wsu_horizontal_color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356350"/>
            <a:ext cx="15541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152400" y="6432550"/>
            <a:ext cx="838200" cy="501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B80F93-8127-4E44-A67E-F76EF1881AC8}" type="slidenum">
              <a:rPr lang="en-US" altLang="x-none" sz="1200">
                <a:solidFill>
                  <a:srgbClr val="7F7F7F"/>
                </a:solidFill>
                <a:latin typeface="Calibri" charset="0"/>
              </a:rPr>
              <a:pPr eaLnBrk="1" hangingPunct="1"/>
              <a:t>‹#›</a:t>
            </a:fld>
            <a:endParaRPr lang="en-US" altLang="x-none" sz="1200">
              <a:solidFill>
                <a:srgbClr val="7F7F7F"/>
              </a:solidFill>
              <a:latin typeface="Calibri" charset="0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274638"/>
            <a:ext cx="84994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3246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fld id="{4220446F-8F10-FF4B-A4F6-F2416DFC970C}" type="datetimeFigureOut">
              <a:rPr lang="en-US" altLang="x-none"/>
              <a:pPr/>
              <a:t>12/6/17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x-none" altLang="x-none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6200" y="1143000"/>
            <a:ext cx="9067800" cy="0"/>
          </a:xfrm>
          <a:prstGeom prst="line">
            <a:avLst/>
          </a:prstGeom>
          <a:ln w="571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31750" y="6746875"/>
            <a:ext cx="9080500" cy="111125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1" r:id="rId2"/>
    <p:sldLayoutId id="2147483702" r:id="rId3"/>
    <p:sldLayoutId id="2147483703" r:id="rId4"/>
    <p:sldLayoutId id="2147483704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600"/>
        </a:spcBef>
        <a:spcAft>
          <a:spcPts val="600"/>
        </a:spcAft>
        <a:buClr>
          <a:srgbClr val="FFC000"/>
        </a:buClr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lnSpc>
          <a:spcPct val="90000"/>
        </a:lnSpc>
        <a:spcBef>
          <a:spcPts val="400"/>
        </a:spcBef>
        <a:spcAft>
          <a:spcPts val="400"/>
        </a:spcAft>
        <a:buClr>
          <a:srgbClr val="FFC0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350"/>
        </a:spcBef>
        <a:spcAft>
          <a:spcPts val="350"/>
        </a:spcAft>
        <a:buClr>
          <a:srgbClr val="FFC000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3200">
                <a:latin typeface="Georgia" charset="0"/>
              </a:rPr>
              <a:t>Parallel implementation of revised simplex algorithm on </a:t>
            </a:r>
            <a:r>
              <a:rPr lang="en-US" altLang="x-none" sz="3200" smtClean="0">
                <a:latin typeface="Georgia" charset="0"/>
              </a:rPr>
              <a:t>cloud</a:t>
            </a:r>
            <a:endParaRPr lang="en-US" altLang="x-none" sz="3200">
              <a:latin typeface="Georgia" charset="0"/>
            </a:endParaRPr>
          </a:p>
        </p:txBody>
      </p:sp>
      <p:sp>
        <p:nvSpPr>
          <p:cNvPr id="1024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>
                <a:latin typeface="Arial" charset="0"/>
                <a:cs typeface="Arial" charset="0"/>
              </a:rPr>
              <a:t>By Rahul Khanolkar</a:t>
            </a:r>
          </a:p>
          <a:p>
            <a:r>
              <a:rPr lang="en-US" altLang="x-none">
                <a:latin typeface="Arial" charset="0"/>
                <a:cs typeface="Arial" charset="0"/>
              </a:rPr>
              <a:t>Advisor : Dr. Sergio Salinas</a:t>
            </a:r>
            <a:br>
              <a:rPr lang="en-US" altLang="x-none">
                <a:latin typeface="Arial" charset="0"/>
                <a:cs typeface="Arial" charset="0"/>
              </a:rPr>
            </a:br>
            <a:r>
              <a:rPr lang="en-US" altLang="x-none">
                <a:latin typeface="Arial" charset="0"/>
                <a:cs typeface="Arial" charset="0"/>
              </a:rPr>
              <a:t>Date: 12/07/2017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Existing solutions to solve large-scale LPs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5029200"/>
          </a:xfrm>
        </p:spPr>
        <p:txBody>
          <a:bodyPr/>
          <a:lstStyle/>
          <a:p>
            <a:r>
              <a:rPr lang="en-US" altLang="x-none" dirty="0" smtClean="0">
                <a:latin typeface="Arial" charset="0"/>
                <a:cs typeface="Arial" charset="0"/>
              </a:rPr>
              <a:t>Single node LP solution</a:t>
            </a:r>
            <a:br>
              <a:rPr lang="en-US" altLang="x-none" dirty="0" smtClean="0">
                <a:latin typeface="Arial" charset="0"/>
                <a:cs typeface="Arial" charset="0"/>
              </a:rPr>
            </a:br>
            <a:endParaRPr lang="en-US" altLang="x-none" dirty="0" smtClean="0">
              <a:latin typeface="Arial" charset="0"/>
              <a:cs typeface="Arial" charset="0"/>
            </a:endParaRPr>
          </a:p>
          <a:p>
            <a:r>
              <a:rPr lang="en-US" altLang="x-none" dirty="0" smtClean="0">
                <a:latin typeface="Arial" charset="0"/>
                <a:cs typeface="Arial" charset="0"/>
              </a:rPr>
              <a:t>Employ distributed memory approaches </a:t>
            </a:r>
            <a:endParaRPr lang="en-US" altLang="x-none" dirty="0">
              <a:latin typeface="Arial" charset="0"/>
              <a:cs typeface="Arial" charset="0"/>
            </a:endParaRPr>
          </a:p>
          <a:p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Use </a:t>
            </a:r>
            <a:r>
              <a:rPr lang="en-US" altLang="x-none" dirty="0">
                <a:latin typeface="Arial" charset="0"/>
                <a:cs typeface="Arial" charset="0"/>
              </a:rPr>
              <a:t>s</a:t>
            </a:r>
            <a:r>
              <a:rPr lang="en-US" altLang="x-none" dirty="0" smtClean="0">
                <a:latin typeface="Arial" charset="0"/>
                <a:cs typeface="Arial" charset="0"/>
              </a:rPr>
              <a:t>implex </a:t>
            </a:r>
            <a:r>
              <a:rPr lang="en-US" altLang="x-none" dirty="0" smtClean="0">
                <a:latin typeface="Arial" charset="0"/>
                <a:cs typeface="Arial" charset="0"/>
              </a:rPr>
              <a:t>algorithm</a:t>
            </a:r>
            <a:r>
              <a:rPr lang="en-US" altLang="x-none" dirty="0">
                <a:latin typeface="Arial" charset="0"/>
                <a:cs typeface="Arial" charset="0"/>
              </a:rPr>
              <a:t/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Parallel </a:t>
            </a:r>
            <a:r>
              <a:rPr lang="en-US" altLang="x-none" dirty="0" smtClean="0">
                <a:latin typeface="Arial" charset="0"/>
                <a:cs typeface="Arial" charset="0"/>
              </a:rPr>
              <a:t>computations</a:t>
            </a:r>
            <a:br>
              <a:rPr lang="en-US" altLang="x-none" dirty="0" smtClean="0">
                <a:latin typeface="Arial" charset="0"/>
                <a:cs typeface="Arial" charset="0"/>
              </a:rPr>
            </a:br>
            <a:endParaRPr lang="en-US" altLang="x-none" dirty="0" smtClean="0">
              <a:latin typeface="Arial" charset="0"/>
              <a:cs typeface="Arial" charset="0"/>
            </a:endParaRPr>
          </a:p>
          <a:p>
            <a:r>
              <a:rPr lang="en-US" altLang="x-none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Previous works </a:t>
            </a:r>
            <a:r>
              <a:rPr lang="en-US" altLang="x-none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lack </a:t>
            </a:r>
            <a:r>
              <a:rPr lang="en-US" altLang="x-none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scalability in big data.</a:t>
            </a:r>
          </a:p>
          <a:p>
            <a:endParaRPr lang="en-US" altLang="x-none" dirty="0" smtClean="0">
              <a:latin typeface="Arial" charset="0"/>
              <a:cs typeface="Arial" charset="0"/>
            </a:endParaRPr>
          </a:p>
          <a:p>
            <a:endParaRPr lang="en-US" altLang="x-none" dirty="0">
              <a:latin typeface="Arial" charset="0"/>
              <a:cs typeface="Arial" charset="0"/>
            </a:endParaRPr>
          </a:p>
          <a:p>
            <a:endParaRPr lang="en-US" altLang="x-none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Our Approach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339725" y="3352800"/>
            <a:ext cx="8229600" cy="1066800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altLang="x-none" i="1" dirty="0">
                <a:solidFill>
                  <a:schemeClr val="tx2"/>
                </a:solidFill>
                <a:latin typeface="Arial" charset="0"/>
                <a:cs typeface="Arial" charset="0"/>
              </a:rPr>
              <a:t>Distribute LP solution algorithms to many computing nodes at the cloud. </a:t>
            </a:r>
          </a:p>
        </p:txBody>
      </p:sp>
    </p:spTree>
    <p:extLst>
      <p:ext uri="{BB962C8B-B14F-4D97-AF65-F5344CB8AC3E}">
        <p14:creationId xmlns:p14="http://schemas.microsoft.com/office/powerpoint/2010/main" val="4311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Programs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Optimization problem with linear objective function and linear constraints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min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b="0" i="1" dirty="0" smtClean="0">
                    <a:latin typeface="Cambria Math" charset="0"/>
                  </a:rPr>
                  <a:t/>
                </a:r>
                <a:br>
                  <a:rPr lang="en-US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𝑠𝑢𝑏𝑗𝑒𝑐𝑡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𝑡𝑜</m:t>
                    </m:r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  <m:r>
                      <a:rPr lang="en-US" b="0" i="1" smtClean="0">
                        <a:latin typeface="Cambria Math" charset="0"/>
                      </a:rPr>
                      <m:t>𝐴𝑥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                     </a:t>
                </a:r>
                <a:r>
                  <a:rPr lang="en-US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≥0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       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  <m:sup/>
                    </m:s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 dirty="0">
                            <a:latin typeface="Cambria Math" charset="0"/>
                          </a:rPr>
                          <m:t> ×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>
                    <a:ea typeface="Cambria Math" charset="0"/>
                    <a:cs typeface="Cambria Math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A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×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b="0" dirty="0" smtClean="0">
                    <a:ea typeface="Cambria Math" charset="0"/>
                    <a:cs typeface="Cambria Math" charset="0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               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∈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×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 dirty="0">
                            <a:latin typeface="Cambria Math" charset="0"/>
                          </a:rPr>
                          <m:t> ×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5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Graphical solution of Linear programming</a:t>
            </a:r>
          </a:p>
        </p:txBody>
      </p:sp>
      <p:pic>
        <p:nvPicPr>
          <p:cNvPr id="3379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4650" y="1600200"/>
            <a:ext cx="561975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 dirty="0" smtClean="0">
                <a:latin typeface="Georgia" charset="0"/>
              </a:rPr>
              <a:t>The Simplex Algorithm</a:t>
            </a:r>
            <a:endParaRPr lang="x-none" altLang="x-none" dirty="0">
              <a:latin typeface="Georgi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1828800"/>
            <a:ext cx="5181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Initialization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3543300"/>
            <a:ext cx="5181600" cy="76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/>
              <a:t>Revised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simplex</a:t>
            </a:r>
            <a:r>
              <a:rPr lang="en-US" sz="2800" dirty="0"/>
              <a:t> iteration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5300663"/>
            <a:ext cx="5181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Termination</a:t>
            </a:r>
          </a:p>
        </p:txBody>
      </p:sp>
      <p:sp>
        <p:nvSpPr>
          <p:cNvPr id="8" name="Down Arrow 7"/>
          <p:cNvSpPr/>
          <p:nvPr/>
        </p:nvSpPr>
        <p:spPr>
          <a:xfrm>
            <a:off x="4038600" y="2590800"/>
            <a:ext cx="304800" cy="923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021138" y="4321175"/>
            <a:ext cx="304800" cy="923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Generate basis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</m:oMath>
                </a14:m>
                <a:r>
                  <a:rPr lang="en-US" dirty="0" smtClean="0"/>
                  <a:t> from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Initialize cost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Initialize non basis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dirty="0" smtClean="0"/>
                  <a:t> from matrix 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99987" cy="846239"/>
          </a:xfrm>
        </p:spPr>
        <p:txBody>
          <a:bodyPr/>
          <a:lstStyle/>
          <a:p>
            <a:r>
              <a:rPr lang="en-US" dirty="0" smtClean="0"/>
              <a:t>Revised Simplex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9212" y="1600200"/>
                <a:ext cx="8229600" cy="48768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Step 1: </a:t>
                </a:r>
                <a:r>
                  <a:rPr lang="en-US" dirty="0" smtClean="0"/>
                  <a:t>Current relative cost coefficient </a:t>
                </a:r>
                <a:br>
                  <a:rPr lang="en-US" dirty="0" smtClean="0"/>
                </a:br>
                <a:r>
                  <a:rPr lang="en-US" dirty="0" smtClean="0"/>
                  <a:t>         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                        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=  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relative cost coefficient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stop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Step 2:  </a:t>
                </a:r>
                <a:r>
                  <a:rPr lang="en-US" dirty="0" smtClean="0"/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  <m:sup/>
                    </m:sSubSup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sub>
                        </m:sSub>
                      </m:e>
                      <m:sub/>
                      <m:sup/>
                    </m:sSubSup>
                  </m:oMath>
                </a14:m>
                <a:r>
                  <a:rPr lang="en-US" dirty="0" smtClean="0"/>
                  <a:t>.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is entering </a:t>
                </a:r>
                <a:r>
                  <a:rPr lang="en-US" dirty="0" smtClean="0"/>
                  <a:t>basis)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212" y="1600200"/>
                <a:ext cx="8229600" cy="4876800"/>
              </a:xfrm>
              <a:blipFill rotWithShape="0">
                <a:blip r:embed="rId2"/>
                <a:stretch>
                  <a:fillRect l="-133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Simplex Algorithm Continued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Step 3: </a:t>
                </a:r>
                <a:r>
                  <a:rPr lang="en-US" dirty="0" smtClean="0"/>
                  <a:t>if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𝑖𝑞</m:t>
                        </m:r>
                      </m:sub>
                    </m:sSub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lang="en-US" dirty="0" smtClean="0"/>
                  <a:t> The problem is unbounded.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otherwise </a:t>
                </a:r>
                <a:r>
                  <a:rPr lang="en-US" dirty="0" smtClean="0"/>
                  <a:t>calculate </a:t>
                </a:r>
                <a:br>
                  <a:rPr lang="en-US" dirty="0" smtClean="0"/>
                </a:br>
                <a:r>
                  <a:rPr lang="en-US" dirty="0" smtClean="0"/>
                  <a:t>         </a:t>
                </a:r>
                <a:br>
                  <a:rPr lang="en-US" dirty="0" smtClean="0"/>
                </a:br>
                <a:r>
                  <a:rPr lang="en-US" dirty="0" smtClean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𝑖𝑞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𝑖𝑞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mr-I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Step 4:  </a:t>
                </a:r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Current 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          </a:t>
                </a:r>
                <a:br>
                  <a:rPr lang="en-US" dirty="0" smtClean="0"/>
                </a:br>
                <a:r>
                  <a:rPr lang="en-US" dirty="0" smtClean="0"/>
                  <a:t>                     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426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parallel Simplex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Parallelize operations in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                         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  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                         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sub>
                      <m:sup/>
                    </m:sSubSup>
                    <m:r>
                      <a:rPr lang="en-US" i="1" dirty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i="1" dirty="0">
                            <a:latin typeface="Cambria Math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𝑞</m:t>
                            </m:r>
                          </m:sub>
                        </m:sSub>
                      </m:e>
                      <m:sub/>
                      <m:sup/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Parallelize vector matrix multiplication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Parallelize vector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vector operations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Avoid external memory operations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426" b="-7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 dirty="0">
                <a:latin typeface="Georgia" charset="0"/>
              </a:rPr>
              <a:t>Proposed parallel </a:t>
            </a:r>
            <a:r>
              <a:rPr lang="en-US" altLang="x-none" dirty="0" smtClean="0">
                <a:latin typeface="Georgia" charset="0"/>
              </a:rPr>
              <a:t> </a:t>
            </a:r>
            <a:r>
              <a:rPr lang="en-US" altLang="x-none" dirty="0">
                <a:latin typeface="Georgia" charset="0"/>
              </a:rPr>
              <a:t>Simplex algorithm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1333" t="-2426" b="-1752"/>
            </a:stretch>
          </a:blipFill>
          <a:ex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339725" y="228600"/>
            <a:ext cx="8499475" cy="846138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Outline 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r>
              <a:rPr lang="en-US" altLang="x-none" dirty="0">
                <a:latin typeface="Arial" charset="0"/>
                <a:cs typeface="Arial" charset="0"/>
              </a:rPr>
              <a:t>Introduction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Parallel </a:t>
            </a:r>
            <a:r>
              <a:rPr lang="en-US" altLang="x-none" dirty="0" smtClean="0">
                <a:latin typeface="Arial" charset="0"/>
                <a:cs typeface="Arial" charset="0"/>
              </a:rPr>
              <a:t>implementation </a:t>
            </a:r>
            <a:r>
              <a:rPr lang="en-US" altLang="x-none" dirty="0">
                <a:latin typeface="Arial" charset="0"/>
                <a:cs typeface="Arial" charset="0"/>
              </a:rPr>
              <a:t>of simplex algorithm</a:t>
            </a:r>
            <a:br>
              <a:rPr lang="en-US" altLang="x-none" dirty="0">
                <a:latin typeface="Arial" charset="0"/>
                <a:cs typeface="Arial" charset="0"/>
              </a:rPr>
            </a:br>
            <a:r>
              <a:rPr lang="en-US" altLang="x-none" dirty="0">
                <a:latin typeface="Arial" charset="0"/>
                <a:cs typeface="Arial" charset="0"/>
              </a:rPr>
              <a:t> </a:t>
            </a:r>
          </a:p>
          <a:p>
            <a:r>
              <a:rPr lang="en-US" altLang="x-none" dirty="0">
                <a:latin typeface="Arial" charset="0"/>
                <a:cs typeface="Arial" charset="0"/>
              </a:rPr>
              <a:t>Results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Experiment Setup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r>
              <a:rPr lang="en-US" altLang="x-none" dirty="0">
                <a:latin typeface="Arial" charset="0"/>
                <a:cs typeface="Arial" charset="0"/>
              </a:rPr>
              <a:t>Cloud Cluster</a:t>
            </a:r>
          </a:p>
          <a:p>
            <a:pPr lvl="1"/>
            <a:r>
              <a:rPr lang="en-US" altLang="x-none" dirty="0"/>
              <a:t>Amazon Web Services EC2 </a:t>
            </a:r>
            <a:br>
              <a:rPr lang="en-US" altLang="x-none" dirty="0"/>
            </a:br>
            <a:endParaRPr lang="en-US" altLang="x-none" dirty="0"/>
          </a:p>
          <a:p>
            <a:r>
              <a:rPr lang="en-US" altLang="x-none" dirty="0">
                <a:latin typeface="Arial" charset="0"/>
                <a:cs typeface="Arial" charset="0"/>
              </a:rPr>
              <a:t>Node Configurations</a:t>
            </a:r>
          </a:p>
          <a:p>
            <a:pPr lvl="1"/>
            <a:r>
              <a:rPr lang="en-US" altLang="x-none" dirty="0" smtClean="0"/>
              <a:t>1 virtual CPU </a:t>
            </a:r>
            <a:endParaRPr lang="en-US" altLang="x-none" dirty="0"/>
          </a:p>
          <a:p>
            <a:pPr lvl="1"/>
            <a:r>
              <a:rPr lang="en-US" altLang="x-none" dirty="0" smtClean="0"/>
              <a:t>1 GB RAM </a:t>
            </a:r>
            <a:r>
              <a:rPr lang="en-US" altLang="x-none" dirty="0"/>
              <a:t/>
            </a:r>
            <a:br>
              <a:rPr lang="en-US" altLang="x-none" dirty="0"/>
            </a:br>
            <a:endParaRPr lang="en-US" altLang="x-none" dirty="0"/>
          </a:p>
          <a:p>
            <a:r>
              <a:rPr lang="en-US" altLang="x-none" dirty="0">
                <a:latin typeface="Arial" charset="0"/>
                <a:cs typeface="Arial" charset="0"/>
              </a:rPr>
              <a:t>Software </a:t>
            </a:r>
          </a:p>
          <a:p>
            <a:pPr lvl="1"/>
            <a:r>
              <a:rPr lang="en-US" altLang="x-none" dirty="0"/>
              <a:t>Python 2.7</a:t>
            </a:r>
          </a:p>
          <a:p>
            <a:pPr lvl="1"/>
            <a:r>
              <a:rPr lang="en-US" altLang="x-none" dirty="0"/>
              <a:t>Apache Spark 2.1.1</a:t>
            </a:r>
          </a:p>
          <a:p>
            <a:endParaRPr lang="en-US" altLang="x-none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Parallel Implementation of Simplex at the Cloud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r>
              <a:rPr lang="en-US" altLang="x-none" dirty="0">
                <a:latin typeface="Arial" charset="0"/>
                <a:cs typeface="Arial" charset="0"/>
              </a:rPr>
              <a:t>Apache Spark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pPr lvl="1"/>
            <a:r>
              <a:rPr lang="en-US" altLang="x-none" sz="2800" dirty="0">
                <a:latin typeface="Arial" charset="0"/>
              </a:rPr>
              <a:t>Open </a:t>
            </a:r>
            <a:r>
              <a:rPr lang="en-US" altLang="x-none" sz="2800" dirty="0" smtClean="0">
                <a:latin typeface="Arial" charset="0"/>
              </a:rPr>
              <a:t>source </a:t>
            </a:r>
            <a:r>
              <a:rPr lang="en-US" altLang="x-none" sz="2800" dirty="0">
                <a:latin typeface="Arial" charset="0"/>
              </a:rPr>
              <a:t>framework</a:t>
            </a:r>
            <a:br>
              <a:rPr lang="en-US" altLang="x-none" sz="2800" dirty="0">
                <a:latin typeface="Arial" charset="0"/>
              </a:rPr>
            </a:br>
            <a:endParaRPr lang="en-US" altLang="x-none" sz="2800" dirty="0">
              <a:latin typeface="Arial" charset="0"/>
            </a:endParaRPr>
          </a:p>
          <a:p>
            <a:pPr lvl="1"/>
            <a:r>
              <a:rPr lang="en-US" altLang="x-none" sz="2800" dirty="0">
                <a:latin typeface="Arial" charset="0"/>
              </a:rPr>
              <a:t>Recovery of partitions</a:t>
            </a:r>
            <a:br>
              <a:rPr lang="en-US" altLang="x-none" sz="2800" dirty="0">
                <a:latin typeface="Arial" charset="0"/>
              </a:rPr>
            </a:br>
            <a:endParaRPr lang="en-US" altLang="x-none" sz="2800" dirty="0">
              <a:latin typeface="Arial" charset="0"/>
            </a:endParaRPr>
          </a:p>
          <a:p>
            <a:pPr lvl="1"/>
            <a:r>
              <a:rPr lang="en-US" altLang="x-none" sz="2800" dirty="0">
                <a:latin typeface="Arial" charset="0"/>
              </a:rPr>
              <a:t>Interactive nodes</a:t>
            </a:r>
            <a:br>
              <a:rPr lang="en-US" altLang="x-none" sz="2800" dirty="0">
                <a:latin typeface="Arial" charset="0"/>
              </a:rPr>
            </a:br>
            <a:endParaRPr lang="en-US" altLang="x-none" sz="2800" dirty="0">
              <a:latin typeface="Arial" charset="0"/>
            </a:endParaRPr>
          </a:p>
          <a:p>
            <a:pPr lvl="1"/>
            <a:r>
              <a:rPr lang="en-US" altLang="x-none" sz="2800" dirty="0">
                <a:latin typeface="Arial" charset="0"/>
              </a:rPr>
              <a:t>Fast speed</a:t>
            </a:r>
            <a:r>
              <a:rPr lang="en-US" altLang="x-none" dirty="0"/>
              <a:t/>
            </a:r>
            <a:br>
              <a:rPr lang="en-US" altLang="x-none" dirty="0"/>
            </a:br>
            <a:endParaRPr lang="en-US" altLang="x-none" dirty="0"/>
          </a:p>
          <a:p>
            <a:endParaRPr lang="en-US" altLang="x-none" dirty="0">
              <a:latin typeface="Arial" charset="0"/>
              <a:cs typeface="Arial" charset="0"/>
            </a:endParaRPr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3" y="3862388"/>
            <a:ext cx="365601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Apache Spark 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r>
              <a:rPr lang="en-US" altLang="x-none" dirty="0">
                <a:latin typeface="Arial" charset="0"/>
                <a:cs typeface="Arial" charset="0"/>
              </a:rPr>
              <a:t>Efficient parallel computation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Real time and </a:t>
            </a:r>
            <a:r>
              <a:rPr lang="en-US" altLang="x-none" dirty="0" smtClean="0">
                <a:latin typeface="Arial" charset="0"/>
                <a:cs typeface="Arial" charset="0"/>
              </a:rPr>
              <a:t>batch </a:t>
            </a:r>
            <a:r>
              <a:rPr lang="en-US" altLang="x-none" dirty="0">
                <a:latin typeface="Arial" charset="0"/>
                <a:cs typeface="Arial" charset="0"/>
              </a:rPr>
              <a:t>processing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Easy to use</a:t>
            </a:r>
            <a:br>
              <a:rPr lang="en-US" altLang="x-none" dirty="0">
                <a:latin typeface="Arial" charset="0"/>
                <a:cs typeface="Arial" charset="0"/>
              </a:rPr>
            </a:br>
            <a:r>
              <a:rPr lang="en-US" altLang="x-none" dirty="0">
                <a:latin typeface="Arial" charset="0"/>
                <a:cs typeface="Arial" charset="0"/>
              </a:rPr>
              <a:t/>
            </a:r>
            <a:br>
              <a:rPr lang="en-US" altLang="x-none" dirty="0">
                <a:latin typeface="Arial" charset="0"/>
                <a:cs typeface="Arial" charset="0"/>
              </a:rPr>
            </a:br>
            <a:r>
              <a:rPr lang="en-US" altLang="x-none" dirty="0">
                <a:latin typeface="Arial" charset="0"/>
                <a:cs typeface="Arial" charset="0"/>
              </a:rPr>
              <a:t/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38600"/>
            <a:ext cx="5638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334963" y="228600"/>
            <a:ext cx="8501062" cy="846138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Apache spark Implementation</a:t>
            </a:r>
          </a:p>
        </p:txBody>
      </p:sp>
      <p:sp>
        <p:nvSpPr>
          <p:cNvPr id="45058" name="Content Placeholder 3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r>
              <a:rPr lang="en-US" altLang="x-none" dirty="0" smtClean="0">
                <a:latin typeface="Arial" charset="0"/>
                <a:cs typeface="Arial" charset="0"/>
              </a:rPr>
              <a:t>Used machine learning library from Spark for matrix operations</a:t>
            </a:r>
            <a:endParaRPr lang="en-US" altLang="x-none" dirty="0">
              <a:latin typeface="Arial" charset="0"/>
              <a:cs typeface="Arial" charset="0"/>
            </a:endParaRPr>
          </a:p>
          <a:p>
            <a:endParaRPr lang="en-US" altLang="x-none" dirty="0" smtClean="0">
              <a:latin typeface="Arial" charset="0"/>
              <a:cs typeface="Arial" charset="0"/>
            </a:endParaRPr>
          </a:p>
          <a:p>
            <a:r>
              <a:rPr lang="en-US" altLang="x-none" dirty="0" err="1" smtClean="0">
                <a:latin typeface="Arial" charset="0"/>
                <a:cs typeface="Arial" charset="0"/>
              </a:rPr>
              <a:t>Scipy</a:t>
            </a:r>
            <a:r>
              <a:rPr lang="en-US" altLang="x-none" dirty="0" smtClean="0">
                <a:latin typeface="Arial" charset="0"/>
                <a:cs typeface="Arial" charset="0"/>
              </a:rPr>
              <a:t> </a:t>
            </a:r>
            <a:r>
              <a:rPr lang="en-US" altLang="x-none" dirty="0">
                <a:latin typeface="Arial" charset="0"/>
                <a:cs typeface="Arial" charset="0"/>
              </a:rPr>
              <a:t>and </a:t>
            </a:r>
            <a:r>
              <a:rPr lang="en-US" altLang="x-none" dirty="0" err="1">
                <a:latin typeface="Arial" charset="0"/>
                <a:cs typeface="Arial" charset="0"/>
              </a:rPr>
              <a:t>numpy</a:t>
            </a:r>
            <a:r>
              <a:rPr lang="en-US" altLang="x-none" dirty="0">
                <a:latin typeface="Arial" charset="0"/>
                <a:cs typeface="Arial" charset="0"/>
              </a:rPr>
              <a:t> </a:t>
            </a:r>
            <a:r>
              <a:rPr lang="en-US" altLang="x-none" dirty="0" smtClean="0">
                <a:latin typeface="Arial" charset="0"/>
                <a:cs typeface="Arial" charset="0"/>
              </a:rPr>
              <a:t>libraries for non parallel operations</a:t>
            </a:r>
            <a:endParaRPr lang="en-US" altLang="x-none" dirty="0">
              <a:latin typeface="Arial" charset="0"/>
              <a:cs typeface="Arial" charset="0"/>
            </a:endParaRPr>
          </a:p>
          <a:p>
            <a:endParaRPr lang="en-US" altLang="x-none" dirty="0">
              <a:latin typeface="Arial" charset="0"/>
              <a:cs typeface="Arial" charset="0"/>
            </a:endParaRPr>
          </a:p>
        </p:txBody>
      </p:sp>
      <p:pic>
        <p:nvPicPr>
          <p:cNvPr id="4505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4191000"/>
            <a:ext cx="7696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Time vs Matrix size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2015808"/>
            <a:ext cx="8229600" cy="3694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Nodes Vs Time (334 variables)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2015808"/>
            <a:ext cx="8229600" cy="3694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Nodes Vs Time (530 variables)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2015808"/>
            <a:ext cx="8229600" cy="3694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Result verification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endParaRPr lang="en-US" altLang="x-none" dirty="0">
              <a:latin typeface="Arial" charset="0"/>
              <a:cs typeface="Arial" charset="0"/>
            </a:endParaRPr>
          </a:p>
          <a:p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Calculated </a:t>
            </a:r>
            <a:r>
              <a:rPr lang="en-US" altLang="x-none" dirty="0" smtClean="0">
                <a:latin typeface="Arial" charset="0"/>
                <a:cs typeface="Arial" charset="0"/>
              </a:rPr>
              <a:t>benchmark </a:t>
            </a:r>
            <a:r>
              <a:rPr lang="en-US" altLang="x-none" dirty="0">
                <a:latin typeface="Arial" charset="0"/>
                <a:cs typeface="Arial" charset="0"/>
              </a:rPr>
              <a:t>LP with known solution</a:t>
            </a:r>
            <a:br>
              <a:rPr lang="en-US" altLang="x-none" dirty="0">
                <a:latin typeface="Arial" charset="0"/>
                <a:cs typeface="Arial" charset="0"/>
              </a:rPr>
            </a:br>
            <a:r>
              <a:rPr lang="en-US" altLang="x-none" dirty="0">
                <a:latin typeface="Arial" charset="0"/>
                <a:cs typeface="Arial" charset="0"/>
              </a:rPr>
              <a:t/>
            </a:r>
            <a:br>
              <a:rPr lang="en-US" altLang="x-none" dirty="0">
                <a:latin typeface="Arial" charset="0"/>
                <a:cs typeface="Arial" charset="0"/>
              </a:rPr>
            </a:br>
            <a:r>
              <a:rPr lang="en-US" altLang="x-none" dirty="0">
                <a:latin typeface="Arial" charset="0"/>
                <a:cs typeface="Arial" charset="0"/>
              </a:rPr>
              <a:t/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Compared to known solutions to verify correctness</a:t>
            </a:r>
          </a:p>
          <a:p>
            <a:endParaRPr lang="en-US" altLang="x-none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Conclusion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pPr defTabSz="6858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dirty="0">
                <a:latin typeface="Arial" charset="0"/>
                <a:cs typeface="Arial" charset="0"/>
              </a:rPr>
              <a:t>Investigated LP for </a:t>
            </a:r>
            <a:r>
              <a:rPr lang="en-US" altLang="x-none" dirty="0" smtClean="0">
                <a:latin typeface="Arial" charset="0"/>
                <a:cs typeface="Arial" charset="0"/>
              </a:rPr>
              <a:t>big data analysis</a:t>
            </a:r>
            <a:r>
              <a:rPr lang="en-US" altLang="x-none" dirty="0">
                <a:latin typeface="Arial" charset="0"/>
                <a:cs typeface="Arial" charset="0"/>
              </a:rPr>
              <a:t/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pPr defTabSz="6858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dirty="0">
                <a:latin typeface="Arial" charset="0"/>
                <a:cs typeface="Arial" charset="0"/>
              </a:rPr>
              <a:t>Implemented revised simplex algorithm on cloud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pPr defTabSz="6858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dirty="0">
                <a:latin typeface="Arial" charset="0"/>
                <a:cs typeface="Arial" charset="0"/>
              </a:rPr>
              <a:t>Parallel computation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pPr defTabSz="6858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dirty="0">
                <a:latin typeface="Arial" charset="0"/>
                <a:cs typeface="Arial" charset="0"/>
              </a:rPr>
              <a:t>Evaluated </a:t>
            </a:r>
            <a:r>
              <a:rPr lang="en-US" altLang="x-none" dirty="0" smtClean="0">
                <a:latin typeface="Arial" charset="0"/>
                <a:cs typeface="Arial" charset="0"/>
              </a:rPr>
              <a:t>performance </a:t>
            </a:r>
            <a:r>
              <a:rPr lang="en-US" altLang="x-none" dirty="0">
                <a:latin typeface="Arial" charset="0"/>
                <a:cs typeface="Arial" charset="0"/>
              </a:rPr>
              <a:t>of the implementation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pPr defTabSz="6858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dirty="0">
                <a:latin typeface="Arial" charset="0"/>
                <a:cs typeface="Arial" charset="0"/>
              </a:rPr>
              <a:t>Observed that we reduce the computation time with additional nodes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Future works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r>
              <a:rPr lang="en-US" altLang="x-none" dirty="0">
                <a:latin typeface="Arial" charset="0"/>
                <a:cs typeface="Arial" charset="0"/>
              </a:rPr>
              <a:t>Parallelize </a:t>
            </a:r>
            <a:r>
              <a:rPr lang="en-US" altLang="x-none" dirty="0" smtClean="0">
                <a:latin typeface="Arial" charset="0"/>
                <a:cs typeface="Arial" charset="0"/>
              </a:rPr>
              <a:t>scalar </a:t>
            </a:r>
            <a:r>
              <a:rPr lang="en-US" altLang="x-none" dirty="0">
                <a:latin typeface="Arial" charset="0"/>
                <a:cs typeface="Arial" charset="0"/>
              </a:rPr>
              <a:t>divisions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More accurate control of matrix parallelization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Implement other known parallel algorithm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Security issues</a:t>
            </a:r>
          </a:p>
          <a:p>
            <a:endParaRPr lang="en-US" altLang="x-none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endParaRPr lang="x-none" altLang="x-none">
              <a:latin typeface="Georgia" charset="0"/>
            </a:endParaRPr>
          </a:p>
        </p:txBody>
      </p:sp>
      <p:pic>
        <p:nvPicPr>
          <p:cNvPr id="12290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366838"/>
            <a:ext cx="3405188" cy="41227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endParaRPr lang="x-none" altLang="x-none">
              <a:latin typeface="Georgia" charset="0"/>
            </a:endParaRP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endParaRPr lang="x-none" altLang="x-none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</a:t>
            </a:r>
          </a:p>
        </p:txBody>
      </p:sp>
      <p:pic>
        <p:nvPicPr>
          <p:cNvPr id="55300" name="Picture 9" descr="Template-Design-2.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27368" r="1575" b="24911"/>
          <a:stretch>
            <a:fillRect/>
          </a:stretch>
        </p:blipFill>
        <p:spPr bwMode="auto">
          <a:xfrm>
            <a:off x="31750" y="1876425"/>
            <a:ext cx="90805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10" descr="wsu_horizontal_col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356350"/>
            <a:ext cx="15541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 txBox="1">
            <a:spLocks/>
          </p:cNvSpPr>
          <p:nvPr/>
        </p:nvSpPr>
        <p:spPr>
          <a:xfrm>
            <a:off x="152400" y="6432550"/>
            <a:ext cx="838200" cy="501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BC0771-BB01-5348-98A0-3C1E94697D96}" type="slidenum">
              <a:rPr lang="en-US" altLang="x-none" sz="1200">
                <a:solidFill>
                  <a:srgbClr val="7F7F7F"/>
                </a:solidFill>
                <a:latin typeface="Calibri" charset="0"/>
              </a:rPr>
              <a:pPr eaLnBrk="1" hangingPunct="1"/>
              <a:t>30</a:t>
            </a:fld>
            <a:endParaRPr lang="en-US" altLang="x-none" sz="1200">
              <a:solidFill>
                <a:srgbClr val="7F7F7F"/>
              </a:solidFill>
              <a:latin typeface="Calibr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44775"/>
            <a:ext cx="8229600" cy="1470025"/>
          </a:xfrm>
          <a:prstGeom prst="rect">
            <a:avLst/>
          </a:prstGeom>
        </p:spPr>
        <p:txBody>
          <a:bodyPr anchor="ctr" anchorCtr="1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dirty="0">
                <a:latin typeface="Georgia" pitchFamily="18" charset="0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endParaRPr lang="x-none" altLang="x-none">
              <a:latin typeface="Georgia" charset="0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endParaRPr lang="x-none" altLang="x-none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</a:t>
            </a:r>
          </a:p>
        </p:txBody>
      </p:sp>
      <p:pic>
        <p:nvPicPr>
          <p:cNvPr id="56324" name="Picture 9" descr="Template-Design-2.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27368" r="1575" b="24911"/>
          <a:stretch>
            <a:fillRect/>
          </a:stretch>
        </p:blipFill>
        <p:spPr bwMode="auto">
          <a:xfrm>
            <a:off x="31750" y="1876425"/>
            <a:ext cx="90805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10" descr="wsu_horizontal_col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356350"/>
            <a:ext cx="15541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 txBox="1">
            <a:spLocks/>
          </p:cNvSpPr>
          <p:nvPr/>
        </p:nvSpPr>
        <p:spPr>
          <a:xfrm>
            <a:off x="152400" y="6432550"/>
            <a:ext cx="838200" cy="501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F8AB5E-4FDA-814A-91D3-93F0C45A2D01}" type="slidenum">
              <a:rPr lang="en-US" altLang="x-none" sz="1200">
                <a:solidFill>
                  <a:srgbClr val="7F7F7F"/>
                </a:solidFill>
                <a:latin typeface="Calibri" charset="0"/>
              </a:rPr>
              <a:pPr eaLnBrk="1" hangingPunct="1"/>
              <a:t>31</a:t>
            </a:fld>
            <a:endParaRPr lang="en-US" altLang="x-none" sz="1200">
              <a:solidFill>
                <a:srgbClr val="7F7F7F"/>
              </a:solidFill>
              <a:latin typeface="Calibr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44775"/>
            <a:ext cx="8229600" cy="1470025"/>
          </a:xfrm>
          <a:prstGeom prst="rect">
            <a:avLst/>
          </a:prstGeom>
        </p:spPr>
        <p:txBody>
          <a:bodyPr anchor="ctr" anchorCtr="1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dirty="0">
                <a:latin typeface="Georgia" pitchFamily="18" charset="0"/>
                <a:ea typeface="+mj-ea"/>
                <a:cs typeface="+mj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Industrial internet of things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r>
              <a:rPr lang="en-US" altLang="x-none" dirty="0">
                <a:latin typeface="Arial" charset="0"/>
                <a:cs typeface="Arial" charset="0"/>
              </a:rPr>
              <a:t>Data from mobile devices, </a:t>
            </a:r>
            <a:r>
              <a:rPr lang="en-US" altLang="x-none" dirty="0" smtClean="0">
                <a:latin typeface="Arial" charset="0"/>
                <a:cs typeface="Arial" charset="0"/>
              </a:rPr>
              <a:t>cars, </a:t>
            </a:r>
            <a:r>
              <a:rPr lang="en-US" altLang="x-none" dirty="0">
                <a:latin typeface="Arial" charset="0"/>
                <a:cs typeface="Arial" charset="0"/>
              </a:rPr>
              <a:t>etc.  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Data from traffic signals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Smart watches, health </a:t>
            </a:r>
            <a:r>
              <a:rPr lang="en-US" altLang="x-none" dirty="0" smtClean="0">
                <a:latin typeface="Arial" charset="0"/>
                <a:cs typeface="Arial" charset="0"/>
              </a:rPr>
              <a:t>devices, </a:t>
            </a:r>
            <a:r>
              <a:rPr lang="en-US" altLang="x-none" dirty="0">
                <a:latin typeface="Arial" charset="0"/>
                <a:cs typeface="Arial" charset="0"/>
              </a:rPr>
              <a:t>etc.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Smart appliances such as</a:t>
            </a:r>
            <a:br>
              <a:rPr lang="en-US" altLang="x-none" dirty="0">
                <a:latin typeface="Arial" charset="0"/>
                <a:cs typeface="Arial" charset="0"/>
              </a:rPr>
            </a:br>
            <a:r>
              <a:rPr lang="en-US" altLang="x-none" dirty="0">
                <a:latin typeface="Arial" charset="0"/>
                <a:cs typeface="Arial" charset="0"/>
              </a:rPr>
              <a:t>GPS, </a:t>
            </a:r>
            <a:r>
              <a:rPr lang="en-US" altLang="x-none" dirty="0" smtClean="0">
                <a:latin typeface="Arial" charset="0"/>
                <a:cs typeface="Arial" charset="0"/>
              </a:rPr>
              <a:t>trackers, </a:t>
            </a:r>
            <a:r>
              <a:rPr lang="en-US" altLang="x-none" dirty="0">
                <a:latin typeface="Arial" charset="0"/>
                <a:cs typeface="Arial" charset="0"/>
              </a:rPr>
              <a:t>etc. 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endParaRPr lang="en-US" altLang="x-none" dirty="0">
              <a:latin typeface="Arial" charset="0"/>
              <a:cs typeface="Arial" charset="0"/>
            </a:endParaRPr>
          </a:p>
          <a:p>
            <a:endParaRPr lang="en-US" altLang="x-none" dirty="0">
              <a:latin typeface="Arial" charset="0"/>
              <a:cs typeface="Arial" charset="0"/>
            </a:endParaRPr>
          </a:p>
        </p:txBody>
      </p:sp>
      <p:pic>
        <p:nvPicPr>
          <p:cNvPr id="1638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87788"/>
            <a:ext cx="31559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Finance Industries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endParaRPr lang="en-US" altLang="x-none" dirty="0" smtClean="0">
              <a:latin typeface="Arial" charset="0"/>
              <a:cs typeface="Arial" charset="0"/>
            </a:endParaRPr>
          </a:p>
          <a:p>
            <a:endParaRPr lang="en-US" altLang="x-none" dirty="0" smtClean="0">
              <a:latin typeface="Arial" charset="0"/>
              <a:cs typeface="Arial" charset="0"/>
            </a:endParaRPr>
          </a:p>
          <a:p>
            <a:r>
              <a:rPr lang="en-US" altLang="x-none" dirty="0" smtClean="0">
                <a:latin typeface="Arial" charset="0"/>
                <a:cs typeface="Arial" charset="0"/>
              </a:rPr>
              <a:t>Spending patterns</a:t>
            </a:r>
            <a:r>
              <a:rPr lang="en-US" altLang="x-none" dirty="0">
                <a:latin typeface="Arial" charset="0"/>
                <a:cs typeface="Arial" charset="0"/>
              </a:rPr>
              <a:t/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Credit </a:t>
            </a:r>
            <a:r>
              <a:rPr lang="en-US" altLang="x-none" dirty="0" smtClean="0">
                <a:latin typeface="Arial" charset="0"/>
                <a:cs typeface="Arial" charset="0"/>
              </a:rPr>
              <a:t>information</a:t>
            </a:r>
            <a:r>
              <a:rPr lang="en-US" altLang="x-none" dirty="0">
                <a:latin typeface="Arial" charset="0"/>
                <a:cs typeface="Arial" charset="0"/>
              </a:rPr>
              <a:t/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Financial situations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320131"/>
            <a:ext cx="4114800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339725" y="228600"/>
            <a:ext cx="8499475" cy="846138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Transportation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r>
              <a:rPr lang="en-US" altLang="x-none" dirty="0">
                <a:latin typeface="Arial" charset="0"/>
                <a:cs typeface="Arial" charset="0"/>
              </a:rPr>
              <a:t>Mobility related data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 smtClean="0">
                <a:latin typeface="Arial" charset="0"/>
                <a:cs typeface="Arial" charset="0"/>
              </a:rPr>
              <a:t>Vehicles real time status</a:t>
            </a:r>
            <a:r>
              <a:rPr lang="en-US" altLang="x-none" dirty="0">
                <a:latin typeface="Arial" charset="0"/>
                <a:cs typeface="Arial" charset="0"/>
              </a:rPr>
              <a:t/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Driver and company data 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External data such </a:t>
            </a:r>
            <a:r>
              <a:rPr lang="en-US" altLang="x-none" dirty="0" smtClean="0">
                <a:latin typeface="Arial" charset="0"/>
                <a:cs typeface="Arial" charset="0"/>
              </a:rPr>
              <a:t>as</a:t>
            </a:r>
            <a:br>
              <a:rPr lang="en-US" altLang="x-none" dirty="0" smtClean="0">
                <a:latin typeface="Arial" charset="0"/>
                <a:cs typeface="Arial" charset="0"/>
              </a:rPr>
            </a:br>
            <a:r>
              <a:rPr lang="en-US" altLang="x-none" dirty="0" smtClean="0">
                <a:latin typeface="Arial" charset="0"/>
                <a:cs typeface="Arial" charset="0"/>
              </a:rPr>
              <a:t>traffic, weather, </a:t>
            </a:r>
            <a:r>
              <a:rPr lang="en-US" altLang="x-none" dirty="0">
                <a:latin typeface="Arial" charset="0"/>
                <a:cs typeface="Arial" charset="0"/>
              </a:rPr>
              <a:t>etc.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2057400"/>
            <a:ext cx="4114801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Linear Programming in Big Data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r>
              <a:rPr lang="en-US" altLang="x-none">
                <a:latin typeface="Arial" charset="0"/>
                <a:cs typeface="Arial" charset="0"/>
              </a:rPr>
              <a:t>Internet of things </a:t>
            </a:r>
          </a:p>
          <a:p>
            <a:pPr lvl="1"/>
            <a:r>
              <a:rPr lang="en-US" altLang="x-none"/>
              <a:t>Optimize node deployment to reduce sensor energy consumption</a:t>
            </a:r>
          </a:p>
          <a:p>
            <a:pPr lvl="1"/>
            <a:endParaRPr lang="en-US" altLang="x-none"/>
          </a:p>
          <a:p>
            <a:r>
              <a:rPr lang="en-US" altLang="x-none">
                <a:latin typeface="Arial" charset="0"/>
                <a:cs typeface="Arial" charset="0"/>
              </a:rPr>
              <a:t>Financial strategies	</a:t>
            </a:r>
          </a:p>
          <a:p>
            <a:pPr lvl="1"/>
            <a:r>
              <a:rPr lang="en-US" altLang="x-none"/>
              <a:t>Decision making to maximize the profit</a:t>
            </a:r>
            <a:br>
              <a:rPr lang="en-US" altLang="x-none"/>
            </a:br>
            <a:r>
              <a:rPr lang="en-US" altLang="x-none"/>
              <a:t> </a:t>
            </a:r>
          </a:p>
          <a:p>
            <a:r>
              <a:rPr lang="en-US" altLang="x-none">
                <a:latin typeface="Arial" charset="0"/>
                <a:cs typeface="Arial" charset="0"/>
              </a:rPr>
              <a:t>Transportation</a:t>
            </a:r>
          </a:p>
          <a:p>
            <a:pPr lvl="1"/>
            <a:r>
              <a:rPr lang="en-US" altLang="x-none"/>
              <a:t>Optimize to find best route </a:t>
            </a:r>
          </a:p>
          <a:p>
            <a:pPr lvl="1"/>
            <a:r>
              <a:rPr lang="en-US" altLang="x-none"/>
              <a:t>Factory floor logistics</a:t>
            </a:r>
          </a:p>
          <a:p>
            <a:endParaRPr lang="en-US" altLang="x-none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solving LP’s in big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Computationally expensive	</a:t>
                </a:r>
              </a:p>
              <a:p>
                <a:pPr lvl="1"/>
                <a:r>
                  <a:rPr lang="en-US" dirty="0" smtClean="0">
                    <a:latin typeface="Arial" charset="0"/>
                  </a:rPr>
                  <a:t>Usually polynomial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>
                  <a:latin typeface="Arial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Matrix multiplication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Number of </a:t>
                </a:r>
                <a:r>
                  <a:rPr lang="en-US" dirty="0" smtClean="0"/>
                  <a:t>iterations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Storage complexity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339725" y="274638"/>
            <a:ext cx="8499475" cy="846137"/>
          </a:xfrm>
        </p:spPr>
        <p:txBody>
          <a:bodyPr/>
          <a:lstStyle/>
          <a:p>
            <a:r>
              <a:rPr lang="en-US" altLang="x-none">
                <a:latin typeface="Georgia" charset="0"/>
              </a:rPr>
              <a:t>Cloud and its advantages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339725" y="1600200"/>
            <a:ext cx="8229600" cy="4525963"/>
          </a:xfrm>
        </p:spPr>
        <p:txBody>
          <a:bodyPr/>
          <a:lstStyle/>
          <a:p>
            <a:r>
              <a:rPr lang="en-US" dirty="0"/>
              <a:t>Seemingly </a:t>
            </a:r>
            <a:r>
              <a:rPr lang="en-US" dirty="0" smtClean="0"/>
              <a:t>infinite </a:t>
            </a:r>
            <a:r>
              <a:rPr lang="en-US" altLang="x-none" dirty="0" smtClean="0">
                <a:latin typeface="Arial" charset="0"/>
                <a:cs typeface="Arial" charset="0"/>
              </a:rPr>
              <a:t>resources </a:t>
            </a:r>
            <a:r>
              <a:rPr lang="en-US" altLang="x-none" dirty="0">
                <a:latin typeface="Arial" charset="0"/>
                <a:cs typeface="Arial" charset="0"/>
              </a:rPr>
              <a:t>available on demand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>
                <a:latin typeface="Arial" charset="0"/>
                <a:cs typeface="Arial" charset="0"/>
              </a:rPr>
              <a:t>Ability to pay for use of computing resources on a short term basis as needed</a:t>
            </a:r>
            <a:br>
              <a:rPr lang="en-US" altLang="x-none" dirty="0">
                <a:latin typeface="Arial" charset="0"/>
                <a:cs typeface="Arial" charset="0"/>
              </a:rPr>
            </a:br>
            <a:endParaRPr lang="en-US" altLang="x-none" dirty="0">
              <a:latin typeface="Arial" charset="0"/>
              <a:cs typeface="Arial" charset="0"/>
            </a:endParaRPr>
          </a:p>
          <a:p>
            <a:r>
              <a:rPr lang="en-US" altLang="x-none" dirty="0" smtClean="0">
                <a:latin typeface="Arial" charset="0"/>
                <a:cs typeface="Arial" charset="0"/>
              </a:rPr>
              <a:t>Avoid up-front hardware expenses</a:t>
            </a:r>
            <a:endParaRPr lang="en-US" altLang="x-none" dirty="0">
              <a:latin typeface="Arial" charset="0"/>
              <a:cs typeface="Arial" charset="0"/>
            </a:endParaRPr>
          </a:p>
          <a:p>
            <a:endParaRPr lang="en-US" altLang="x-none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451</Words>
  <Application>Microsoft Macintosh PowerPoint</Application>
  <PresentationFormat>On-screen Show (4:3)</PresentationFormat>
  <Paragraphs>174</Paragraphs>
  <Slides>31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Cambria Math</vt:lpstr>
      <vt:lpstr>Georgia</vt:lpstr>
      <vt:lpstr>Arial</vt:lpstr>
      <vt:lpstr>Office Theme</vt:lpstr>
      <vt:lpstr>Parallel implementation of revised simplex algorithm on cloud</vt:lpstr>
      <vt:lpstr>Outline </vt:lpstr>
      <vt:lpstr>PowerPoint Presentation</vt:lpstr>
      <vt:lpstr>Industrial internet of things</vt:lpstr>
      <vt:lpstr>Finance Industries</vt:lpstr>
      <vt:lpstr>Transportation</vt:lpstr>
      <vt:lpstr>Linear Programming in Big Data</vt:lpstr>
      <vt:lpstr>Challenges of solving LP’s in big data</vt:lpstr>
      <vt:lpstr>Cloud and its advantages</vt:lpstr>
      <vt:lpstr>Existing solutions to solve large-scale LPs</vt:lpstr>
      <vt:lpstr>Our Approach</vt:lpstr>
      <vt:lpstr>Linear Programs</vt:lpstr>
      <vt:lpstr>Graphical solution of Linear programming</vt:lpstr>
      <vt:lpstr>The Simplex Algorithm</vt:lpstr>
      <vt:lpstr>Initialization </vt:lpstr>
      <vt:lpstr>Revised Simplex Algorithm</vt:lpstr>
      <vt:lpstr>Revised Simplex Algorithm Continued</vt:lpstr>
      <vt:lpstr>Proposed parallel Simplex algorithm</vt:lpstr>
      <vt:lpstr>Proposed parallel  Simplex algorithm</vt:lpstr>
      <vt:lpstr>Experiment Setup</vt:lpstr>
      <vt:lpstr>Parallel Implementation of Simplex at the Cloud</vt:lpstr>
      <vt:lpstr>Apache Spark </vt:lpstr>
      <vt:lpstr>Apache spark Implementation</vt:lpstr>
      <vt:lpstr>Time vs Matrix size</vt:lpstr>
      <vt:lpstr>Nodes Vs Time (334 variables)</vt:lpstr>
      <vt:lpstr>Nodes Vs Time (530 variables)</vt:lpstr>
      <vt:lpstr>Result verification</vt:lpstr>
      <vt:lpstr>Conclusion</vt:lpstr>
      <vt:lpstr>Future works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Presentation Tree</dc:creator>
  <cp:lastModifiedBy>Khanolkar, Rahul</cp:lastModifiedBy>
  <cp:revision>115</cp:revision>
  <dcterms:created xsi:type="dcterms:W3CDTF">2009-12-04T23:34:43Z</dcterms:created>
  <dcterms:modified xsi:type="dcterms:W3CDTF">2017-12-07T21:16:23Z</dcterms:modified>
</cp:coreProperties>
</file>