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2" r:id="rId6"/>
    <p:sldId id="260" r:id="rId7"/>
    <p:sldId id="261" r:id="rId8"/>
    <p:sldId id="263" r:id="rId9"/>
    <p:sldId id="264" r:id="rId10"/>
    <p:sldId id="259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loud.google.com/sql/docs/mysql/phpmyadmin-on-app-engin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loud.google.com/docs/?hl=en_US&amp;_ga=2.28194812.-1732074086.1513113362" TargetMode="External"/><Relationship Id="rId4" Type="http://schemas.openxmlformats.org/officeDocument/2006/relationships/hyperlink" Target="https://www.youtube.com/user/googlecloudplatfor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269" y="1596093"/>
            <a:ext cx="8534401" cy="3156055"/>
          </a:xfrm>
        </p:spPr>
        <p:txBody>
          <a:bodyPr/>
          <a:lstStyle/>
          <a:p>
            <a:pPr algn="ctr"/>
            <a:r>
              <a:rPr lang="en-US" sz="4400" dirty="0" smtClean="0"/>
              <a:t>GOOGLE CLOUD PLATFORM</a:t>
            </a:r>
            <a:br>
              <a:rPr lang="en-US" sz="4400" dirty="0" smtClean="0"/>
            </a:br>
            <a:r>
              <a:rPr lang="en-US" sz="4400" b="1" dirty="0" smtClean="0"/>
              <a:t>APP ENGINE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882404"/>
            <a:ext cx="912898" cy="812158"/>
          </a:xfrm>
          <a:prstGeom prst="ellipse">
            <a:avLst/>
          </a:prstGeom>
          <a:ln w="571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4607007" y="4533207"/>
            <a:ext cx="2670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/>
              <a:t>Préparé</a:t>
            </a:r>
            <a:r>
              <a:rPr lang="en-US" sz="2000" b="1" dirty="0" smtClean="0"/>
              <a:t> par </a:t>
            </a:r>
            <a:br>
              <a:rPr lang="en-US" sz="2000" b="1" dirty="0" smtClean="0"/>
            </a:br>
            <a:r>
              <a:rPr lang="en-US" sz="2000" b="1" dirty="0" smtClean="0"/>
              <a:t>Raymond </a:t>
            </a:r>
            <a:r>
              <a:rPr lang="en-US" sz="2000" b="1" dirty="0" err="1" smtClean="0"/>
              <a:t>Khawand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95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617" y="561703"/>
            <a:ext cx="8534401" cy="1453560"/>
          </a:xfrm>
        </p:spPr>
        <p:txBody>
          <a:bodyPr/>
          <a:lstStyle/>
          <a:p>
            <a:pPr algn="ctr"/>
            <a:r>
              <a:rPr lang="en-US" dirty="0" smtClean="0"/>
              <a:t>GOOGLE CLOUD PLATFORM</a:t>
            </a:r>
            <a:br>
              <a:rPr lang="en-US" dirty="0" smtClean="0"/>
            </a:br>
            <a:r>
              <a:rPr lang="en-US" b="1" u="sng" dirty="0" smtClean="0"/>
              <a:t>APP ENGINE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5318" y="2141620"/>
            <a:ext cx="10059987" cy="4415589"/>
          </a:xfrm>
        </p:spPr>
        <p:txBody>
          <a:bodyPr>
            <a:normAutofit/>
          </a:bodyPr>
          <a:lstStyle/>
          <a:p>
            <a:pPr algn="just"/>
            <a:r>
              <a:rPr lang="fr-FR" sz="2400" b="1" dirty="0" err="1" smtClean="0">
                <a:solidFill>
                  <a:schemeClr val="tx1"/>
                </a:solidFill>
              </a:rPr>
              <a:t>Gcloud</a:t>
            </a:r>
            <a:r>
              <a:rPr lang="fr-FR" sz="2400" b="1" dirty="0" smtClean="0">
                <a:solidFill>
                  <a:schemeClr val="tx1"/>
                </a:solidFill>
              </a:rPr>
              <a:t> offre aussi le Google Cloud SDK comme outil de gérer notre applications hébergées à partir d’un Command-line par exemple:</a:t>
            </a:r>
          </a:p>
          <a:p>
            <a:pPr algn="just"/>
            <a:r>
              <a:rPr lang="fr-FR" sz="2400" b="1" dirty="0" err="1" smtClean="0">
                <a:solidFill>
                  <a:schemeClr val="tx1"/>
                </a:solidFill>
              </a:rPr>
              <a:t>gcloud</a:t>
            </a:r>
            <a:r>
              <a:rPr lang="fr-FR" sz="2400" b="1" dirty="0" smtClean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chemeClr val="tx1"/>
                </a:solidFill>
              </a:rPr>
              <a:t>config set service </a:t>
            </a:r>
            <a:r>
              <a:rPr lang="fr-FR" sz="2400" b="1" dirty="0" smtClean="0">
                <a:solidFill>
                  <a:schemeClr val="tx1"/>
                </a:solidFill>
              </a:rPr>
              <a:t>[service </a:t>
            </a:r>
            <a:r>
              <a:rPr lang="fr-FR" sz="2400" b="1" dirty="0" err="1" smtClean="0">
                <a:solidFill>
                  <a:schemeClr val="tx1"/>
                </a:solidFill>
              </a:rPr>
              <a:t>name</a:t>
            </a:r>
            <a:r>
              <a:rPr lang="fr-FR" sz="2400" b="1" dirty="0" smtClean="0">
                <a:solidFill>
                  <a:schemeClr val="tx1"/>
                </a:solidFill>
              </a:rPr>
              <a:t>]</a:t>
            </a:r>
            <a:endParaRPr lang="fr-FR" sz="2400" b="1" dirty="0">
              <a:solidFill>
                <a:schemeClr val="tx1"/>
              </a:solidFill>
            </a:endParaRPr>
          </a:p>
          <a:p>
            <a:pPr algn="just"/>
            <a:r>
              <a:rPr lang="fr-FR" sz="2400" b="1" dirty="0" err="1">
                <a:solidFill>
                  <a:schemeClr val="tx1"/>
                </a:solidFill>
              </a:rPr>
              <a:t>gcloud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 err="1">
                <a:solidFill>
                  <a:schemeClr val="tx1"/>
                </a:solidFill>
              </a:rPr>
              <a:t>projects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 err="1">
                <a:solidFill>
                  <a:schemeClr val="tx1"/>
                </a:solidFill>
              </a:rPr>
              <a:t>list</a:t>
            </a:r>
            <a:endParaRPr lang="fr-FR" sz="2400" b="1" dirty="0">
              <a:solidFill>
                <a:schemeClr val="tx1"/>
              </a:solidFill>
            </a:endParaRPr>
          </a:p>
          <a:p>
            <a:pPr algn="just"/>
            <a:r>
              <a:rPr lang="fr-FR" sz="2400" b="1" dirty="0" err="1">
                <a:solidFill>
                  <a:schemeClr val="tx1"/>
                </a:solidFill>
              </a:rPr>
              <a:t>gcloud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 err="1">
                <a:solidFill>
                  <a:schemeClr val="tx1"/>
                </a:solidFill>
              </a:rPr>
              <a:t>app</a:t>
            </a:r>
            <a:r>
              <a:rPr lang="fr-FR" sz="2400" b="1" dirty="0">
                <a:solidFill>
                  <a:schemeClr val="tx1"/>
                </a:solidFill>
              </a:rPr>
              <a:t> services </a:t>
            </a:r>
            <a:r>
              <a:rPr lang="fr-FR" sz="2400" b="1" dirty="0" err="1">
                <a:solidFill>
                  <a:schemeClr val="tx1"/>
                </a:solidFill>
              </a:rPr>
              <a:t>browse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 smtClean="0">
                <a:solidFill>
                  <a:schemeClr val="tx1"/>
                </a:solidFill>
              </a:rPr>
              <a:t>[service </a:t>
            </a:r>
            <a:r>
              <a:rPr lang="fr-FR" sz="2400" b="1" dirty="0" err="1" smtClean="0">
                <a:solidFill>
                  <a:schemeClr val="tx1"/>
                </a:solidFill>
              </a:rPr>
              <a:t>name</a:t>
            </a:r>
            <a:r>
              <a:rPr lang="fr-FR" sz="2400" b="1" dirty="0" smtClean="0">
                <a:solidFill>
                  <a:schemeClr val="tx1"/>
                </a:solidFill>
              </a:rPr>
              <a:t>]</a:t>
            </a:r>
          </a:p>
          <a:p>
            <a:pPr algn="just"/>
            <a:r>
              <a:rPr lang="fr-FR" sz="2400" b="1" dirty="0" err="1" smtClean="0">
                <a:solidFill>
                  <a:schemeClr val="tx1"/>
                </a:solidFill>
              </a:rPr>
              <a:t>gcloud</a:t>
            </a:r>
            <a:r>
              <a:rPr lang="fr-FR" sz="2400" b="1" dirty="0" smtClean="0">
                <a:solidFill>
                  <a:schemeClr val="tx1"/>
                </a:solidFill>
              </a:rPr>
              <a:t> </a:t>
            </a:r>
            <a:r>
              <a:rPr lang="fr-FR" sz="2400" b="1" dirty="0" err="1" smtClean="0">
                <a:solidFill>
                  <a:schemeClr val="tx1"/>
                </a:solidFill>
              </a:rPr>
              <a:t>app</a:t>
            </a:r>
            <a:r>
              <a:rPr lang="fr-FR" sz="2400" b="1" dirty="0" smtClean="0">
                <a:solidFill>
                  <a:schemeClr val="tx1"/>
                </a:solidFill>
              </a:rPr>
              <a:t> services </a:t>
            </a:r>
            <a:r>
              <a:rPr lang="fr-FR" sz="2400" b="1" dirty="0" err="1" smtClean="0">
                <a:solidFill>
                  <a:schemeClr val="tx1"/>
                </a:solidFill>
              </a:rPr>
              <a:t>list</a:t>
            </a:r>
            <a:endParaRPr lang="fr-FR" sz="2400" b="1" dirty="0" smtClean="0">
              <a:solidFill>
                <a:schemeClr val="tx1"/>
              </a:solidFill>
            </a:endParaRPr>
          </a:p>
          <a:p>
            <a:pPr algn="just"/>
            <a:r>
              <a:rPr lang="fr-FR" sz="2400" b="1" dirty="0" err="1" smtClean="0">
                <a:solidFill>
                  <a:schemeClr val="tx1"/>
                </a:solidFill>
              </a:rPr>
              <a:t>gcloud</a:t>
            </a:r>
            <a:r>
              <a:rPr lang="fr-FR" sz="2400" b="1" dirty="0" smtClean="0">
                <a:solidFill>
                  <a:schemeClr val="tx1"/>
                </a:solidFill>
              </a:rPr>
              <a:t> </a:t>
            </a:r>
            <a:r>
              <a:rPr lang="fr-FR" sz="2400" b="1" dirty="0" err="1">
                <a:solidFill>
                  <a:schemeClr val="tx1"/>
                </a:solidFill>
              </a:rPr>
              <a:t>app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 err="1">
                <a:solidFill>
                  <a:schemeClr val="tx1"/>
                </a:solidFill>
              </a:rPr>
              <a:t>deploy</a:t>
            </a:r>
            <a:endParaRPr lang="fr-FR" sz="2400" b="1" dirty="0">
              <a:solidFill>
                <a:schemeClr val="tx1"/>
              </a:solidFill>
            </a:endParaRPr>
          </a:p>
          <a:p>
            <a:pPr algn="just"/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882404"/>
            <a:ext cx="912898" cy="812158"/>
          </a:xfrm>
          <a:prstGeom prst="ellipse">
            <a:avLst/>
          </a:prstGeom>
          <a:ln w="571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0203445" y="6262020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Préparé</a:t>
            </a:r>
            <a:r>
              <a:rPr lang="en-US" sz="1400" dirty="0" smtClean="0"/>
              <a:t> par </a:t>
            </a:r>
            <a:br>
              <a:rPr lang="en-US" sz="1400" dirty="0" smtClean="0"/>
            </a:br>
            <a:r>
              <a:rPr lang="en-US" sz="1400" dirty="0" smtClean="0"/>
              <a:t>Raymond </a:t>
            </a:r>
            <a:r>
              <a:rPr lang="en-US" sz="1400" dirty="0" err="1" smtClean="0"/>
              <a:t>Khawand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88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617" y="561703"/>
            <a:ext cx="8534401" cy="1453560"/>
          </a:xfrm>
        </p:spPr>
        <p:txBody>
          <a:bodyPr/>
          <a:lstStyle/>
          <a:p>
            <a:pPr algn="ctr"/>
            <a:r>
              <a:rPr lang="en-US" dirty="0" smtClean="0"/>
              <a:t>GOOGLE CLOUD PLATFORM</a:t>
            </a:r>
            <a:br>
              <a:rPr lang="en-US" dirty="0" smtClean="0"/>
            </a:br>
            <a:r>
              <a:rPr lang="en-US" b="1" u="sng" dirty="0" smtClean="0"/>
              <a:t>APP ENGINE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5318" y="2141620"/>
            <a:ext cx="10059987" cy="4415589"/>
          </a:xfrm>
        </p:spPr>
        <p:txBody>
          <a:bodyPr>
            <a:normAutofit/>
          </a:bodyPr>
          <a:lstStyle/>
          <a:p>
            <a:pPr algn="just"/>
            <a:endParaRPr lang="fr-FR" sz="2400" b="1" dirty="0">
              <a:solidFill>
                <a:schemeClr val="tx1"/>
              </a:solidFill>
            </a:endParaRPr>
          </a:p>
          <a:p>
            <a:pPr algn="just"/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882404"/>
            <a:ext cx="912898" cy="812158"/>
          </a:xfrm>
          <a:prstGeom prst="ellipse">
            <a:avLst/>
          </a:prstGeom>
          <a:ln w="571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0203445" y="6262020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Préparé</a:t>
            </a:r>
            <a:r>
              <a:rPr lang="en-US" sz="1400" dirty="0" smtClean="0"/>
              <a:t> par </a:t>
            </a:r>
            <a:br>
              <a:rPr lang="en-US" sz="1400" dirty="0" smtClean="0"/>
            </a:br>
            <a:r>
              <a:rPr lang="en-US" sz="1400" dirty="0" smtClean="0"/>
              <a:t>Raymond </a:t>
            </a:r>
            <a:r>
              <a:rPr lang="en-US" sz="1400" dirty="0" err="1" smtClean="0"/>
              <a:t>Khawand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16" y="2113717"/>
            <a:ext cx="8732159" cy="41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617" y="561703"/>
            <a:ext cx="8534401" cy="1453560"/>
          </a:xfrm>
        </p:spPr>
        <p:txBody>
          <a:bodyPr/>
          <a:lstStyle/>
          <a:p>
            <a:pPr algn="ctr"/>
            <a:r>
              <a:rPr lang="en-US" dirty="0" smtClean="0"/>
              <a:t>GOOGLE CLOUD PLATFORM</a:t>
            </a:r>
            <a:br>
              <a:rPr lang="en-US" dirty="0" smtClean="0"/>
            </a:br>
            <a:r>
              <a:rPr lang="en-US" b="1" u="sng" dirty="0" smtClean="0"/>
              <a:t>APP ENGINE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5318" y="2141620"/>
            <a:ext cx="10059987" cy="4415589"/>
          </a:xfrm>
        </p:spPr>
        <p:txBody>
          <a:bodyPr>
            <a:normAutofit/>
          </a:bodyPr>
          <a:lstStyle/>
          <a:p>
            <a:pPr algn="just"/>
            <a:endParaRPr lang="fr-FR" sz="2400" b="1" dirty="0">
              <a:solidFill>
                <a:schemeClr val="tx1"/>
              </a:solidFill>
            </a:endParaRPr>
          </a:p>
          <a:p>
            <a:pPr algn="just"/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882404"/>
            <a:ext cx="912898" cy="812158"/>
          </a:xfrm>
          <a:prstGeom prst="ellipse">
            <a:avLst/>
          </a:prstGeom>
          <a:ln w="571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0203445" y="6262020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Préparé</a:t>
            </a:r>
            <a:r>
              <a:rPr lang="en-US" sz="1400" dirty="0" smtClean="0"/>
              <a:t> par </a:t>
            </a:r>
            <a:br>
              <a:rPr lang="en-US" sz="1400" dirty="0" smtClean="0"/>
            </a:br>
            <a:r>
              <a:rPr lang="en-US" sz="1400" dirty="0" smtClean="0"/>
              <a:t>Raymond </a:t>
            </a:r>
            <a:r>
              <a:rPr lang="en-US" sz="1400" dirty="0" err="1" smtClean="0"/>
              <a:t>Khawand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5" y="2035243"/>
            <a:ext cx="10058400" cy="42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617" y="561703"/>
            <a:ext cx="8534401" cy="1453560"/>
          </a:xfrm>
        </p:spPr>
        <p:txBody>
          <a:bodyPr/>
          <a:lstStyle/>
          <a:p>
            <a:pPr algn="ctr"/>
            <a:r>
              <a:rPr lang="en-US" dirty="0" smtClean="0"/>
              <a:t>GOOGLE CLOUD PLATFORM</a:t>
            </a:r>
            <a:br>
              <a:rPr lang="en-US" dirty="0" smtClean="0"/>
            </a:br>
            <a:r>
              <a:rPr lang="en-US" b="1" u="sng" dirty="0" smtClean="0"/>
              <a:t>APP ENGINE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5318" y="2141620"/>
            <a:ext cx="10059987" cy="4415589"/>
          </a:xfrm>
        </p:spPr>
        <p:txBody>
          <a:bodyPr>
            <a:normAutofit/>
          </a:bodyPr>
          <a:lstStyle/>
          <a:p>
            <a:pPr algn="just"/>
            <a:endParaRPr lang="fr-FR" sz="2400" b="1" dirty="0">
              <a:solidFill>
                <a:schemeClr val="tx1"/>
              </a:solidFill>
            </a:endParaRPr>
          </a:p>
          <a:p>
            <a:pPr algn="just"/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882404"/>
            <a:ext cx="912898" cy="812158"/>
          </a:xfrm>
          <a:prstGeom prst="ellipse">
            <a:avLst/>
          </a:prstGeom>
          <a:ln w="571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0203445" y="6262020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Préparé</a:t>
            </a:r>
            <a:r>
              <a:rPr lang="en-US" sz="1400" dirty="0" smtClean="0"/>
              <a:t> par </a:t>
            </a:r>
            <a:br>
              <a:rPr lang="en-US" sz="1400" dirty="0" smtClean="0"/>
            </a:br>
            <a:r>
              <a:rPr lang="en-US" sz="1400" dirty="0" smtClean="0"/>
              <a:t>Raymond </a:t>
            </a:r>
            <a:r>
              <a:rPr lang="en-US" sz="1400" dirty="0" err="1" smtClean="0"/>
              <a:t>Khawand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2011762"/>
            <a:ext cx="10059987" cy="42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617" y="561703"/>
            <a:ext cx="8534401" cy="1453560"/>
          </a:xfrm>
        </p:spPr>
        <p:txBody>
          <a:bodyPr/>
          <a:lstStyle/>
          <a:p>
            <a:pPr algn="ctr"/>
            <a:r>
              <a:rPr lang="en-US" dirty="0" smtClean="0"/>
              <a:t>GOOGLE CLOUD PLATFORM</a:t>
            </a:r>
            <a:br>
              <a:rPr lang="en-US" dirty="0" smtClean="0"/>
            </a:br>
            <a:r>
              <a:rPr lang="en-US" b="1" u="sng" dirty="0" smtClean="0"/>
              <a:t>APP ENGINE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5318" y="2141620"/>
            <a:ext cx="10059987" cy="4415589"/>
          </a:xfrm>
        </p:spPr>
        <p:txBody>
          <a:bodyPr>
            <a:normAutofit/>
          </a:bodyPr>
          <a:lstStyle/>
          <a:p>
            <a:pPr algn="just"/>
            <a:endParaRPr lang="fr-FR" sz="2400" b="1" dirty="0">
              <a:solidFill>
                <a:schemeClr val="tx1"/>
              </a:solidFill>
            </a:endParaRPr>
          </a:p>
          <a:p>
            <a:pPr algn="just"/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882404"/>
            <a:ext cx="912898" cy="812158"/>
          </a:xfrm>
          <a:prstGeom prst="ellipse">
            <a:avLst/>
          </a:prstGeom>
          <a:ln w="571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0203445" y="6262020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Préparé</a:t>
            </a:r>
            <a:r>
              <a:rPr lang="en-US" sz="1400" dirty="0" smtClean="0"/>
              <a:t> par </a:t>
            </a:r>
            <a:br>
              <a:rPr lang="en-US" sz="1400" dirty="0" smtClean="0"/>
            </a:br>
            <a:r>
              <a:rPr lang="en-US" sz="1400" dirty="0" smtClean="0"/>
              <a:t>Raymond </a:t>
            </a:r>
            <a:r>
              <a:rPr lang="en-US" sz="1400" dirty="0" err="1" smtClean="0"/>
              <a:t>Khawand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2043333"/>
            <a:ext cx="10059987" cy="421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5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617" y="561703"/>
            <a:ext cx="8534401" cy="1453560"/>
          </a:xfrm>
        </p:spPr>
        <p:txBody>
          <a:bodyPr/>
          <a:lstStyle/>
          <a:p>
            <a:pPr algn="ctr"/>
            <a:r>
              <a:rPr lang="en-US" dirty="0" smtClean="0"/>
              <a:t>GOOGLE CLOUD PLATFORM</a:t>
            </a:r>
            <a:br>
              <a:rPr lang="en-US" dirty="0" smtClean="0"/>
            </a:br>
            <a:r>
              <a:rPr lang="en-US" b="1" u="sng" dirty="0" smtClean="0"/>
              <a:t>APP ENGINE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5318" y="2141620"/>
            <a:ext cx="10059987" cy="4415589"/>
          </a:xfrm>
        </p:spPr>
        <p:txBody>
          <a:bodyPr>
            <a:normAutofit/>
          </a:bodyPr>
          <a:lstStyle/>
          <a:p>
            <a:pPr algn="just"/>
            <a:endParaRPr lang="fr-FR" sz="2400" b="1" dirty="0">
              <a:solidFill>
                <a:schemeClr val="tx1"/>
              </a:solidFill>
            </a:endParaRPr>
          </a:p>
          <a:p>
            <a:pPr algn="just"/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882404"/>
            <a:ext cx="912898" cy="812158"/>
          </a:xfrm>
          <a:prstGeom prst="ellipse">
            <a:avLst/>
          </a:prstGeom>
          <a:ln w="571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0203445" y="6262020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Préparé</a:t>
            </a:r>
            <a:r>
              <a:rPr lang="en-US" sz="1400" dirty="0" smtClean="0"/>
              <a:t> par </a:t>
            </a:r>
            <a:br>
              <a:rPr lang="en-US" sz="1400" dirty="0" smtClean="0"/>
            </a:br>
            <a:r>
              <a:rPr lang="en-US" sz="1400" dirty="0" smtClean="0"/>
              <a:t>Raymond </a:t>
            </a:r>
            <a:r>
              <a:rPr lang="en-US" sz="1400" dirty="0" err="1" smtClean="0"/>
              <a:t>Khawand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5" y="2013599"/>
            <a:ext cx="10058400" cy="42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617" y="561703"/>
            <a:ext cx="8534401" cy="1453560"/>
          </a:xfrm>
        </p:spPr>
        <p:txBody>
          <a:bodyPr/>
          <a:lstStyle/>
          <a:p>
            <a:pPr algn="ctr"/>
            <a:r>
              <a:rPr lang="en-US" dirty="0" smtClean="0"/>
              <a:t>GOOGLE CLOUD PLATFORM</a:t>
            </a:r>
            <a:br>
              <a:rPr lang="en-US" dirty="0" smtClean="0"/>
            </a:br>
            <a:r>
              <a:rPr lang="en-US" b="1" u="sng" dirty="0" smtClean="0"/>
              <a:t>APP ENGINE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1098" y="5265091"/>
            <a:ext cx="11197389" cy="771054"/>
          </a:xfrm>
        </p:spPr>
        <p:txBody>
          <a:bodyPr>
            <a:noAutofit/>
          </a:bodyPr>
          <a:lstStyle/>
          <a:p>
            <a:r>
              <a:rPr lang="fr-FR" sz="2000" b="1" dirty="0" smtClean="0">
                <a:hlinkClick r:id="rId2"/>
              </a:rPr>
              <a:t>https://cloud.google.com/sql/docs/mysql/phpmyadmin-on-app-engine</a:t>
            </a:r>
            <a:endParaRPr lang="fr-FR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882404"/>
            <a:ext cx="912898" cy="812158"/>
          </a:xfrm>
          <a:prstGeom prst="ellipse">
            <a:avLst/>
          </a:prstGeom>
          <a:ln w="571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0203445" y="6262020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Préparé</a:t>
            </a:r>
            <a:r>
              <a:rPr lang="en-US" sz="1400" dirty="0" smtClean="0"/>
              <a:t> par </a:t>
            </a:r>
            <a:br>
              <a:rPr lang="en-US" sz="1400" dirty="0" smtClean="0"/>
            </a:br>
            <a:r>
              <a:rPr lang="en-US" sz="1400" dirty="0" smtClean="0"/>
              <a:t>Raymond </a:t>
            </a:r>
            <a:r>
              <a:rPr lang="en-US" sz="1400" dirty="0" err="1" smtClean="0"/>
              <a:t>Khawand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761098" y="4873908"/>
            <a:ext cx="11004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Using </a:t>
            </a:r>
            <a:r>
              <a:rPr lang="en-US" sz="2400" b="1" dirty="0" err="1"/>
              <a:t>phpMyAdmin</a:t>
            </a:r>
            <a:r>
              <a:rPr lang="en-US" sz="2400" b="1" dirty="0"/>
              <a:t> with Cloud SQL on App </a:t>
            </a:r>
            <a:r>
              <a:rPr lang="en-US" sz="2400" b="1" dirty="0" smtClean="0"/>
              <a:t>Engine Standard </a:t>
            </a:r>
            <a:r>
              <a:rPr lang="en-US" sz="2400" b="1" dirty="0"/>
              <a:t>Environment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761098" y="4082615"/>
            <a:ext cx="9250945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</a:pP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  <a:hlinkClick r:id="rId4"/>
              </a:rPr>
              <a:t>https://www.youtube.com/user/googlecloudplatform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098" y="3691432"/>
            <a:ext cx="543931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dirty="0"/>
              <a:t>Google Cloud Platform on YouTube</a:t>
            </a:r>
          </a:p>
        </p:txBody>
      </p:sp>
      <p:sp>
        <p:nvSpPr>
          <p:cNvPr id="9" name="Rectangle 8"/>
          <p:cNvSpPr/>
          <p:nvPr/>
        </p:nvSpPr>
        <p:spPr>
          <a:xfrm>
            <a:off x="761097" y="3024497"/>
            <a:ext cx="11004783" cy="707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</a:pPr>
            <a:r>
              <a:rPr lang="en-US" sz="2000" b="1" smtClean="0">
                <a:solidFill>
                  <a:schemeClr val="bg2">
                    <a:lumMod val="75000"/>
                  </a:schemeClr>
                </a:solidFill>
                <a:hlinkClick r:id="rId5"/>
              </a:rPr>
              <a:t>https://cloud.google.com/docs/?hl=en_US&amp;_ga=2.28194812.-1732074086.1513113362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1097" y="2566672"/>
            <a:ext cx="5992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Google Cloud Platform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1689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617" y="561703"/>
            <a:ext cx="8534401" cy="1453560"/>
          </a:xfrm>
        </p:spPr>
        <p:txBody>
          <a:bodyPr/>
          <a:lstStyle/>
          <a:p>
            <a:pPr algn="ctr"/>
            <a:r>
              <a:rPr lang="en-US" dirty="0" smtClean="0"/>
              <a:t>GOOGLE CLOUD PLATFORM</a:t>
            </a:r>
            <a:br>
              <a:rPr lang="en-US" dirty="0" smtClean="0"/>
            </a:br>
            <a:r>
              <a:rPr lang="en-US" b="1" u="sng" dirty="0" smtClean="0"/>
              <a:t>APP ENGINE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5318" y="3014884"/>
            <a:ext cx="10059987" cy="771054"/>
          </a:xfrm>
        </p:spPr>
        <p:txBody>
          <a:bodyPr>
            <a:noAutofit/>
          </a:bodyPr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</a:rPr>
              <a:t>Questions ?</a:t>
            </a:r>
            <a:endParaRPr lang="fr-FR" sz="4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882404"/>
            <a:ext cx="912898" cy="812158"/>
          </a:xfrm>
          <a:prstGeom prst="ellipse">
            <a:avLst/>
          </a:prstGeom>
          <a:ln w="571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0203445" y="6262020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Préparé</a:t>
            </a:r>
            <a:r>
              <a:rPr lang="en-US" sz="1400" dirty="0" smtClean="0"/>
              <a:t> par </a:t>
            </a:r>
            <a:br>
              <a:rPr lang="en-US" sz="1400" dirty="0" smtClean="0"/>
            </a:br>
            <a:r>
              <a:rPr lang="en-US" sz="1400" dirty="0" smtClean="0"/>
              <a:t>Raymond </a:t>
            </a:r>
            <a:r>
              <a:rPr lang="en-US" sz="1400" dirty="0" err="1" smtClean="0"/>
              <a:t>Khawand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99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617" y="561703"/>
            <a:ext cx="8534401" cy="1453560"/>
          </a:xfrm>
        </p:spPr>
        <p:txBody>
          <a:bodyPr/>
          <a:lstStyle/>
          <a:p>
            <a:pPr algn="ctr"/>
            <a:r>
              <a:rPr lang="en-US" dirty="0" smtClean="0"/>
              <a:t>GOOGLE CLOUD PLATFORM</a:t>
            </a:r>
            <a:br>
              <a:rPr lang="en-US" dirty="0" smtClean="0"/>
            </a:br>
            <a:r>
              <a:rPr lang="en-US" b="1" u="sng" dirty="0" smtClean="0"/>
              <a:t>APP ENGINE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5318" y="2714092"/>
            <a:ext cx="10059987" cy="3843117"/>
          </a:xfrm>
        </p:spPr>
        <p:txBody>
          <a:bodyPr>
            <a:normAutofit/>
          </a:bodyPr>
          <a:lstStyle/>
          <a:p>
            <a:pPr algn="just"/>
            <a:r>
              <a:rPr lang="fr-FR" sz="2400" b="1" dirty="0" smtClean="0">
                <a:solidFill>
                  <a:schemeClr val="tx1"/>
                </a:solidFill>
              </a:rPr>
              <a:t>Google Cloud App </a:t>
            </a:r>
            <a:r>
              <a:rPr lang="fr-FR" sz="2400" b="1" dirty="0" err="1" smtClean="0">
                <a:solidFill>
                  <a:schemeClr val="tx1"/>
                </a:solidFill>
              </a:rPr>
              <a:t>Engine</a:t>
            </a:r>
            <a:r>
              <a:rPr lang="fr-FR" sz="2400" b="1" dirty="0" smtClean="0">
                <a:solidFill>
                  <a:schemeClr val="tx1"/>
                </a:solidFill>
              </a:rPr>
              <a:t> est le service </a:t>
            </a:r>
            <a:r>
              <a:rPr lang="fr-FR" sz="2400" b="1" dirty="0" err="1" smtClean="0">
                <a:solidFill>
                  <a:schemeClr val="tx1"/>
                </a:solidFill>
              </a:rPr>
              <a:t>PaaS</a:t>
            </a:r>
            <a:r>
              <a:rPr lang="fr-FR" sz="2400" b="1" dirty="0" smtClean="0">
                <a:solidFill>
                  <a:schemeClr val="tx1"/>
                </a:solidFill>
              </a:rPr>
              <a:t> que fournit Google pour faire héberger et fonctionner des services web sans avoir à ce soucier de l’infrastructure .</a:t>
            </a:r>
          </a:p>
          <a:p>
            <a:endParaRPr lang="fr-FR" sz="2400" b="1" dirty="0" smtClean="0">
              <a:solidFill>
                <a:schemeClr val="tx1"/>
              </a:solidFill>
            </a:endParaRPr>
          </a:p>
          <a:p>
            <a:pPr algn="just"/>
            <a:r>
              <a:rPr lang="fr-FR" sz="2400" b="1" dirty="0" smtClean="0">
                <a:solidFill>
                  <a:schemeClr val="tx1"/>
                </a:solidFill>
              </a:rPr>
              <a:t>Le service App </a:t>
            </a:r>
            <a:r>
              <a:rPr lang="fr-FR" sz="2400" b="1" dirty="0" err="1" smtClean="0">
                <a:solidFill>
                  <a:schemeClr val="tx1"/>
                </a:solidFill>
              </a:rPr>
              <a:t>Engine</a:t>
            </a:r>
            <a:r>
              <a:rPr lang="fr-FR" sz="2400" b="1" dirty="0" smtClean="0">
                <a:solidFill>
                  <a:schemeClr val="tx1"/>
                </a:solidFill>
              </a:rPr>
              <a:t> permet aux développeurs de se concentrer sur le code et de pouvoir mettre leurs applications en ligne très vite en utilisant quelques commandes.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882404"/>
            <a:ext cx="912898" cy="812158"/>
          </a:xfrm>
          <a:prstGeom prst="ellipse">
            <a:avLst/>
          </a:prstGeom>
          <a:ln w="571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10203445" y="6262020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Préparé</a:t>
            </a:r>
            <a:r>
              <a:rPr lang="en-US" sz="1400" dirty="0" smtClean="0"/>
              <a:t> par </a:t>
            </a:r>
            <a:br>
              <a:rPr lang="en-US" sz="1400" dirty="0" smtClean="0"/>
            </a:br>
            <a:r>
              <a:rPr lang="en-US" sz="1400" dirty="0" smtClean="0"/>
              <a:t>Raymond </a:t>
            </a:r>
            <a:r>
              <a:rPr lang="en-US" sz="1400" dirty="0" err="1" smtClean="0"/>
              <a:t>Khawand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065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617" y="561703"/>
            <a:ext cx="8534401" cy="1453560"/>
          </a:xfrm>
        </p:spPr>
        <p:txBody>
          <a:bodyPr/>
          <a:lstStyle/>
          <a:p>
            <a:pPr algn="ctr"/>
            <a:r>
              <a:rPr lang="en-US" dirty="0" smtClean="0"/>
              <a:t>GOOGLE CLOUD PLATFORM</a:t>
            </a:r>
            <a:br>
              <a:rPr lang="en-US" dirty="0" smtClean="0"/>
            </a:br>
            <a:r>
              <a:rPr lang="en-US" b="1" u="sng" dirty="0" smtClean="0"/>
              <a:t>APP ENGINE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5317" y="2015263"/>
            <a:ext cx="10059987" cy="482277"/>
          </a:xfrm>
        </p:spPr>
        <p:txBody>
          <a:bodyPr>
            <a:normAutofit/>
          </a:bodyPr>
          <a:lstStyle/>
          <a:p>
            <a:pPr algn="just"/>
            <a:r>
              <a:rPr lang="fr-FR" sz="2000" b="1" dirty="0" smtClean="0">
                <a:solidFill>
                  <a:schemeClr val="tx1"/>
                </a:solidFill>
              </a:rPr>
              <a:t>Les modèles offerts par Google Cloud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882404"/>
            <a:ext cx="912898" cy="812158"/>
          </a:xfrm>
          <a:prstGeom prst="ellipse">
            <a:avLst/>
          </a:prstGeom>
          <a:ln w="571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2497540"/>
            <a:ext cx="8903656" cy="35930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03445" y="6262020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Préparé</a:t>
            </a:r>
            <a:r>
              <a:rPr lang="en-US" sz="1400" dirty="0" smtClean="0"/>
              <a:t> par </a:t>
            </a:r>
            <a:br>
              <a:rPr lang="en-US" sz="1400" dirty="0" smtClean="0"/>
            </a:br>
            <a:r>
              <a:rPr lang="en-US" sz="1400" dirty="0" smtClean="0"/>
              <a:t>Raymond </a:t>
            </a:r>
            <a:r>
              <a:rPr lang="en-US" sz="1400" dirty="0" err="1" smtClean="0"/>
              <a:t>Khawand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7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617" y="561703"/>
            <a:ext cx="8534401" cy="1453560"/>
          </a:xfrm>
        </p:spPr>
        <p:txBody>
          <a:bodyPr/>
          <a:lstStyle/>
          <a:p>
            <a:pPr algn="ctr"/>
            <a:r>
              <a:rPr lang="en-US" dirty="0" smtClean="0"/>
              <a:t>GOOGLE CLOUD PLATFORM</a:t>
            </a:r>
            <a:br>
              <a:rPr lang="en-US" dirty="0" smtClean="0"/>
            </a:br>
            <a:r>
              <a:rPr lang="en-US" b="1" u="sng" dirty="0" smtClean="0"/>
              <a:t>APP ENGINE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5318" y="2015263"/>
            <a:ext cx="6748048" cy="421125"/>
          </a:xfrm>
        </p:spPr>
        <p:txBody>
          <a:bodyPr>
            <a:normAutofit/>
          </a:bodyPr>
          <a:lstStyle/>
          <a:p>
            <a:pPr algn="just"/>
            <a:r>
              <a:rPr lang="fr-FR" sz="2000" b="1" dirty="0" smtClean="0">
                <a:solidFill>
                  <a:schemeClr val="tx1"/>
                </a:solidFill>
              </a:rPr>
              <a:t>Différence entre les Modèle de Google Cloud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882404"/>
            <a:ext cx="912898" cy="812158"/>
          </a:xfrm>
          <a:prstGeom prst="ellipse">
            <a:avLst/>
          </a:prstGeom>
          <a:ln w="571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19" y="2436388"/>
            <a:ext cx="1687630" cy="3991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25" y="2441981"/>
            <a:ext cx="1657010" cy="39861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159" y="2436388"/>
            <a:ext cx="1638300" cy="39917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145" y="2436388"/>
            <a:ext cx="1638300" cy="39917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7349" y="6523630"/>
            <a:ext cx="627976" cy="2310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0159" y="6523630"/>
            <a:ext cx="656532" cy="2196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85325" y="6539189"/>
            <a:ext cx="19159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Sous la </a:t>
            </a:r>
            <a:r>
              <a:rPr lang="en-US" sz="800" dirty="0" err="1" smtClean="0"/>
              <a:t>respnsabilité</a:t>
            </a:r>
            <a:r>
              <a:rPr lang="en-US" sz="800" dirty="0" smtClean="0"/>
              <a:t> de </a:t>
            </a:r>
            <a:r>
              <a:rPr lang="en-US" sz="800" dirty="0" err="1" smtClean="0"/>
              <a:t>l’entreprise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6936691" y="6532160"/>
            <a:ext cx="2149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Sous la </a:t>
            </a:r>
            <a:r>
              <a:rPr lang="en-US" sz="800" dirty="0" err="1" smtClean="0"/>
              <a:t>responsabilité</a:t>
            </a:r>
            <a:r>
              <a:rPr lang="en-US" sz="800" dirty="0" smtClean="0"/>
              <a:t> de Google Cloud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03445" y="6262020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Préparé</a:t>
            </a:r>
            <a:r>
              <a:rPr lang="en-US" sz="1400" dirty="0" smtClean="0"/>
              <a:t> par </a:t>
            </a:r>
            <a:br>
              <a:rPr lang="en-US" sz="1400" dirty="0" smtClean="0"/>
            </a:br>
            <a:r>
              <a:rPr lang="en-US" sz="1400" dirty="0" smtClean="0"/>
              <a:t>Raymond </a:t>
            </a:r>
            <a:r>
              <a:rPr lang="en-US" sz="1400" dirty="0" err="1" smtClean="0"/>
              <a:t>Khawand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56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617" y="561703"/>
            <a:ext cx="8534401" cy="1453560"/>
          </a:xfrm>
        </p:spPr>
        <p:txBody>
          <a:bodyPr/>
          <a:lstStyle/>
          <a:p>
            <a:pPr algn="ctr"/>
            <a:r>
              <a:rPr lang="en-US" dirty="0" smtClean="0"/>
              <a:t>GOOGLE CLOUD PLATFORM</a:t>
            </a:r>
            <a:br>
              <a:rPr lang="en-US" dirty="0" smtClean="0"/>
            </a:br>
            <a:r>
              <a:rPr lang="en-US" b="1" u="sng" dirty="0" smtClean="0"/>
              <a:t>APP ENGINE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5318" y="2714092"/>
            <a:ext cx="10059987" cy="3843117"/>
          </a:xfrm>
        </p:spPr>
        <p:txBody>
          <a:bodyPr>
            <a:normAutofit/>
          </a:bodyPr>
          <a:lstStyle/>
          <a:p>
            <a:pPr algn="just"/>
            <a:r>
              <a:rPr lang="fr-FR" sz="2400" b="1" dirty="0" smtClean="0">
                <a:solidFill>
                  <a:schemeClr val="tx1"/>
                </a:solidFill>
              </a:rPr>
              <a:t>App </a:t>
            </a:r>
            <a:r>
              <a:rPr lang="fr-FR" sz="2400" b="1" dirty="0" err="1" smtClean="0">
                <a:solidFill>
                  <a:schemeClr val="tx1"/>
                </a:solidFill>
              </a:rPr>
              <a:t>Engine</a:t>
            </a:r>
            <a:r>
              <a:rPr lang="fr-FR" sz="2400" b="1" dirty="0" smtClean="0">
                <a:solidFill>
                  <a:schemeClr val="tx1"/>
                </a:solidFill>
              </a:rPr>
              <a:t> offres les trois avantages suivants:</a:t>
            </a:r>
          </a:p>
          <a:p>
            <a:pPr algn="just"/>
            <a:r>
              <a:rPr lang="fr-FR" sz="2400" b="1" dirty="0" smtClean="0">
                <a:solidFill>
                  <a:schemeClr val="tx1"/>
                </a:solidFill>
              </a:rPr>
              <a:t>	</a:t>
            </a:r>
            <a:r>
              <a:rPr lang="fr-FR" sz="2400" b="1" dirty="0">
                <a:solidFill>
                  <a:schemeClr val="tx1"/>
                </a:solidFill>
              </a:rPr>
              <a:t>* L</a:t>
            </a:r>
            <a:r>
              <a:rPr lang="fr-FR" sz="2400" b="1" dirty="0" smtClean="0">
                <a:solidFill>
                  <a:schemeClr val="tx1"/>
                </a:solidFill>
              </a:rPr>
              <a:t>'évolutivité (</a:t>
            </a:r>
            <a:r>
              <a:rPr lang="fr-FR" sz="2400" b="1" dirty="0" err="1" smtClean="0">
                <a:solidFill>
                  <a:schemeClr val="tx1"/>
                </a:solidFill>
              </a:rPr>
              <a:t>Scalability</a:t>
            </a:r>
            <a:r>
              <a:rPr lang="fr-FR" sz="2400" b="1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fr-FR" sz="2400" b="1" dirty="0">
                <a:solidFill>
                  <a:schemeClr val="tx1"/>
                </a:solidFill>
              </a:rPr>
              <a:t>	</a:t>
            </a:r>
            <a:r>
              <a:rPr lang="fr-FR" sz="2400" b="1" dirty="0" smtClean="0">
                <a:solidFill>
                  <a:schemeClr val="tx1"/>
                </a:solidFill>
              </a:rPr>
              <a:t>* </a:t>
            </a:r>
            <a:r>
              <a:rPr lang="fr-FR" sz="2400" b="1" dirty="0" err="1" smtClean="0">
                <a:solidFill>
                  <a:schemeClr val="tx1"/>
                </a:solidFill>
              </a:rPr>
              <a:t>Reliability</a:t>
            </a:r>
            <a:r>
              <a:rPr lang="fr-FR" sz="2400" b="1" dirty="0" smtClean="0">
                <a:solidFill>
                  <a:schemeClr val="tx1"/>
                </a:solidFill>
              </a:rPr>
              <a:t> (Fiabilité)</a:t>
            </a:r>
          </a:p>
          <a:p>
            <a:pPr algn="just"/>
            <a:r>
              <a:rPr lang="fr-FR" sz="2400" b="1" dirty="0">
                <a:solidFill>
                  <a:schemeClr val="tx1"/>
                </a:solidFill>
              </a:rPr>
              <a:t>	</a:t>
            </a:r>
            <a:r>
              <a:rPr lang="fr-FR" sz="2400" b="1" dirty="0" smtClean="0">
                <a:solidFill>
                  <a:schemeClr val="tx1"/>
                </a:solidFill>
              </a:rPr>
              <a:t>* Sécurité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882404"/>
            <a:ext cx="912898" cy="812158"/>
          </a:xfrm>
          <a:prstGeom prst="ellipse">
            <a:avLst/>
          </a:prstGeom>
          <a:ln w="571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0203445" y="6262020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Préparé</a:t>
            </a:r>
            <a:r>
              <a:rPr lang="en-US" sz="1400" dirty="0" smtClean="0"/>
              <a:t> par </a:t>
            </a:r>
            <a:br>
              <a:rPr lang="en-US" sz="1400" dirty="0" smtClean="0"/>
            </a:br>
            <a:r>
              <a:rPr lang="en-US" sz="1400" dirty="0" smtClean="0"/>
              <a:t>Raymond </a:t>
            </a:r>
            <a:r>
              <a:rPr lang="en-US" sz="1400" dirty="0" err="1" smtClean="0"/>
              <a:t>Khawand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66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617" y="561703"/>
            <a:ext cx="8534401" cy="1453560"/>
          </a:xfrm>
        </p:spPr>
        <p:txBody>
          <a:bodyPr/>
          <a:lstStyle/>
          <a:p>
            <a:pPr algn="ctr"/>
            <a:r>
              <a:rPr lang="en-US" dirty="0" smtClean="0"/>
              <a:t>GOOGLE CLOUD PLATFORM</a:t>
            </a:r>
            <a:br>
              <a:rPr lang="en-US" dirty="0" smtClean="0"/>
            </a:br>
            <a:r>
              <a:rPr lang="en-US" b="1" u="sng" dirty="0" smtClean="0"/>
              <a:t>APP ENGINE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5318" y="2015264"/>
            <a:ext cx="10059987" cy="4541946"/>
          </a:xfrm>
        </p:spPr>
        <p:txBody>
          <a:bodyPr>
            <a:normAutofit/>
          </a:bodyPr>
          <a:lstStyle/>
          <a:p>
            <a:pPr algn="just"/>
            <a:r>
              <a:rPr lang="fr-FR" sz="2400" b="1" u="sng" dirty="0" smtClean="0">
                <a:solidFill>
                  <a:schemeClr val="tx1"/>
                </a:solidFill>
              </a:rPr>
              <a:t>Standard </a:t>
            </a:r>
            <a:r>
              <a:rPr lang="fr-FR" sz="2400" b="1" u="sng" dirty="0" err="1" smtClean="0">
                <a:solidFill>
                  <a:schemeClr val="tx1"/>
                </a:solidFill>
              </a:rPr>
              <a:t>Environment</a:t>
            </a:r>
            <a:r>
              <a:rPr lang="fr-FR" sz="2400" b="1" u="sng" dirty="0" smtClean="0">
                <a:solidFill>
                  <a:schemeClr val="tx1"/>
                </a:solidFill>
              </a:rPr>
              <a:t> :</a:t>
            </a:r>
          </a:p>
          <a:p>
            <a:pPr algn="just"/>
            <a:r>
              <a:rPr lang="fr-FR" sz="2000" dirty="0" smtClean="0">
                <a:solidFill>
                  <a:schemeClr val="tx1"/>
                </a:solidFill>
              </a:rPr>
              <a:t>	* Supporte Java, Python, PHP, Go</a:t>
            </a:r>
          </a:p>
          <a:p>
            <a:pPr algn="just"/>
            <a:r>
              <a:rPr lang="fr-FR" sz="2000" dirty="0" smtClean="0">
                <a:solidFill>
                  <a:schemeClr val="tx1"/>
                </a:solidFill>
              </a:rPr>
              <a:t>	* Offre des services prêts comme </a:t>
            </a:r>
            <a:r>
              <a:rPr lang="fr-FR" sz="2000" dirty="0" err="1" smtClean="0">
                <a:solidFill>
                  <a:schemeClr val="tx1"/>
                </a:solidFill>
              </a:rPr>
              <a:t>Task</a:t>
            </a:r>
            <a:r>
              <a:rPr lang="fr-FR" sz="2000" dirty="0" smtClean="0">
                <a:solidFill>
                  <a:schemeClr val="tx1"/>
                </a:solidFill>
              </a:rPr>
              <a:t> Queue, </a:t>
            </a:r>
            <a:r>
              <a:rPr lang="fr-FR" sz="2000" dirty="0" err="1" smtClean="0">
                <a:solidFill>
                  <a:schemeClr val="tx1"/>
                </a:solidFill>
              </a:rPr>
              <a:t>Memcache</a:t>
            </a:r>
            <a:r>
              <a:rPr lang="fr-FR" sz="2000" dirty="0" smtClean="0">
                <a:solidFill>
                  <a:schemeClr val="tx1"/>
                </a:solidFill>
              </a:rPr>
              <a:t>, Mail et autres </a:t>
            </a:r>
          </a:p>
          <a:p>
            <a:pPr algn="just"/>
            <a:r>
              <a:rPr lang="fr-FR" sz="2000" dirty="0">
                <a:solidFill>
                  <a:schemeClr val="tx1"/>
                </a:solidFill>
              </a:rPr>
              <a:t>	</a:t>
            </a:r>
            <a:r>
              <a:rPr lang="fr-FR" sz="2000" dirty="0" smtClean="0">
                <a:solidFill>
                  <a:schemeClr val="tx1"/>
                </a:solidFill>
              </a:rPr>
              <a:t>* Limitations:</a:t>
            </a:r>
          </a:p>
          <a:p>
            <a:pPr algn="just"/>
            <a:r>
              <a:rPr lang="fr-FR" sz="2000" dirty="0">
                <a:solidFill>
                  <a:schemeClr val="tx1"/>
                </a:solidFill>
              </a:rPr>
              <a:t>	</a:t>
            </a:r>
            <a:r>
              <a:rPr lang="fr-FR" sz="2000" dirty="0" smtClean="0">
                <a:solidFill>
                  <a:schemeClr val="tx1"/>
                </a:solidFill>
              </a:rPr>
              <a:t>	Mémoire Centrale 1GB</a:t>
            </a:r>
          </a:p>
          <a:p>
            <a:pPr algn="just"/>
            <a:r>
              <a:rPr lang="fr-FR" sz="2000" dirty="0">
                <a:solidFill>
                  <a:schemeClr val="tx1"/>
                </a:solidFill>
              </a:rPr>
              <a:t>	</a:t>
            </a:r>
            <a:r>
              <a:rPr lang="fr-FR" sz="2000" dirty="0" smtClean="0">
                <a:solidFill>
                  <a:schemeClr val="tx1"/>
                </a:solidFill>
              </a:rPr>
              <a:t>	Temps de réponse doit être &lt; 60 secondes</a:t>
            </a:r>
          </a:p>
          <a:p>
            <a:pPr algn="just"/>
            <a:r>
              <a:rPr lang="fr-FR" sz="2000" dirty="0">
                <a:solidFill>
                  <a:schemeClr val="tx1"/>
                </a:solidFill>
              </a:rPr>
              <a:t>	</a:t>
            </a:r>
            <a:r>
              <a:rPr lang="fr-FR" sz="2000" dirty="0" smtClean="0">
                <a:solidFill>
                  <a:schemeClr val="tx1"/>
                </a:solidFill>
              </a:rPr>
              <a:t>	Pas d’écriture sur disque local</a:t>
            </a:r>
          </a:p>
          <a:p>
            <a:pPr algn="just"/>
            <a:r>
              <a:rPr lang="fr-FR" sz="2000" dirty="0">
                <a:solidFill>
                  <a:schemeClr val="tx1"/>
                </a:solidFill>
              </a:rPr>
              <a:t>	</a:t>
            </a:r>
            <a:r>
              <a:rPr lang="fr-FR" sz="2000" dirty="0" smtClean="0">
                <a:solidFill>
                  <a:schemeClr val="tx1"/>
                </a:solidFill>
              </a:rPr>
              <a:t>	Pas de longues requêtes</a:t>
            </a:r>
          </a:p>
          <a:p>
            <a:pPr algn="just"/>
            <a:r>
              <a:rPr lang="fr-FR" sz="2000" dirty="0">
                <a:solidFill>
                  <a:schemeClr val="tx1"/>
                </a:solidFill>
              </a:rPr>
              <a:t>	</a:t>
            </a:r>
            <a:r>
              <a:rPr lang="fr-FR" sz="2000" dirty="0" smtClean="0">
                <a:solidFill>
                  <a:schemeClr val="tx1"/>
                </a:solidFill>
              </a:rPr>
              <a:t>	Pas des processus en background</a:t>
            </a:r>
          </a:p>
          <a:p>
            <a:pPr algn="just"/>
            <a:r>
              <a:rPr lang="fr-FR" sz="2000" dirty="0">
                <a:solidFill>
                  <a:schemeClr val="tx1"/>
                </a:solidFill>
              </a:rPr>
              <a:t>	</a:t>
            </a:r>
            <a:r>
              <a:rPr lang="fr-FR" sz="2000" dirty="0" smtClean="0">
                <a:solidFill>
                  <a:schemeClr val="tx1"/>
                </a:solidFill>
              </a:rPr>
              <a:t>	</a:t>
            </a:r>
          </a:p>
          <a:p>
            <a:pPr algn="just"/>
            <a:endParaRPr lang="fr-FR" sz="2400" dirty="0">
              <a:solidFill>
                <a:schemeClr val="tx1"/>
              </a:solidFill>
            </a:endParaRPr>
          </a:p>
          <a:p>
            <a:pPr algn="just"/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882404"/>
            <a:ext cx="912898" cy="812158"/>
          </a:xfrm>
          <a:prstGeom prst="ellipse">
            <a:avLst/>
          </a:prstGeom>
          <a:ln w="571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0203445" y="6262020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Préparé</a:t>
            </a:r>
            <a:r>
              <a:rPr lang="en-US" sz="1400" dirty="0" smtClean="0"/>
              <a:t> par </a:t>
            </a:r>
            <a:br>
              <a:rPr lang="en-US" sz="1400" dirty="0" smtClean="0"/>
            </a:br>
            <a:r>
              <a:rPr lang="en-US" sz="1400" dirty="0" smtClean="0"/>
              <a:t>Raymond </a:t>
            </a:r>
            <a:r>
              <a:rPr lang="en-US" sz="1400" dirty="0" err="1" smtClean="0"/>
              <a:t>Khawand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36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617" y="561703"/>
            <a:ext cx="8534401" cy="1453560"/>
          </a:xfrm>
        </p:spPr>
        <p:txBody>
          <a:bodyPr/>
          <a:lstStyle/>
          <a:p>
            <a:pPr algn="ctr"/>
            <a:r>
              <a:rPr lang="en-US" dirty="0" smtClean="0"/>
              <a:t>GOOGLE CLOUD PLATFORM</a:t>
            </a:r>
            <a:br>
              <a:rPr lang="en-US" dirty="0" smtClean="0"/>
            </a:br>
            <a:r>
              <a:rPr lang="en-US" b="1" u="sng" dirty="0" smtClean="0"/>
              <a:t>APP ENGINE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44823" y="2015263"/>
            <a:ext cx="10059987" cy="4445695"/>
          </a:xfrm>
        </p:spPr>
        <p:txBody>
          <a:bodyPr>
            <a:normAutofit/>
          </a:bodyPr>
          <a:lstStyle/>
          <a:p>
            <a:pPr algn="just"/>
            <a:r>
              <a:rPr lang="fr-FR" sz="2400" b="1" u="sng" dirty="0">
                <a:solidFill>
                  <a:schemeClr val="tx1"/>
                </a:solidFill>
              </a:rPr>
              <a:t>Flexible </a:t>
            </a:r>
            <a:r>
              <a:rPr lang="fr-FR" sz="2400" b="1" u="sng" dirty="0" err="1">
                <a:solidFill>
                  <a:schemeClr val="tx1"/>
                </a:solidFill>
              </a:rPr>
              <a:t>Environment</a:t>
            </a:r>
            <a:r>
              <a:rPr lang="fr-FR" sz="2400" b="1" u="sng" dirty="0">
                <a:solidFill>
                  <a:schemeClr val="tx1"/>
                </a:solidFill>
              </a:rPr>
              <a:t> :</a:t>
            </a:r>
          </a:p>
          <a:p>
            <a:pPr algn="just"/>
            <a:r>
              <a:rPr lang="fr-FR" sz="2000" dirty="0">
                <a:solidFill>
                  <a:schemeClr val="tx1"/>
                </a:solidFill>
              </a:rPr>
              <a:t>	* Java, Python, PHP, Go, Ruby, Node.js, .Net</a:t>
            </a:r>
          </a:p>
          <a:p>
            <a:pPr algn="just"/>
            <a:r>
              <a:rPr lang="fr-FR" sz="2000" dirty="0" smtClean="0">
                <a:solidFill>
                  <a:schemeClr val="tx1"/>
                </a:solidFill>
              </a:rPr>
              <a:t>	* Fait marcher l’application dans un Docker container qu’ont peut</a:t>
            </a:r>
          </a:p>
          <a:p>
            <a:pPr algn="just"/>
            <a:r>
              <a:rPr lang="fr-FR" sz="2000" dirty="0" smtClean="0">
                <a:solidFill>
                  <a:schemeClr val="tx1"/>
                </a:solidFill>
              </a:rPr>
              <a:t> 	  préconfigurer</a:t>
            </a:r>
          </a:p>
          <a:p>
            <a:pPr algn="just"/>
            <a:r>
              <a:rPr lang="fr-FR" sz="2000" dirty="0" smtClean="0">
                <a:solidFill>
                  <a:schemeClr val="tx1"/>
                </a:solidFill>
              </a:rPr>
              <a:t>	* Pas de limitations que pose le Standard </a:t>
            </a:r>
            <a:r>
              <a:rPr lang="fr-FR" sz="2000" dirty="0" err="1" smtClean="0">
                <a:solidFill>
                  <a:schemeClr val="tx1"/>
                </a:solidFill>
              </a:rPr>
              <a:t>Environment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just"/>
            <a:r>
              <a:rPr lang="fr-FR" sz="2000" dirty="0" smtClean="0">
                <a:solidFill>
                  <a:schemeClr val="tx1"/>
                </a:solidFill>
              </a:rPr>
              <a:t>	* </a:t>
            </a:r>
            <a:r>
              <a:rPr lang="fr-FR" sz="2000" dirty="0">
                <a:solidFill>
                  <a:schemeClr val="tx1"/>
                </a:solidFill>
              </a:rPr>
              <a:t>Limitations</a:t>
            </a:r>
            <a:r>
              <a:rPr lang="fr-FR" sz="2000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fr-FR" sz="2000" dirty="0">
                <a:solidFill>
                  <a:schemeClr val="tx1"/>
                </a:solidFill>
              </a:rPr>
              <a:t>	</a:t>
            </a:r>
            <a:r>
              <a:rPr lang="fr-FR" sz="2000" dirty="0" smtClean="0">
                <a:solidFill>
                  <a:schemeClr val="tx1"/>
                </a:solidFill>
              </a:rPr>
              <a:t>	* Quelques API non supportés</a:t>
            </a:r>
          </a:p>
          <a:p>
            <a:pPr algn="just"/>
            <a:r>
              <a:rPr lang="fr-FR" sz="2000" dirty="0">
                <a:solidFill>
                  <a:schemeClr val="tx1"/>
                </a:solidFill>
              </a:rPr>
              <a:t>	</a:t>
            </a:r>
            <a:r>
              <a:rPr lang="fr-FR" sz="2000" dirty="0" smtClean="0">
                <a:solidFill>
                  <a:schemeClr val="tx1"/>
                </a:solidFill>
              </a:rPr>
              <a:t>	* Plus de travail de gestion</a:t>
            </a:r>
            <a:endParaRPr lang="fr-FR" sz="2000" dirty="0">
              <a:solidFill>
                <a:schemeClr val="tx1"/>
              </a:solidFill>
            </a:endParaRPr>
          </a:p>
          <a:p>
            <a:pPr algn="just"/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882404"/>
            <a:ext cx="912898" cy="812158"/>
          </a:xfrm>
          <a:prstGeom prst="ellipse">
            <a:avLst/>
          </a:prstGeom>
          <a:ln w="571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0203445" y="6262020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Préparé</a:t>
            </a:r>
            <a:r>
              <a:rPr lang="en-US" sz="1400" dirty="0" smtClean="0"/>
              <a:t> par </a:t>
            </a:r>
            <a:br>
              <a:rPr lang="en-US" sz="1400" dirty="0" smtClean="0"/>
            </a:br>
            <a:r>
              <a:rPr lang="en-US" sz="1400" dirty="0" smtClean="0"/>
              <a:t>Raymond </a:t>
            </a:r>
            <a:r>
              <a:rPr lang="en-US" sz="1400" dirty="0" err="1" smtClean="0"/>
              <a:t>Khawand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36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617" y="561703"/>
            <a:ext cx="8534401" cy="1453560"/>
          </a:xfrm>
        </p:spPr>
        <p:txBody>
          <a:bodyPr/>
          <a:lstStyle/>
          <a:p>
            <a:pPr algn="ctr"/>
            <a:r>
              <a:rPr lang="en-US" dirty="0" smtClean="0"/>
              <a:t>GOOGLE CLOUD PLATFORM</a:t>
            </a:r>
            <a:br>
              <a:rPr lang="en-US" dirty="0" smtClean="0"/>
            </a:br>
            <a:r>
              <a:rPr lang="en-US" b="1" u="sng" dirty="0" smtClean="0"/>
              <a:t>APP ENGINE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5318" y="2714092"/>
            <a:ext cx="10059987" cy="3843117"/>
          </a:xfrm>
        </p:spPr>
        <p:txBody>
          <a:bodyPr>
            <a:normAutofit/>
          </a:bodyPr>
          <a:lstStyle/>
          <a:p>
            <a:pPr algn="just"/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882404"/>
            <a:ext cx="912898" cy="812158"/>
          </a:xfrm>
          <a:prstGeom prst="ellipse">
            <a:avLst/>
          </a:prstGeom>
          <a:ln w="571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7" y="2714093"/>
            <a:ext cx="10059987" cy="35479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03445" y="6262020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Préparé</a:t>
            </a:r>
            <a:r>
              <a:rPr lang="en-US" sz="1400" dirty="0" smtClean="0"/>
              <a:t> par </a:t>
            </a:r>
            <a:br>
              <a:rPr lang="en-US" sz="1400" dirty="0" smtClean="0"/>
            </a:br>
            <a:r>
              <a:rPr lang="en-US" sz="1400" dirty="0" smtClean="0"/>
              <a:t>Raymond </a:t>
            </a:r>
            <a:r>
              <a:rPr lang="en-US" sz="1400" dirty="0" err="1" smtClean="0"/>
              <a:t>Khawand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523595" y="2252426"/>
            <a:ext cx="5634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L’architecture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Gcloud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AppEngine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425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617" y="561703"/>
            <a:ext cx="8534401" cy="1453560"/>
          </a:xfrm>
        </p:spPr>
        <p:txBody>
          <a:bodyPr/>
          <a:lstStyle/>
          <a:p>
            <a:pPr algn="ctr"/>
            <a:r>
              <a:rPr lang="en-US" dirty="0" smtClean="0"/>
              <a:t>GOOGLE CLOUD PLATFORM</a:t>
            </a:r>
            <a:br>
              <a:rPr lang="en-US" dirty="0" smtClean="0"/>
            </a:br>
            <a:r>
              <a:rPr lang="en-US" b="1" u="sng" dirty="0" smtClean="0"/>
              <a:t>APP ENGINE</a:t>
            </a:r>
            <a:endParaRPr lang="en-US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5318" y="2165684"/>
            <a:ext cx="10059987" cy="4391525"/>
          </a:xfrm>
        </p:spPr>
        <p:txBody>
          <a:bodyPr>
            <a:normAutofit/>
          </a:bodyPr>
          <a:lstStyle/>
          <a:p>
            <a:pPr algn="just"/>
            <a:r>
              <a:rPr lang="fr-FR" sz="2400" b="1" dirty="0" err="1" smtClean="0">
                <a:solidFill>
                  <a:schemeClr val="tx1"/>
                </a:solidFill>
              </a:rPr>
              <a:t>AppEngine</a:t>
            </a:r>
            <a:r>
              <a:rPr lang="fr-FR" sz="2400" b="1" dirty="0" smtClean="0">
                <a:solidFill>
                  <a:schemeClr val="tx1"/>
                </a:solidFill>
              </a:rPr>
              <a:t> offre plusieurs </a:t>
            </a:r>
            <a:r>
              <a:rPr lang="fr-FR" sz="2400" b="1" dirty="0" err="1" smtClean="0">
                <a:solidFill>
                  <a:schemeClr val="tx1"/>
                </a:solidFill>
              </a:rPr>
              <a:t>fonctionalités</a:t>
            </a:r>
            <a:r>
              <a:rPr lang="fr-FR" sz="2400" b="1" dirty="0" smtClean="0">
                <a:solidFill>
                  <a:schemeClr val="tx1"/>
                </a:solidFill>
              </a:rPr>
              <a:t> à notre application, on peut citer quelques unes:</a:t>
            </a:r>
          </a:p>
          <a:p>
            <a:pPr algn="just"/>
            <a:r>
              <a:rPr lang="fr-FR" sz="2400" b="1" dirty="0" smtClean="0">
                <a:solidFill>
                  <a:schemeClr val="tx1"/>
                </a:solidFill>
              </a:rPr>
              <a:t>* Google Cloud SQL: un </a:t>
            </a:r>
            <a:r>
              <a:rPr lang="fr-FR" sz="2400" b="1" dirty="0" err="1" smtClean="0">
                <a:solidFill>
                  <a:schemeClr val="tx1"/>
                </a:solidFill>
              </a:rPr>
              <a:t>accés</a:t>
            </a:r>
            <a:r>
              <a:rPr lang="fr-FR" sz="2400" b="1" dirty="0" smtClean="0">
                <a:solidFill>
                  <a:schemeClr val="tx1"/>
                </a:solidFill>
              </a:rPr>
              <a:t> à une base de données relationnelle</a:t>
            </a:r>
          </a:p>
          <a:p>
            <a:pPr algn="just"/>
            <a:r>
              <a:rPr lang="fr-FR" sz="2400" b="1" dirty="0" smtClean="0">
                <a:solidFill>
                  <a:schemeClr val="tx1"/>
                </a:solidFill>
              </a:rPr>
              <a:t>* Mail: Envoie et </a:t>
            </a:r>
            <a:r>
              <a:rPr lang="fr-FR" sz="2400" b="1" dirty="0" err="1" smtClean="0">
                <a:solidFill>
                  <a:schemeClr val="tx1"/>
                </a:solidFill>
              </a:rPr>
              <a:t>reception</a:t>
            </a:r>
            <a:r>
              <a:rPr lang="fr-FR" sz="2400" b="1" dirty="0" smtClean="0">
                <a:solidFill>
                  <a:schemeClr val="tx1"/>
                </a:solidFill>
              </a:rPr>
              <a:t> des e-mail</a:t>
            </a:r>
          </a:p>
          <a:p>
            <a:pPr algn="just"/>
            <a:r>
              <a:rPr lang="fr-FR" sz="2400" b="1" dirty="0" smtClean="0">
                <a:solidFill>
                  <a:schemeClr val="tx1"/>
                </a:solidFill>
              </a:rPr>
              <a:t>*</a:t>
            </a:r>
            <a:r>
              <a:rPr lang="fr-FR" sz="2400" b="1" dirty="0" err="1" smtClean="0">
                <a:solidFill>
                  <a:schemeClr val="tx1"/>
                </a:solidFill>
              </a:rPr>
              <a:t>Memcache</a:t>
            </a:r>
            <a:r>
              <a:rPr lang="fr-FR" sz="2400" b="1" dirty="0" smtClean="0">
                <a:solidFill>
                  <a:schemeClr val="tx1"/>
                </a:solidFill>
              </a:rPr>
              <a:t>: In-memory data cache pour améliorer la performance de l’application</a:t>
            </a:r>
          </a:p>
          <a:p>
            <a:pPr algn="just"/>
            <a:r>
              <a:rPr lang="fr-FR" sz="2400" b="1" dirty="0" smtClean="0">
                <a:solidFill>
                  <a:schemeClr val="tx1"/>
                </a:solidFill>
              </a:rPr>
              <a:t>* </a:t>
            </a:r>
            <a:r>
              <a:rPr lang="fr-FR" sz="2400" b="1" dirty="0" err="1" smtClean="0">
                <a:solidFill>
                  <a:schemeClr val="tx1"/>
                </a:solidFill>
              </a:rPr>
              <a:t>Traffic</a:t>
            </a:r>
            <a:r>
              <a:rPr lang="fr-FR" sz="2400" b="1" dirty="0" smtClean="0">
                <a:solidFill>
                  <a:schemeClr val="tx1"/>
                </a:solidFill>
              </a:rPr>
              <a:t> </a:t>
            </a:r>
            <a:r>
              <a:rPr lang="fr-FR" sz="2400" b="1" dirty="0" err="1" smtClean="0">
                <a:solidFill>
                  <a:schemeClr val="tx1"/>
                </a:solidFill>
              </a:rPr>
              <a:t>Splitting</a:t>
            </a:r>
            <a:endParaRPr lang="fr-FR" sz="2400" b="1" dirty="0" smtClean="0">
              <a:solidFill>
                <a:schemeClr val="tx1"/>
              </a:solidFill>
            </a:endParaRPr>
          </a:p>
          <a:p>
            <a:pPr algn="just"/>
            <a:r>
              <a:rPr lang="fr-FR" sz="2400" b="1" dirty="0" smtClean="0">
                <a:solidFill>
                  <a:schemeClr val="tx1"/>
                </a:solidFill>
              </a:rPr>
              <a:t>* </a:t>
            </a:r>
            <a:r>
              <a:rPr lang="fr-FR" sz="2400" b="1" dirty="0" err="1" smtClean="0">
                <a:solidFill>
                  <a:schemeClr val="tx1"/>
                </a:solidFill>
              </a:rPr>
              <a:t>Task</a:t>
            </a:r>
            <a:r>
              <a:rPr lang="fr-FR" sz="2400" b="1" dirty="0" smtClean="0">
                <a:solidFill>
                  <a:schemeClr val="tx1"/>
                </a:solidFill>
              </a:rPr>
              <a:t> Queues etc…</a:t>
            </a:r>
          </a:p>
          <a:p>
            <a:pPr algn="just"/>
            <a:endParaRPr lang="fr-FR" sz="2400" b="1" dirty="0">
              <a:solidFill>
                <a:schemeClr val="tx1"/>
              </a:solidFill>
            </a:endParaRPr>
          </a:p>
          <a:p>
            <a:pPr algn="just"/>
            <a:endParaRPr lang="fr-FR" sz="2400" b="1" dirty="0" smtClean="0">
              <a:solidFill>
                <a:schemeClr val="tx1"/>
              </a:solidFill>
            </a:endParaRPr>
          </a:p>
          <a:p>
            <a:pPr algn="just"/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8" y="882404"/>
            <a:ext cx="912898" cy="812158"/>
          </a:xfrm>
          <a:prstGeom prst="ellipse">
            <a:avLst/>
          </a:prstGeom>
          <a:ln w="571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0203445" y="6262020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Préparé</a:t>
            </a:r>
            <a:r>
              <a:rPr lang="en-US" sz="1400" dirty="0" smtClean="0"/>
              <a:t> par </a:t>
            </a:r>
            <a:br>
              <a:rPr lang="en-US" sz="1400" dirty="0" smtClean="0"/>
            </a:br>
            <a:r>
              <a:rPr lang="en-US" sz="1400" dirty="0" smtClean="0"/>
              <a:t>Raymond </a:t>
            </a:r>
            <a:r>
              <a:rPr lang="en-US" sz="1400" dirty="0" err="1" smtClean="0"/>
              <a:t>Khawand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66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44072</TotalTime>
  <Words>320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Slice</vt:lpstr>
      <vt:lpstr>GOOGLE CLOUD PLATFORM APP ENGINE  </vt:lpstr>
      <vt:lpstr>GOOGLE CLOUD PLATFORM APP ENGINE</vt:lpstr>
      <vt:lpstr>GOOGLE CLOUD PLATFORM APP ENGINE</vt:lpstr>
      <vt:lpstr>GOOGLE CLOUD PLATFORM APP ENGINE</vt:lpstr>
      <vt:lpstr>GOOGLE CLOUD PLATFORM APP ENGINE</vt:lpstr>
      <vt:lpstr>GOOGLE CLOUD PLATFORM APP ENGINE</vt:lpstr>
      <vt:lpstr>GOOGLE CLOUD PLATFORM APP ENGINE</vt:lpstr>
      <vt:lpstr>GOOGLE CLOUD PLATFORM APP ENGINE</vt:lpstr>
      <vt:lpstr>GOOGLE CLOUD PLATFORM APP ENGINE</vt:lpstr>
      <vt:lpstr>GOOGLE CLOUD PLATFORM APP ENGINE</vt:lpstr>
      <vt:lpstr>GOOGLE CLOUD PLATFORM APP ENGINE</vt:lpstr>
      <vt:lpstr>GOOGLE CLOUD PLATFORM APP ENGINE</vt:lpstr>
      <vt:lpstr>GOOGLE CLOUD PLATFORM APP ENGINE</vt:lpstr>
      <vt:lpstr>GOOGLE CLOUD PLATFORM APP ENGINE</vt:lpstr>
      <vt:lpstr>GOOGLE CLOUD PLATFORM APP ENGINE</vt:lpstr>
      <vt:lpstr>GOOGLE CLOUD PLATFORM APP ENGINE</vt:lpstr>
      <vt:lpstr>GOOGLE CLOUD PLATFORM APP ENGINE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PLATFORM APP ENGINE</dc:title>
  <dc:creator>itlaptop001</dc:creator>
  <cp:lastModifiedBy>itlaptop001</cp:lastModifiedBy>
  <cp:revision>91</cp:revision>
  <dcterms:created xsi:type="dcterms:W3CDTF">2018-01-01T19:12:30Z</dcterms:created>
  <dcterms:modified xsi:type="dcterms:W3CDTF">2018-02-16T19:57:37Z</dcterms:modified>
</cp:coreProperties>
</file>