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73" r:id="rId6"/>
    <p:sldId id="274" r:id="rId7"/>
    <p:sldId id="275" r:id="rId8"/>
    <p:sldId id="260" r:id="rId9"/>
    <p:sldId id="261" r:id="rId10"/>
    <p:sldId id="262" r:id="rId11"/>
    <p:sldId id="269" r:id="rId12"/>
    <p:sldId id="270" r:id="rId13"/>
    <p:sldId id="263" r:id="rId14"/>
    <p:sldId id="264" r:id="rId15"/>
    <p:sldId id="265" r:id="rId16"/>
    <p:sldId id="266" r:id="rId17"/>
    <p:sldId id="267" r:id="rId18"/>
    <p:sldId id="268" r:id="rId19"/>
    <p:sldId id="272" r:id="rId20"/>
    <p:sldId id="271" r:id="rId21"/>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50" autoAdjust="0"/>
  </p:normalViewPr>
  <p:slideViewPr>
    <p:cSldViewPr>
      <p:cViewPr varScale="1">
        <p:scale>
          <a:sx n="69" d="100"/>
          <a:sy n="69" d="100"/>
        </p:scale>
        <p:origin x="-1380"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4E1A59-CA83-400E-B43C-CBE444A72EC1}" type="datetimeFigureOut">
              <a:rPr lang="fr-FR" smtClean="0"/>
              <a:t>25/02/2018</a:t>
            </a:fld>
            <a:endParaRPr lang="fr-F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6E8F50-888D-40DE-81EA-BAC7631698AD}" type="slidenum">
              <a:rPr lang="fr-FR" smtClean="0"/>
              <a:t>‹#›</a:t>
            </a:fld>
            <a:endParaRPr lang="fr-FR"/>
          </a:p>
        </p:txBody>
      </p:sp>
    </p:spTree>
    <p:extLst>
      <p:ext uri="{BB962C8B-B14F-4D97-AF65-F5344CB8AC3E}">
        <p14:creationId xmlns:p14="http://schemas.microsoft.com/office/powerpoint/2010/main" val="1769753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746E8F50-888D-40DE-81EA-BAC7631698AD}" type="slidenum">
              <a:rPr lang="fr-FR" smtClean="0"/>
              <a:t>1</a:t>
            </a:fld>
            <a:endParaRPr lang="fr-FR" dirty="0"/>
          </a:p>
        </p:txBody>
      </p:sp>
    </p:spTree>
    <p:extLst>
      <p:ext uri="{BB962C8B-B14F-4D97-AF65-F5344CB8AC3E}">
        <p14:creationId xmlns:p14="http://schemas.microsoft.com/office/powerpoint/2010/main" val="155387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746E8F50-888D-40DE-81EA-BAC7631698AD}" type="slidenum">
              <a:rPr lang="fr-FR" smtClean="0"/>
              <a:t>2</a:t>
            </a:fld>
            <a:endParaRPr lang="fr-FR" dirty="0"/>
          </a:p>
        </p:txBody>
      </p:sp>
    </p:spTree>
    <p:extLst>
      <p:ext uri="{BB962C8B-B14F-4D97-AF65-F5344CB8AC3E}">
        <p14:creationId xmlns:p14="http://schemas.microsoft.com/office/powerpoint/2010/main" val="1643210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kern="1200" dirty="0" smtClean="0">
                <a:solidFill>
                  <a:schemeClr val="tx1"/>
                </a:solidFill>
                <a:effectLst/>
                <a:latin typeface="+mn-lt"/>
                <a:ea typeface="+mn-ea"/>
                <a:cs typeface="+mn-cs"/>
              </a:rPr>
              <a:t>1) Le client émet une requête pour demander une ressource au serveur. </a:t>
            </a:r>
          </a:p>
          <a:p>
            <a:r>
              <a:rPr lang="fr-FR" sz="1200" kern="1200" dirty="0" smtClean="0">
                <a:solidFill>
                  <a:schemeClr val="tx1"/>
                </a:solidFill>
                <a:effectLst/>
                <a:latin typeface="+mn-lt"/>
                <a:ea typeface="+mn-ea"/>
                <a:cs typeface="+mn-cs"/>
              </a:rPr>
              <a:t>2) Côté serveur, c'est le serveur web (Apache) qui traite les requêtes HTTP entrantes. (serveur HTTP sait répondre seulement aux requêtes visant des ressources statiques)</a:t>
            </a:r>
          </a:p>
          <a:p>
            <a:r>
              <a:rPr lang="fr-FR" sz="1200" kern="1200" dirty="0" smtClean="0">
                <a:solidFill>
                  <a:schemeClr val="tx1"/>
                </a:solidFill>
                <a:effectLst/>
                <a:latin typeface="+mn-lt"/>
                <a:ea typeface="+mn-ea"/>
                <a:cs typeface="+mn-cs"/>
              </a:rPr>
              <a:t>3) Ainsi, si le serveur HTTP s'aperçoit que la requête reçue est destinée au serveur d'applications, il la lui transmet (Les deux serveurs sont reliés par un canal, nommé </a:t>
            </a:r>
            <a:r>
              <a:rPr lang="fr-FR" sz="1200" b="1" kern="1200" dirty="0" smtClean="0">
                <a:solidFill>
                  <a:schemeClr val="tx1"/>
                </a:solidFill>
                <a:effectLst/>
                <a:latin typeface="+mn-lt"/>
                <a:ea typeface="+mn-ea"/>
                <a:cs typeface="+mn-cs"/>
              </a:rPr>
              <a:t>Connecteur</a:t>
            </a:r>
            <a:r>
              <a:rPr lang="fr-FR" sz="1200" kern="1200" dirty="0" smtClean="0">
                <a:solidFill>
                  <a:schemeClr val="tx1"/>
                </a:solidFill>
                <a:effectLst/>
                <a:latin typeface="+mn-lt"/>
                <a:ea typeface="+mn-ea"/>
                <a:cs typeface="+mn-cs"/>
              </a:rPr>
              <a:t>)</a:t>
            </a:r>
          </a:p>
          <a:p>
            <a:r>
              <a:rPr lang="fr-FR" sz="1200" kern="1200" dirty="0" smtClean="0">
                <a:solidFill>
                  <a:schemeClr val="tx1"/>
                </a:solidFill>
                <a:effectLst/>
                <a:latin typeface="+mn-lt"/>
                <a:ea typeface="+mn-ea"/>
                <a:cs typeface="+mn-cs"/>
              </a:rPr>
              <a:t>4) Le serveur d'applications (Tomcat) reçoit la requête à son tour. Il exécute donc le morceau d'application (la servlet) auquel est destinée la requête, en fonction de l'URL. Cette opération est effectuée à partir de la configuration du serveur. La servlet est donc invoquée. Cela peut passer par la consultation de sources de données, ou bien par l'interrogation d'autres serveurs ou systèmes.</a:t>
            </a:r>
          </a:p>
          <a:p>
            <a:r>
              <a:rPr lang="fr-FR" sz="1200" kern="1200" dirty="0" smtClean="0">
                <a:solidFill>
                  <a:schemeClr val="tx1"/>
                </a:solidFill>
                <a:effectLst/>
                <a:latin typeface="+mn-lt"/>
                <a:ea typeface="+mn-ea"/>
                <a:cs typeface="+mn-cs"/>
              </a:rPr>
              <a:t>5) Une fois sa réponse générée, le serveur d'applications la renvoie, par le connecteur, au serveur web. </a:t>
            </a:r>
          </a:p>
          <a:p>
            <a:r>
              <a:rPr lang="fr-FR" sz="1200" kern="1200" dirty="0" smtClean="0">
                <a:solidFill>
                  <a:schemeClr val="tx1"/>
                </a:solidFill>
                <a:effectLst/>
                <a:latin typeface="+mn-lt"/>
                <a:ea typeface="+mn-ea"/>
                <a:cs typeface="+mn-cs"/>
              </a:rPr>
              <a:t>6) La réponse est dorénavant du simple code HTML, compréhensible par un navigateur. Le serveur HTTP peut donc retourner la réponse au client.</a:t>
            </a:r>
          </a:p>
        </p:txBody>
      </p:sp>
      <p:sp>
        <p:nvSpPr>
          <p:cNvPr id="4" name="Slide Number Placeholder 3"/>
          <p:cNvSpPr>
            <a:spLocks noGrp="1"/>
          </p:cNvSpPr>
          <p:nvPr>
            <p:ph type="sldNum" sz="quarter" idx="10"/>
          </p:nvPr>
        </p:nvSpPr>
        <p:spPr/>
        <p:txBody>
          <a:bodyPr/>
          <a:lstStyle/>
          <a:p>
            <a:fld id="{746E8F50-888D-40DE-81EA-BAC7631698AD}" type="slidenum">
              <a:rPr lang="fr-FR" smtClean="0"/>
              <a:t>5</a:t>
            </a:fld>
            <a:endParaRPr lang="fr-FR"/>
          </a:p>
        </p:txBody>
      </p:sp>
    </p:spTree>
    <p:extLst>
      <p:ext uri="{BB962C8B-B14F-4D97-AF65-F5344CB8AC3E}">
        <p14:creationId xmlns:p14="http://schemas.microsoft.com/office/powerpoint/2010/main" val="3611314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746E8F50-888D-40DE-81EA-BAC7631698AD}" type="slidenum">
              <a:rPr lang="fr-FR" smtClean="0"/>
              <a:t>9</a:t>
            </a:fld>
            <a:endParaRPr lang="fr-FR" dirty="0"/>
          </a:p>
        </p:txBody>
      </p:sp>
    </p:spTree>
    <p:extLst>
      <p:ext uri="{BB962C8B-B14F-4D97-AF65-F5344CB8AC3E}">
        <p14:creationId xmlns:p14="http://schemas.microsoft.com/office/powerpoint/2010/main" val="996726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fr-FR" sz="1200" kern="1200" dirty="0" smtClean="0">
                <a:solidFill>
                  <a:schemeClr val="tx1"/>
                </a:solidFill>
                <a:effectLst/>
                <a:latin typeface="+mn-lt"/>
                <a:ea typeface="+mn-ea"/>
                <a:cs typeface="+mn-cs"/>
              </a:rPr>
              <a:t>la version SSL / méthodes de chiffrement (symétrique et asymétrique) /</a:t>
            </a:r>
            <a:r>
              <a:rPr lang="fr-FR" sz="1200" kern="1200" baseline="0" dirty="0" smtClean="0">
                <a:solidFill>
                  <a:schemeClr val="tx1"/>
                </a:solidFill>
                <a:effectLst/>
                <a:latin typeface="+mn-lt"/>
                <a:ea typeface="+mn-ea"/>
                <a:cs typeface="+mn-cs"/>
              </a:rPr>
              <a:t> </a:t>
            </a:r>
            <a:r>
              <a:rPr lang="fr-FR" sz="1200" kern="1200" dirty="0" smtClean="0">
                <a:solidFill>
                  <a:schemeClr val="tx1"/>
                </a:solidFill>
                <a:effectLst/>
                <a:latin typeface="+mn-lt"/>
                <a:ea typeface="+mn-ea"/>
                <a:cs typeface="+mn-cs"/>
              </a:rPr>
              <a:t>signature / méthodes de compression / les certificats</a:t>
            </a:r>
          </a:p>
          <a:p>
            <a:endParaRPr lang="fr-FR" dirty="0"/>
          </a:p>
        </p:txBody>
      </p:sp>
      <p:sp>
        <p:nvSpPr>
          <p:cNvPr id="4" name="Slide Number Placeholder 3"/>
          <p:cNvSpPr>
            <a:spLocks noGrp="1"/>
          </p:cNvSpPr>
          <p:nvPr>
            <p:ph type="sldNum" sz="quarter" idx="10"/>
          </p:nvPr>
        </p:nvSpPr>
        <p:spPr/>
        <p:txBody>
          <a:bodyPr/>
          <a:lstStyle/>
          <a:p>
            <a:fld id="{746E8F50-888D-40DE-81EA-BAC7631698AD}" type="slidenum">
              <a:rPr lang="fr-FR" smtClean="0"/>
              <a:t>11</a:t>
            </a:fld>
            <a:endParaRPr lang="fr-FR"/>
          </a:p>
        </p:txBody>
      </p:sp>
    </p:spTree>
    <p:extLst>
      <p:ext uri="{BB962C8B-B14F-4D97-AF65-F5344CB8AC3E}">
        <p14:creationId xmlns:p14="http://schemas.microsoft.com/office/powerpoint/2010/main" val="19911490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Protocole POP3 utiliser habituellement pour lire le courrier:</a:t>
            </a:r>
            <a:r>
              <a:rPr lang="fr-FR" baseline="0" dirty="0" smtClean="0"/>
              <a:t> </a:t>
            </a:r>
            <a:r>
              <a:rPr lang="fr-FR" dirty="0" smtClean="0"/>
              <a:t>les mots de passe et les messages transitent en clair sur Internet.</a:t>
            </a:r>
            <a:endParaRPr lang="fr-FR" dirty="0"/>
          </a:p>
        </p:txBody>
      </p:sp>
      <p:sp>
        <p:nvSpPr>
          <p:cNvPr id="4" name="Slide Number Placeholder 3"/>
          <p:cNvSpPr>
            <a:spLocks noGrp="1"/>
          </p:cNvSpPr>
          <p:nvPr>
            <p:ph type="sldNum" sz="quarter" idx="10"/>
          </p:nvPr>
        </p:nvSpPr>
        <p:spPr/>
        <p:txBody>
          <a:bodyPr/>
          <a:lstStyle/>
          <a:p>
            <a:fld id="{746E8F50-888D-40DE-81EA-BAC7631698AD}" type="slidenum">
              <a:rPr lang="fr-FR" smtClean="0"/>
              <a:t>17</a:t>
            </a:fld>
            <a:endParaRPr lang="fr-FR" dirty="0"/>
          </a:p>
        </p:txBody>
      </p:sp>
    </p:spTree>
    <p:extLst>
      <p:ext uri="{BB962C8B-B14F-4D97-AF65-F5344CB8AC3E}">
        <p14:creationId xmlns:p14="http://schemas.microsoft.com/office/powerpoint/2010/main" val="3970579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fr-F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fr-FR"/>
          </a:p>
        </p:txBody>
      </p:sp>
      <p:sp>
        <p:nvSpPr>
          <p:cNvPr id="4" name="Date Placeholder 3"/>
          <p:cNvSpPr>
            <a:spLocks noGrp="1"/>
          </p:cNvSpPr>
          <p:nvPr>
            <p:ph type="dt" sz="half" idx="10"/>
          </p:nvPr>
        </p:nvSpPr>
        <p:spPr/>
        <p:txBody>
          <a:bodyPr/>
          <a:lstStyle/>
          <a:p>
            <a:fld id="{C49421AB-6CD8-4F21-9DB7-436C67118351}" type="datetimeFigureOut">
              <a:rPr lang="fr-FR" smtClean="0"/>
              <a:t>25/02/2018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B3B9D33-F80B-4AF2-BDC2-5933B5EC27E4}" type="slidenum">
              <a:rPr lang="fr-FR" smtClean="0"/>
              <a:t>‹#›</a:t>
            </a:fld>
            <a:endParaRPr lang="fr-FR"/>
          </a:p>
        </p:txBody>
      </p:sp>
    </p:spTree>
    <p:extLst>
      <p:ext uri="{BB962C8B-B14F-4D97-AF65-F5344CB8AC3E}">
        <p14:creationId xmlns:p14="http://schemas.microsoft.com/office/powerpoint/2010/main" val="213523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C49421AB-6CD8-4F21-9DB7-436C67118351}" type="datetimeFigureOut">
              <a:rPr lang="fr-FR" smtClean="0"/>
              <a:t>25/02/2018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B3B9D33-F80B-4AF2-BDC2-5933B5EC27E4}" type="slidenum">
              <a:rPr lang="fr-FR" smtClean="0"/>
              <a:t>‹#›</a:t>
            </a:fld>
            <a:endParaRPr lang="fr-FR"/>
          </a:p>
        </p:txBody>
      </p:sp>
    </p:spTree>
    <p:extLst>
      <p:ext uri="{BB962C8B-B14F-4D97-AF65-F5344CB8AC3E}">
        <p14:creationId xmlns:p14="http://schemas.microsoft.com/office/powerpoint/2010/main" val="1230858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fr-F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C49421AB-6CD8-4F21-9DB7-436C67118351}" type="datetimeFigureOut">
              <a:rPr lang="fr-FR" smtClean="0"/>
              <a:t>25/02/2018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B3B9D33-F80B-4AF2-BDC2-5933B5EC27E4}" type="slidenum">
              <a:rPr lang="fr-FR" smtClean="0"/>
              <a:t>‹#›</a:t>
            </a:fld>
            <a:endParaRPr lang="fr-FR"/>
          </a:p>
        </p:txBody>
      </p:sp>
    </p:spTree>
    <p:extLst>
      <p:ext uri="{BB962C8B-B14F-4D97-AF65-F5344CB8AC3E}">
        <p14:creationId xmlns:p14="http://schemas.microsoft.com/office/powerpoint/2010/main" val="1575448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C49421AB-6CD8-4F21-9DB7-436C67118351}" type="datetimeFigureOut">
              <a:rPr lang="fr-FR" smtClean="0"/>
              <a:t>25/02/2018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B3B9D33-F80B-4AF2-BDC2-5933B5EC27E4}" type="slidenum">
              <a:rPr lang="fr-FR" smtClean="0"/>
              <a:t>‹#›</a:t>
            </a:fld>
            <a:endParaRPr lang="fr-FR"/>
          </a:p>
        </p:txBody>
      </p:sp>
    </p:spTree>
    <p:extLst>
      <p:ext uri="{BB962C8B-B14F-4D97-AF65-F5344CB8AC3E}">
        <p14:creationId xmlns:p14="http://schemas.microsoft.com/office/powerpoint/2010/main" val="4215464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9421AB-6CD8-4F21-9DB7-436C67118351}" type="datetimeFigureOut">
              <a:rPr lang="fr-FR" smtClean="0"/>
              <a:t>25/02/2018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B3B9D33-F80B-4AF2-BDC2-5933B5EC27E4}" type="slidenum">
              <a:rPr lang="fr-FR" smtClean="0"/>
              <a:t>‹#›</a:t>
            </a:fld>
            <a:endParaRPr lang="fr-FR"/>
          </a:p>
        </p:txBody>
      </p:sp>
    </p:spTree>
    <p:extLst>
      <p:ext uri="{BB962C8B-B14F-4D97-AF65-F5344CB8AC3E}">
        <p14:creationId xmlns:p14="http://schemas.microsoft.com/office/powerpoint/2010/main" val="2294487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Date Placeholder 4"/>
          <p:cNvSpPr>
            <a:spLocks noGrp="1"/>
          </p:cNvSpPr>
          <p:nvPr>
            <p:ph type="dt" sz="half" idx="10"/>
          </p:nvPr>
        </p:nvSpPr>
        <p:spPr/>
        <p:txBody>
          <a:bodyPr/>
          <a:lstStyle/>
          <a:p>
            <a:fld id="{C49421AB-6CD8-4F21-9DB7-436C67118351}" type="datetimeFigureOut">
              <a:rPr lang="fr-FR" smtClean="0"/>
              <a:t>25/02/2018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B3B9D33-F80B-4AF2-BDC2-5933B5EC27E4}" type="slidenum">
              <a:rPr lang="fr-FR" smtClean="0"/>
              <a:t>‹#›</a:t>
            </a:fld>
            <a:endParaRPr lang="fr-FR"/>
          </a:p>
        </p:txBody>
      </p:sp>
    </p:spTree>
    <p:extLst>
      <p:ext uri="{BB962C8B-B14F-4D97-AF65-F5344CB8AC3E}">
        <p14:creationId xmlns:p14="http://schemas.microsoft.com/office/powerpoint/2010/main" val="2041572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7" name="Date Placeholder 6"/>
          <p:cNvSpPr>
            <a:spLocks noGrp="1"/>
          </p:cNvSpPr>
          <p:nvPr>
            <p:ph type="dt" sz="half" idx="10"/>
          </p:nvPr>
        </p:nvSpPr>
        <p:spPr/>
        <p:txBody>
          <a:bodyPr/>
          <a:lstStyle/>
          <a:p>
            <a:fld id="{C49421AB-6CD8-4F21-9DB7-436C67118351}" type="datetimeFigureOut">
              <a:rPr lang="fr-FR" smtClean="0"/>
              <a:t>25/02/2018</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1B3B9D33-F80B-4AF2-BDC2-5933B5EC27E4}" type="slidenum">
              <a:rPr lang="fr-FR" smtClean="0"/>
              <a:t>‹#›</a:t>
            </a:fld>
            <a:endParaRPr lang="fr-FR"/>
          </a:p>
        </p:txBody>
      </p:sp>
    </p:spTree>
    <p:extLst>
      <p:ext uri="{BB962C8B-B14F-4D97-AF65-F5344CB8AC3E}">
        <p14:creationId xmlns:p14="http://schemas.microsoft.com/office/powerpoint/2010/main" val="844614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Date Placeholder 2"/>
          <p:cNvSpPr>
            <a:spLocks noGrp="1"/>
          </p:cNvSpPr>
          <p:nvPr>
            <p:ph type="dt" sz="half" idx="10"/>
          </p:nvPr>
        </p:nvSpPr>
        <p:spPr/>
        <p:txBody>
          <a:bodyPr/>
          <a:lstStyle/>
          <a:p>
            <a:fld id="{C49421AB-6CD8-4F21-9DB7-436C67118351}" type="datetimeFigureOut">
              <a:rPr lang="fr-FR" smtClean="0"/>
              <a:t>25/02/2018</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1B3B9D33-F80B-4AF2-BDC2-5933B5EC27E4}" type="slidenum">
              <a:rPr lang="fr-FR" smtClean="0"/>
              <a:t>‹#›</a:t>
            </a:fld>
            <a:endParaRPr lang="fr-FR"/>
          </a:p>
        </p:txBody>
      </p:sp>
    </p:spTree>
    <p:extLst>
      <p:ext uri="{BB962C8B-B14F-4D97-AF65-F5344CB8AC3E}">
        <p14:creationId xmlns:p14="http://schemas.microsoft.com/office/powerpoint/2010/main" val="2264812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9421AB-6CD8-4F21-9DB7-436C67118351}" type="datetimeFigureOut">
              <a:rPr lang="fr-FR" smtClean="0"/>
              <a:t>25/02/2018</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1B3B9D33-F80B-4AF2-BDC2-5933B5EC27E4}" type="slidenum">
              <a:rPr lang="fr-FR" smtClean="0"/>
              <a:t>‹#›</a:t>
            </a:fld>
            <a:endParaRPr lang="fr-FR"/>
          </a:p>
        </p:txBody>
      </p:sp>
    </p:spTree>
    <p:extLst>
      <p:ext uri="{BB962C8B-B14F-4D97-AF65-F5344CB8AC3E}">
        <p14:creationId xmlns:p14="http://schemas.microsoft.com/office/powerpoint/2010/main" val="3043230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fr-F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9421AB-6CD8-4F21-9DB7-436C67118351}" type="datetimeFigureOut">
              <a:rPr lang="fr-FR" smtClean="0"/>
              <a:t>25/02/2018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B3B9D33-F80B-4AF2-BDC2-5933B5EC27E4}" type="slidenum">
              <a:rPr lang="fr-FR" smtClean="0"/>
              <a:t>‹#›</a:t>
            </a:fld>
            <a:endParaRPr lang="fr-FR"/>
          </a:p>
        </p:txBody>
      </p:sp>
    </p:spTree>
    <p:extLst>
      <p:ext uri="{BB962C8B-B14F-4D97-AF65-F5344CB8AC3E}">
        <p14:creationId xmlns:p14="http://schemas.microsoft.com/office/powerpoint/2010/main" val="4008031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9421AB-6CD8-4F21-9DB7-436C67118351}" type="datetimeFigureOut">
              <a:rPr lang="fr-FR" smtClean="0"/>
              <a:t>25/02/2018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B3B9D33-F80B-4AF2-BDC2-5933B5EC27E4}" type="slidenum">
              <a:rPr lang="fr-FR" smtClean="0"/>
              <a:t>‹#›</a:t>
            </a:fld>
            <a:endParaRPr lang="fr-FR"/>
          </a:p>
        </p:txBody>
      </p:sp>
    </p:spTree>
    <p:extLst>
      <p:ext uri="{BB962C8B-B14F-4D97-AF65-F5344CB8AC3E}">
        <p14:creationId xmlns:p14="http://schemas.microsoft.com/office/powerpoint/2010/main" val="2583938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fr-F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9421AB-6CD8-4F21-9DB7-436C67118351}" type="datetimeFigureOut">
              <a:rPr lang="fr-FR" smtClean="0"/>
              <a:t>25/02/2018</a:t>
            </a:fld>
            <a:endParaRPr lang="fr-F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3B9D33-F80B-4AF2-BDC2-5933B5EC27E4}" type="slidenum">
              <a:rPr lang="fr-FR" smtClean="0"/>
              <a:t>‹#›</a:t>
            </a:fld>
            <a:endParaRPr lang="fr-FR"/>
          </a:p>
        </p:txBody>
      </p:sp>
    </p:spTree>
    <p:extLst>
      <p:ext uri="{BB962C8B-B14F-4D97-AF65-F5344CB8AC3E}">
        <p14:creationId xmlns:p14="http://schemas.microsoft.com/office/powerpoint/2010/main" val="13752172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676400"/>
            <a:ext cx="7772400" cy="1470025"/>
          </a:xfrm>
        </p:spPr>
        <p:txBody>
          <a:bodyPr>
            <a:normAutofit/>
          </a:bodyPr>
          <a:lstStyle/>
          <a:p>
            <a:r>
              <a:rPr lang="fr-FR" dirty="0"/>
              <a:t>Implémentation de protocole  SSL dans </a:t>
            </a:r>
            <a:r>
              <a:rPr lang="fr-FR" dirty="0" smtClean="0"/>
              <a:t>TOMCAT</a:t>
            </a:r>
            <a:endParaRPr lang="fr-FR" dirty="0"/>
          </a:p>
        </p:txBody>
      </p:sp>
      <p:sp>
        <p:nvSpPr>
          <p:cNvPr id="3" name="Subtitle 2"/>
          <p:cNvSpPr>
            <a:spLocks noGrp="1"/>
          </p:cNvSpPr>
          <p:nvPr>
            <p:ph type="subTitle" idx="1"/>
          </p:nvPr>
        </p:nvSpPr>
        <p:spPr>
          <a:xfrm>
            <a:off x="1371600" y="3657600"/>
            <a:ext cx="6400800" cy="1752600"/>
          </a:xfrm>
        </p:spPr>
        <p:txBody>
          <a:bodyPr/>
          <a:lstStyle/>
          <a:p>
            <a:r>
              <a:rPr lang="fr-FR" dirty="0" smtClean="0"/>
              <a:t>Préparé par </a:t>
            </a:r>
          </a:p>
          <a:p>
            <a:r>
              <a:rPr lang="fr-FR" dirty="0" smtClean="0"/>
              <a:t>Rody Ghosn</a:t>
            </a:r>
            <a:endParaRPr lang="fr-FR" dirty="0"/>
          </a:p>
        </p:txBody>
      </p:sp>
    </p:spTree>
    <p:extLst>
      <p:ext uri="{BB962C8B-B14F-4D97-AF65-F5344CB8AC3E}">
        <p14:creationId xmlns:p14="http://schemas.microsoft.com/office/powerpoint/2010/main" val="42733641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Fonctionnement</a:t>
            </a:r>
            <a:endParaRPr lang="fr-FR" dirty="0"/>
          </a:p>
        </p:txBody>
      </p:sp>
      <p:sp>
        <p:nvSpPr>
          <p:cNvPr id="3" name="Content Placeholder 2"/>
          <p:cNvSpPr>
            <a:spLocks noGrp="1"/>
          </p:cNvSpPr>
          <p:nvPr>
            <p:ph idx="1"/>
          </p:nvPr>
        </p:nvSpPr>
        <p:spPr>
          <a:xfrm>
            <a:off x="457200" y="1600201"/>
            <a:ext cx="8229600" cy="3429000"/>
          </a:xfrm>
        </p:spPr>
        <p:txBody>
          <a:bodyPr>
            <a:normAutofit/>
          </a:bodyPr>
          <a:lstStyle/>
          <a:p>
            <a:pPr marL="0" lvl="0" indent="0" algn="justLow">
              <a:buNone/>
            </a:pPr>
            <a:r>
              <a:rPr lang="fr-FR" sz="2800" dirty="0"/>
              <a:t>Les protocoles SSL </a:t>
            </a:r>
            <a:r>
              <a:rPr lang="fr-FR" sz="2800" dirty="0" smtClean="0"/>
              <a:t>se décompose </a:t>
            </a:r>
            <a:r>
              <a:rPr lang="fr-FR" sz="2800" dirty="0"/>
              <a:t>en deux couches </a:t>
            </a:r>
            <a:r>
              <a:rPr lang="fr-FR" sz="2800" dirty="0" smtClean="0"/>
              <a:t>principales</a:t>
            </a:r>
          </a:p>
          <a:p>
            <a:pPr marL="0" lvl="0" indent="0" algn="justLow">
              <a:buNone/>
            </a:pPr>
            <a:endParaRPr lang="fr-FR" sz="2800" b="1" dirty="0" smtClean="0"/>
          </a:p>
          <a:p>
            <a:pPr lvl="0" algn="justLow"/>
            <a:r>
              <a:rPr lang="fr-FR" sz="2400" b="1" dirty="0" smtClean="0"/>
              <a:t>SSL </a:t>
            </a:r>
            <a:r>
              <a:rPr lang="fr-FR" sz="2400" b="1" dirty="0"/>
              <a:t>Handshake </a:t>
            </a:r>
            <a:r>
              <a:rPr lang="fr-FR" sz="2400" b="1" dirty="0" smtClean="0"/>
              <a:t>Protocole</a:t>
            </a:r>
            <a:endParaRPr lang="fr-FR" sz="2400" dirty="0"/>
          </a:p>
          <a:p>
            <a:pPr lvl="0" algn="justLow"/>
            <a:r>
              <a:rPr lang="fr-FR" sz="2400" b="1" dirty="0"/>
              <a:t>SSL Record </a:t>
            </a:r>
            <a:r>
              <a:rPr lang="fr-FR" sz="2400" b="1" dirty="0" smtClean="0"/>
              <a:t>Protocole</a:t>
            </a:r>
            <a:endParaRPr lang="fr-FR"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6366" y="2971800"/>
            <a:ext cx="4711505" cy="3727784"/>
          </a:xfrm>
          <a:prstGeom prst="rect">
            <a:avLst/>
          </a:prstGeom>
        </p:spPr>
      </p:pic>
    </p:spTree>
    <p:extLst>
      <p:ext uri="{BB962C8B-B14F-4D97-AF65-F5344CB8AC3E}">
        <p14:creationId xmlns:p14="http://schemas.microsoft.com/office/powerpoint/2010/main" val="27951687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SSL Handshake Protocole</a:t>
            </a:r>
            <a:endParaRPr lang="fr-FR"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52600" y="1295400"/>
            <a:ext cx="5641350" cy="5334000"/>
          </a:xfrm>
        </p:spPr>
      </p:pic>
    </p:spTree>
    <p:extLst>
      <p:ext uri="{BB962C8B-B14F-4D97-AF65-F5344CB8AC3E}">
        <p14:creationId xmlns:p14="http://schemas.microsoft.com/office/powerpoint/2010/main" val="24725288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SSL Record Protocole</a:t>
            </a:r>
            <a:endParaRPr lang="fr-FR" dirty="0"/>
          </a:p>
        </p:txBody>
      </p:sp>
      <p:sp>
        <p:nvSpPr>
          <p:cNvPr id="3" name="Content Placeholder 2"/>
          <p:cNvSpPr>
            <a:spLocks noGrp="1"/>
          </p:cNvSpPr>
          <p:nvPr>
            <p:ph idx="1"/>
          </p:nvPr>
        </p:nvSpPr>
        <p:spPr>
          <a:xfrm>
            <a:off x="457200" y="1600200"/>
            <a:ext cx="8229600" cy="4953000"/>
          </a:xfrm>
        </p:spPr>
        <p:txBody>
          <a:bodyPr>
            <a:normAutofit fontScale="70000" lnSpcReduction="20000"/>
          </a:bodyPr>
          <a:lstStyle/>
          <a:p>
            <a:pPr marL="0" indent="0">
              <a:buNone/>
            </a:pPr>
            <a:r>
              <a:rPr lang="fr-FR" b="1" dirty="0" smtClean="0"/>
              <a:t>Expéditeur des données:</a:t>
            </a:r>
          </a:p>
          <a:p>
            <a:pPr marL="0" indent="0">
              <a:buNone/>
            </a:pPr>
            <a:endParaRPr lang="fr-FR" dirty="0" smtClean="0"/>
          </a:p>
          <a:p>
            <a:pPr marL="514350" indent="-514350">
              <a:buFont typeface="+mj-lt"/>
              <a:buAutoNum type="arabicPeriod"/>
            </a:pPr>
            <a:r>
              <a:rPr lang="fr-FR" dirty="0" smtClean="0"/>
              <a:t>Découpe les données en paquets</a:t>
            </a:r>
          </a:p>
          <a:p>
            <a:pPr marL="514350" indent="-514350">
              <a:buFont typeface="+mj-lt"/>
              <a:buAutoNum type="arabicPeriod"/>
            </a:pPr>
            <a:r>
              <a:rPr lang="fr-FR" dirty="0" smtClean="0"/>
              <a:t>Compresse les données</a:t>
            </a:r>
          </a:p>
          <a:p>
            <a:pPr marL="514350" indent="-514350">
              <a:buFont typeface="+mj-lt"/>
              <a:buAutoNum type="arabicPeriod"/>
            </a:pPr>
            <a:r>
              <a:rPr lang="fr-FR" dirty="0" smtClean="0"/>
              <a:t>Signe les données</a:t>
            </a:r>
          </a:p>
          <a:p>
            <a:pPr marL="514350" indent="-514350">
              <a:buFont typeface="+mj-lt"/>
              <a:buAutoNum type="arabicPeriod"/>
            </a:pPr>
            <a:r>
              <a:rPr lang="fr-FR" dirty="0" smtClean="0"/>
              <a:t>Chiffre les données</a:t>
            </a:r>
          </a:p>
          <a:p>
            <a:pPr marL="514350" indent="-514350">
              <a:buFont typeface="+mj-lt"/>
              <a:buAutoNum type="arabicPeriod"/>
            </a:pPr>
            <a:r>
              <a:rPr lang="fr-FR" dirty="0" smtClean="0"/>
              <a:t>Envoie</a:t>
            </a:r>
          </a:p>
          <a:p>
            <a:pPr marL="0" indent="0">
              <a:buNone/>
            </a:pPr>
            <a:endParaRPr lang="fr-FR" dirty="0" smtClean="0"/>
          </a:p>
          <a:p>
            <a:pPr marL="0" indent="0">
              <a:buNone/>
            </a:pPr>
            <a:r>
              <a:rPr lang="fr-FR" b="1" dirty="0" smtClean="0"/>
              <a:t>Récepteur:</a:t>
            </a:r>
          </a:p>
          <a:p>
            <a:pPr marL="0" indent="0">
              <a:buNone/>
            </a:pPr>
            <a:endParaRPr lang="fr-FR" dirty="0" smtClean="0"/>
          </a:p>
          <a:p>
            <a:pPr marL="514350" indent="-514350">
              <a:buFont typeface="+mj-lt"/>
              <a:buAutoNum type="arabicPeriod"/>
            </a:pPr>
            <a:r>
              <a:rPr lang="fr-FR" dirty="0" smtClean="0"/>
              <a:t>Déchiffre les données</a:t>
            </a:r>
          </a:p>
          <a:p>
            <a:pPr marL="514350" indent="-514350">
              <a:buFont typeface="+mj-lt"/>
              <a:buAutoNum type="arabicPeriod"/>
            </a:pPr>
            <a:r>
              <a:rPr lang="fr-FR" dirty="0" smtClean="0"/>
              <a:t>Vérifie la signature des données</a:t>
            </a:r>
          </a:p>
          <a:p>
            <a:pPr marL="514350" indent="-514350">
              <a:buFont typeface="+mj-lt"/>
              <a:buAutoNum type="arabicPeriod"/>
            </a:pPr>
            <a:r>
              <a:rPr lang="fr-FR" dirty="0" smtClean="0"/>
              <a:t>Décompresse les données</a:t>
            </a:r>
          </a:p>
          <a:p>
            <a:pPr marL="514350" indent="-514350">
              <a:buFont typeface="+mj-lt"/>
              <a:buAutoNum type="arabicPeriod"/>
            </a:pPr>
            <a:r>
              <a:rPr lang="fr-FR" dirty="0" smtClean="0"/>
              <a:t>Réassemble les paquets</a:t>
            </a:r>
          </a:p>
        </p:txBody>
      </p:sp>
    </p:spTree>
    <p:extLst>
      <p:ext uri="{BB962C8B-B14F-4D97-AF65-F5344CB8AC3E}">
        <p14:creationId xmlns:p14="http://schemas.microsoft.com/office/powerpoint/2010/main" val="41701240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gn="justLow"/>
            <a:r>
              <a:rPr lang="fr-FR" sz="2800" b="1" dirty="0" smtClean="0"/>
              <a:t>Chiffrement Asymétriques (Clé Publique): </a:t>
            </a:r>
            <a:r>
              <a:rPr lang="fr-FR" sz="2800" dirty="0" smtClean="0"/>
              <a:t>utilisé pour générer la clé principale qui permettra de générer des clés de session </a:t>
            </a:r>
            <a:r>
              <a:rPr lang="fr-FR" sz="2800" dirty="0" smtClean="0"/>
              <a:t>(RSA/Diffie-Hellman)</a:t>
            </a:r>
            <a:r>
              <a:rPr lang="fr-FR" sz="2800" dirty="0" smtClean="0"/>
              <a:t>.</a:t>
            </a:r>
          </a:p>
          <a:p>
            <a:pPr algn="justLow"/>
            <a:r>
              <a:rPr lang="fr-FR" sz="2800" b="1" dirty="0" smtClean="0"/>
              <a:t>Chiffrement Symétrique (Clé Secrète):</a:t>
            </a:r>
            <a:r>
              <a:rPr lang="fr-FR" sz="2800" dirty="0" smtClean="0"/>
              <a:t> utilise les clés de session pour chiffrer les données </a:t>
            </a:r>
            <a:r>
              <a:rPr lang="fr-FR" sz="2800" dirty="0" smtClean="0"/>
              <a:t>(DES, 3DES, IDEA…)</a:t>
            </a:r>
            <a:r>
              <a:rPr lang="fr-FR" sz="2800" dirty="0" smtClean="0"/>
              <a:t>.</a:t>
            </a:r>
          </a:p>
          <a:p>
            <a:pPr algn="justLow"/>
            <a:r>
              <a:rPr lang="fr-FR" sz="2800" b="1" dirty="0" smtClean="0"/>
              <a:t>Signature Cryptographique </a:t>
            </a:r>
            <a:r>
              <a:rPr lang="fr-FR" sz="2800" b="1" dirty="0"/>
              <a:t>des </a:t>
            </a:r>
            <a:r>
              <a:rPr lang="fr-FR" sz="2800" b="1" dirty="0" smtClean="0"/>
              <a:t>Messages</a:t>
            </a:r>
            <a:r>
              <a:rPr lang="fr-FR" sz="2800" dirty="0" smtClean="0"/>
              <a:t>: assure que les messages ne sont pas corrompus </a:t>
            </a:r>
            <a:r>
              <a:rPr lang="fr-FR" sz="2800" dirty="0" smtClean="0"/>
              <a:t>(HMAC, utilisant MD5, SHA...)</a:t>
            </a:r>
            <a:r>
              <a:rPr lang="fr-FR" sz="2800" dirty="0" smtClean="0"/>
              <a:t>.</a:t>
            </a:r>
          </a:p>
        </p:txBody>
      </p:sp>
      <p:sp>
        <p:nvSpPr>
          <p:cNvPr id="4" name="Title 3"/>
          <p:cNvSpPr>
            <a:spLocks noGrp="1"/>
          </p:cNvSpPr>
          <p:nvPr>
            <p:ph type="title"/>
          </p:nvPr>
        </p:nvSpPr>
        <p:spPr/>
        <p:txBody>
          <a:bodyPr>
            <a:normAutofit/>
          </a:bodyPr>
          <a:lstStyle/>
          <a:p>
            <a:r>
              <a:rPr lang="fr-FR" dirty="0" smtClean="0"/>
              <a:t>Aspects Cryptographiques</a:t>
            </a:r>
            <a:endParaRPr lang="fr-FR" dirty="0"/>
          </a:p>
        </p:txBody>
      </p:sp>
    </p:spTree>
    <p:extLst>
      <p:ext uri="{BB962C8B-B14F-4D97-AF65-F5344CB8AC3E}">
        <p14:creationId xmlns:p14="http://schemas.microsoft.com/office/powerpoint/2010/main" val="10685545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Certificats</a:t>
            </a:r>
            <a:endParaRPr lang="fr-FR" dirty="0"/>
          </a:p>
        </p:txBody>
      </p:sp>
      <p:sp>
        <p:nvSpPr>
          <p:cNvPr id="3" name="Content Placeholder 2"/>
          <p:cNvSpPr>
            <a:spLocks noGrp="1"/>
          </p:cNvSpPr>
          <p:nvPr>
            <p:ph idx="1"/>
          </p:nvPr>
        </p:nvSpPr>
        <p:spPr>
          <a:xfrm>
            <a:off x="457200" y="1600201"/>
            <a:ext cx="8229600" cy="3429000"/>
          </a:xfrm>
        </p:spPr>
        <p:txBody>
          <a:bodyPr>
            <a:normAutofit fontScale="92500" lnSpcReduction="10000"/>
          </a:bodyPr>
          <a:lstStyle/>
          <a:p>
            <a:pPr marL="0" indent="0" algn="justLow">
              <a:buNone/>
            </a:pPr>
            <a:r>
              <a:rPr lang="fr-FR" sz="2800" dirty="0"/>
              <a:t>Un certificat </a:t>
            </a:r>
            <a:r>
              <a:rPr lang="fr-FR" sz="2800" dirty="0" smtClean="0"/>
              <a:t>SSL est </a:t>
            </a:r>
            <a:r>
              <a:rPr lang="fr-FR" sz="2800" dirty="0"/>
              <a:t>un certificat numérique qui authentifie l’identité d’un site Web et crypte les informations envoyées au serveur en utilisant la technologie SSL</a:t>
            </a:r>
            <a:r>
              <a:rPr lang="fr-FR" sz="2800" dirty="0" smtClean="0"/>
              <a:t>.</a:t>
            </a:r>
          </a:p>
          <a:p>
            <a:pPr marL="0" indent="0" algn="justLow">
              <a:buNone/>
            </a:pPr>
            <a:endParaRPr lang="fr-FR" sz="2800" dirty="0" smtClean="0"/>
          </a:p>
          <a:p>
            <a:pPr marL="0" indent="0" algn="justLow">
              <a:buNone/>
            </a:pPr>
            <a:endParaRPr lang="fr-FR" sz="2800" dirty="0" smtClean="0"/>
          </a:p>
          <a:p>
            <a:pPr marL="0" indent="0" algn="justLow">
              <a:buNone/>
            </a:pPr>
            <a:r>
              <a:rPr lang="fr-FR" sz="2800" dirty="0" smtClean="0"/>
              <a:t>La théorie derrière les certificats est qu'un serveur doit fournir une sorte d'assurance raisonnable en particulier avant de recevoir des informations sensibles.</a:t>
            </a:r>
          </a:p>
        </p:txBody>
      </p:sp>
    </p:spTree>
    <p:extLst>
      <p:ext uri="{BB962C8B-B14F-4D97-AF65-F5344CB8AC3E}">
        <p14:creationId xmlns:p14="http://schemas.microsoft.com/office/powerpoint/2010/main" val="22226690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smtClean="0"/>
              <a:t>Comment vérifier l'authenticité des certificats</a:t>
            </a:r>
            <a:endParaRPr lang="fr-FR" dirty="0"/>
          </a:p>
        </p:txBody>
      </p:sp>
      <p:sp>
        <p:nvSpPr>
          <p:cNvPr id="3" name="Content Placeholder 2"/>
          <p:cNvSpPr>
            <a:spLocks noGrp="1"/>
          </p:cNvSpPr>
          <p:nvPr>
            <p:ph idx="1"/>
          </p:nvPr>
        </p:nvSpPr>
        <p:spPr>
          <a:xfrm>
            <a:off x="457200" y="1905001"/>
            <a:ext cx="8229600" cy="2286000"/>
          </a:xfrm>
        </p:spPr>
        <p:txBody>
          <a:bodyPr/>
          <a:lstStyle/>
          <a:p>
            <a:pPr marL="0" indent="0">
              <a:buNone/>
            </a:pPr>
            <a:r>
              <a:rPr lang="fr-FR" dirty="0"/>
              <a:t>Ce sont les PKI (Public Key Infrastructure</a:t>
            </a:r>
            <a:r>
              <a:rPr lang="fr-FR" dirty="0" smtClean="0"/>
              <a:t>) des </a:t>
            </a:r>
            <a:r>
              <a:rPr lang="fr-FR" dirty="0"/>
              <a:t>sociétés externes qui vont vérifier l'authenticité du certificat </a:t>
            </a:r>
            <a:endParaRPr lang="fr-FR" dirty="0" smtClean="0"/>
          </a:p>
          <a:p>
            <a:pPr marL="0" indent="0">
              <a:buNone/>
            </a:pPr>
            <a:r>
              <a:rPr lang="fr-FR" dirty="0" smtClean="0"/>
              <a:t>(</a:t>
            </a:r>
            <a:r>
              <a:rPr lang="fr-FR" dirty="0"/>
              <a:t>La liste de PKI est </a:t>
            </a:r>
            <a:r>
              <a:rPr lang="fr-FR" dirty="0" smtClean="0"/>
              <a:t>inclus </a:t>
            </a:r>
            <a:r>
              <a:rPr lang="fr-FR" dirty="0"/>
              <a:t>dans </a:t>
            </a:r>
            <a:r>
              <a:rPr lang="fr-FR" dirty="0" smtClean="0"/>
              <a:t>le navigateur)</a:t>
            </a:r>
            <a:endParaRPr lang="fr-FR" dirty="0"/>
          </a:p>
        </p:txBody>
      </p:sp>
    </p:spTree>
    <p:extLst>
      <p:ext uri="{BB962C8B-B14F-4D97-AF65-F5344CB8AC3E}">
        <p14:creationId xmlns:p14="http://schemas.microsoft.com/office/powerpoint/2010/main" val="38540655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Utilisation de SSL</a:t>
            </a:r>
            <a:endParaRPr lang="fr-FR" dirty="0"/>
          </a:p>
        </p:txBody>
      </p:sp>
      <p:sp>
        <p:nvSpPr>
          <p:cNvPr id="3" name="Content Placeholder 2"/>
          <p:cNvSpPr>
            <a:spLocks noGrp="1"/>
          </p:cNvSpPr>
          <p:nvPr>
            <p:ph idx="1"/>
          </p:nvPr>
        </p:nvSpPr>
        <p:spPr>
          <a:xfrm>
            <a:off x="457200" y="1447800"/>
            <a:ext cx="8229600" cy="4876800"/>
          </a:xfrm>
        </p:spPr>
        <p:txBody>
          <a:bodyPr>
            <a:normAutofit/>
          </a:bodyPr>
          <a:lstStyle/>
          <a:p>
            <a:pPr marL="0" indent="0" algn="justLow">
              <a:buNone/>
            </a:pPr>
            <a:r>
              <a:rPr lang="fr-FR" sz="2800" dirty="0"/>
              <a:t>SSL peut être utilisé pour sécuriser pratiquement n'importe quel protocole utilisant TCP/IP</a:t>
            </a:r>
            <a:r>
              <a:rPr lang="fr-FR" sz="2800" dirty="0" smtClean="0"/>
              <a:t>.</a:t>
            </a:r>
          </a:p>
          <a:p>
            <a:pPr marL="0" indent="0" algn="justLow">
              <a:buNone/>
            </a:pPr>
            <a:endParaRPr lang="fr-FR" sz="2800" dirty="0"/>
          </a:p>
          <a:p>
            <a:pPr lvl="0" algn="justLow"/>
            <a:r>
              <a:rPr lang="fr-FR" sz="2600" dirty="0"/>
              <a:t>HTTPS: </a:t>
            </a:r>
            <a:r>
              <a:rPr lang="fr-FR" sz="2600" dirty="0" smtClean="0"/>
              <a:t>Protocole inclus </a:t>
            </a:r>
            <a:r>
              <a:rPr lang="fr-FR" sz="2600" dirty="0"/>
              <a:t>dans </a:t>
            </a:r>
            <a:r>
              <a:rPr lang="fr-FR" sz="2600" dirty="0" smtClean="0"/>
              <a:t>tous </a:t>
            </a:r>
            <a:r>
              <a:rPr lang="fr-FR" sz="2600" dirty="0"/>
              <a:t>les navigateurs </a:t>
            </a:r>
            <a:r>
              <a:rPr lang="fr-FR" sz="2600" dirty="0" smtClean="0"/>
              <a:t>permettant de </a:t>
            </a:r>
            <a:r>
              <a:rPr lang="fr-FR" sz="2600" dirty="0"/>
              <a:t>consulter </a:t>
            </a:r>
            <a:r>
              <a:rPr lang="fr-FR" sz="2600" dirty="0" smtClean="0"/>
              <a:t>les comptes </a:t>
            </a:r>
            <a:r>
              <a:rPr lang="fr-FR" sz="2600" dirty="0"/>
              <a:t>bancaires par le web de façon sécurisée.</a:t>
            </a:r>
          </a:p>
          <a:p>
            <a:pPr lvl="0" algn="justLow"/>
            <a:r>
              <a:rPr lang="fr-FR" sz="2600" dirty="0" smtClean="0"/>
              <a:t>FTPS: une </a:t>
            </a:r>
            <a:r>
              <a:rPr lang="fr-FR" sz="2600" dirty="0"/>
              <a:t>extension de FTP (File Transfer Protocol</a:t>
            </a:r>
            <a:r>
              <a:rPr lang="fr-FR" sz="2600" dirty="0" smtClean="0"/>
              <a:t>)</a:t>
            </a:r>
            <a:endParaRPr lang="fr-FR" sz="2600" dirty="0"/>
          </a:p>
          <a:p>
            <a:pPr lvl="0" algn="justLow"/>
            <a:r>
              <a:rPr lang="fr-FR" sz="2600" dirty="0"/>
              <a:t>SSH (Secure </a:t>
            </a:r>
            <a:r>
              <a:rPr lang="fr-FR" sz="2600" dirty="0" smtClean="0"/>
              <a:t>Shell): Protocole permet </a:t>
            </a:r>
            <a:r>
              <a:rPr lang="fr-FR" sz="2600" dirty="0"/>
              <a:t>de se connecter à un ordinateur </a:t>
            </a:r>
            <a:r>
              <a:rPr lang="fr-FR" sz="2600" dirty="0" smtClean="0"/>
              <a:t>a distant </a:t>
            </a:r>
            <a:r>
              <a:rPr lang="fr-FR" sz="2600" dirty="0"/>
              <a:t>de façon sûre</a:t>
            </a:r>
          </a:p>
          <a:p>
            <a:pPr marL="0" indent="0" algn="justLow">
              <a:buNone/>
            </a:pPr>
            <a:endParaRPr lang="fr-FR" sz="2800" dirty="0"/>
          </a:p>
        </p:txBody>
      </p:sp>
    </p:spTree>
    <p:extLst>
      <p:ext uri="{BB962C8B-B14F-4D97-AF65-F5344CB8AC3E}">
        <p14:creationId xmlns:p14="http://schemas.microsoft.com/office/powerpoint/2010/main" val="35501292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5295" y="609600"/>
            <a:ext cx="8229600" cy="1219200"/>
          </a:xfrm>
        </p:spPr>
        <p:txBody>
          <a:bodyPr/>
          <a:lstStyle/>
          <a:p>
            <a:pPr marL="0" indent="0" algn="justLow">
              <a:buNone/>
            </a:pPr>
            <a:r>
              <a:rPr lang="fr-FR" sz="2800" dirty="0"/>
              <a:t>Il est possible de sécuriser des protocoles en créant des tunnels SSL. </a:t>
            </a:r>
            <a:endParaRPr lang="fr-FR" sz="2800" dirty="0" smtClean="0"/>
          </a:p>
          <a:p>
            <a:pPr marL="0" indent="0" algn="justLow">
              <a:buNone/>
            </a:pPr>
            <a:endParaRPr lang="fr-FR"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2286000"/>
            <a:ext cx="8358190" cy="1671638"/>
          </a:xfrm>
          <a:prstGeom prst="rect">
            <a:avLst/>
          </a:prstGeom>
        </p:spPr>
      </p:pic>
      <p:sp>
        <p:nvSpPr>
          <p:cNvPr id="6" name="Content Placeholder 2"/>
          <p:cNvSpPr txBox="1">
            <a:spLocks/>
          </p:cNvSpPr>
          <p:nvPr/>
        </p:nvSpPr>
        <p:spPr>
          <a:xfrm>
            <a:off x="445295" y="4876800"/>
            <a:ext cx="8229600" cy="1219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Low">
              <a:buNone/>
            </a:pPr>
            <a:r>
              <a:rPr lang="fr-FR" sz="2800" dirty="0" smtClean="0"/>
              <a:t>Une fois le tunnel SSL est créé, on peut faire passer n'importe quel protocole dedans</a:t>
            </a:r>
            <a:endParaRPr lang="fr-FR" sz="2800" dirty="0" smtClean="0"/>
          </a:p>
        </p:txBody>
      </p:sp>
      <p:sp>
        <p:nvSpPr>
          <p:cNvPr id="7" name="TextBox 6"/>
          <p:cNvSpPr txBox="1"/>
          <p:nvPr/>
        </p:nvSpPr>
        <p:spPr>
          <a:xfrm>
            <a:off x="1905000" y="4191000"/>
            <a:ext cx="5257800" cy="369332"/>
          </a:xfrm>
          <a:prstGeom prst="rect">
            <a:avLst/>
          </a:prstGeom>
          <a:noFill/>
        </p:spPr>
        <p:txBody>
          <a:bodyPr wrap="square" rtlCol="0">
            <a:spAutoFit/>
          </a:bodyPr>
          <a:lstStyle/>
          <a:p>
            <a:pPr algn="ctr"/>
            <a:r>
              <a:rPr lang="fr-FR" dirty="0" smtClean="0"/>
              <a:t>Exemple </a:t>
            </a:r>
            <a:r>
              <a:rPr lang="fr-FR" dirty="0"/>
              <a:t>avec le protocole POP3</a:t>
            </a:r>
          </a:p>
        </p:txBody>
      </p:sp>
    </p:spTree>
    <p:extLst>
      <p:ext uri="{BB962C8B-B14F-4D97-AF65-F5344CB8AC3E}">
        <p14:creationId xmlns:p14="http://schemas.microsoft.com/office/powerpoint/2010/main" val="11817089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Avantages</a:t>
            </a:r>
            <a:endParaRPr lang="fr-FR" dirty="0"/>
          </a:p>
        </p:txBody>
      </p:sp>
      <p:sp>
        <p:nvSpPr>
          <p:cNvPr id="3" name="Content Placeholder 2"/>
          <p:cNvSpPr>
            <a:spLocks noGrp="1"/>
          </p:cNvSpPr>
          <p:nvPr>
            <p:ph idx="1"/>
          </p:nvPr>
        </p:nvSpPr>
        <p:spPr>
          <a:xfrm>
            <a:off x="457200" y="1295400"/>
            <a:ext cx="8305800" cy="5181600"/>
          </a:xfrm>
        </p:spPr>
        <p:txBody>
          <a:bodyPr>
            <a:noAutofit/>
          </a:bodyPr>
          <a:lstStyle/>
          <a:p>
            <a:pPr lvl="0" algn="justLow"/>
            <a:r>
              <a:rPr lang="fr-FR" sz="2400" dirty="0" smtClean="0"/>
              <a:t>SSL </a:t>
            </a:r>
            <a:r>
              <a:rPr lang="fr-FR" sz="2400" dirty="0"/>
              <a:t>est </a:t>
            </a:r>
            <a:r>
              <a:rPr lang="fr-FR" sz="2400" dirty="0" smtClean="0"/>
              <a:t>standardisé</a:t>
            </a:r>
            <a:endParaRPr lang="fr-FR" sz="2400" dirty="0"/>
          </a:p>
          <a:p>
            <a:pPr lvl="0" algn="justLow"/>
            <a:r>
              <a:rPr lang="fr-FR" sz="2400" dirty="0"/>
              <a:t>Il existe une version libre de </a:t>
            </a:r>
            <a:r>
              <a:rPr lang="fr-FR" sz="2400" dirty="0" smtClean="0"/>
              <a:t>SSL: OpenSSL</a:t>
            </a:r>
            <a:endParaRPr lang="fr-FR" sz="2400" dirty="0"/>
          </a:p>
          <a:p>
            <a:pPr lvl="0" algn="justLow"/>
            <a:r>
              <a:rPr lang="fr-FR" sz="2400" dirty="0"/>
              <a:t>OpenSSL est open source tout le monde peut contrôler et vérifier le code source </a:t>
            </a:r>
            <a:endParaRPr lang="fr-FR" sz="2400" dirty="0" smtClean="0"/>
          </a:p>
          <a:p>
            <a:pPr lvl="0" algn="justLow"/>
            <a:r>
              <a:rPr lang="en-US" sz="2400" dirty="0" smtClean="0"/>
              <a:t>U</a:t>
            </a:r>
            <a:r>
              <a:rPr lang="fr-FR" sz="2400" dirty="0" err="1" smtClean="0"/>
              <a:t>tilisé</a:t>
            </a:r>
            <a:r>
              <a:rPr lang="en-US" sz="2400" dirty="0" smtClean="0"/>
              <a:t> pour </a:t>
            </a:r>
            <a:r>
              <a:rPr lang="fr-FR" sz="2400" dirty="0" smtClean="0"/>
              <a:t>sécuriser</a:t>
            </a:r>
            <a:r>
              <a:rPr lang="en-US" sz="2400" dirty="0" smtClean="0"/>
              <a:t>:</a:t>
            </a:r>
            <a:endParaRPr lang="fr-FR" sz="2400" dirty="0"/>
          </a:p>
          <a:p>
            <a:pPr lvl="1" algn="justLow"/>
            <a:r>
              <a:rPr lang="fr-FR" sz="2400" dirty="0" smtClean="0"/>
              <a:t>les </a:t>
            </a:r>
            <a:r>
              <a:rPr lang="fr-FR" sz="2400" dirty="0"/>
              <a:t>transactions bancaires en </a:t>
            </a:r>
            <a:r>
              <a:rPr lang="fr-FR" sz="2400" dirty="0" smtClean="0"/>
              <a:t>ligne</a:t>
            </a:r>
            <a:endParaRPr lang="fr-FR" sz="2400" dirty="0"/>
          </a:p>
          <a:p>
            <a:pPr lvl="1" algn="justLow"/>
            <a:r>
              <a:rPr lang="fr-FR" sz="2400" dirty="0" smtClean="0"/>
              <a:t>les </a:t>
            </a:r>
            <a:r>
              <a:rPr lang="fr-FR" sz="2400" dirty="0"/>
              <a:t>connexions et tout échange d'information </a:t>
            </a:r>
            <a:r>
              <a:rPr lang="fr-FR" sz="2400" dirty="0" smtClean="0"/>
              <a:t>confidentielle</a:t>
            </a:r>
            <a:endParaRPr lang="fr-FR" sz="2400" dirty="0"/>
          </a:p>
          <a:p>
            <a:pPr lvl="1" algn="justLow"/>
            <a:r>
              <a:rPr lang="fr-FR" sz="2400" dirty="0" smtClean="0"/>
              <a:t>les </a:t>
            </a:r>
            <a:r>
              <a:rPr lang="fr-FR" sz="2400" dirty="0"/>
              <a:t>applications et les messageries web</a:t>
            </a:r>
          </a:p>
          <a:p>
            <a:pPr lvl="1" algn="justLow"/>
            <a:r>
              <a:rPr lang="fr-FR" sz="2400" dirty="0" smtClean="0"/>
              <a:t>les </a:t>
            </a:r>
            <a:r>
              <a:rPr lang="fr-FR" sz="2400" dirty="0"/>
              <a:t>flux de production et les applications de virtualisation</a:t>
            </a:r>
          </a:p>
          <a:p>
            <a:pPr lvl="1" algn="justLow"/>
            <a:r>
              <a:rPr lang="fr-FR" sz="2400" dirty="0" smtClean="0"/>
              <a:t>les </a:t>
            </a:r>
            <a:r>
              <a:rPr lang="fr-FR" sz="2400" dirty="0"/>
              <a:t>connexions entre un client de messagerie</a:t>
            </a:r>
          </a:p>
          <a:p>
            <a:pPr lvl="1" algn="justLow"/>
            <a:r>
              <a:rPr lang="fr-FR" sz="2400" dirty="0" smtClean="0"/>
              <a:t>le </a:t>
            </a:r>
            <a:r>
              <a:rPr lang="fr-FR" sz="2400" dirty="0"/>
              <a:t>transfert de fichiers au travers de services </a:t>
            </a:r>
            <a:r>
              <a:rPr lang="fr-FR" sz="2400" dirty="0" smtClean="0"/>
              <a:t>HTTPS </a:t>
            </a:r>
            <a:r>
              <a:rPr lang="fr-FR" sz="2400" dirty="0"/>
              <a:t>et </a:t>
            </a:r>
            <a:r>
              <a:rPr lang="fr-FR" sz="2400" dirty="0" smtClean="0"/>
              <a:t>FTP</a:t>
            </a:r>
            <a:endParaRPr lang="fr-FR" sz="2400" dirty="0"/>
          </a:p>
        </p:txBody>
      </p:sp>
    </p:spTree>
    <p:extLst>
      <p:ext uri="{BB962C8B-B14F-4D97-AF65-F5344CB8AC3E}">
        <p14:creationId xmlns:p14="http://schemas.microsoft.com/office/powerpoint/2010/main" val="15288032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Implémentation SSL dans TOMCAT</a:t>
            </a:r>
            <a:endParaRPr lang="fr-FR"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fr-FR" sz="2400" dirty="0" smtClean="0"/>
              <a:t>Exécutez la commande suivante pour générer le certificat: </a:t>
            </a:r>
            <a:r>
              <a:rPr lang="en-US" sz="2000" i="1" dirty="0" smtClean="0"/>
              <a:t>Keytool </a:t>
            </a:r>
            <a:r>
              <a:rPr lang="en-US" sz="2000" i="1" dirty="0" smtClean="0"/>
              <a:t>- </a:t>
            </a:r>
            <a:r>
              <a:rPr lang="en-US" sz="2000" i="1" dirty="0" smtClean="0"/>
              <a:t>genkeypair </a:t>
            </a:r>
            <a:r>
              <a:rPr lang="en-US" sz="2000" i="1" dirty="0" smtClean="0"/>
              <a:t>- </a:t>
            </a:r>
            <a:r>
              <a:rPr lang="en-US" sz="2000" i="1" dirty="0" smtClean="0"/>
              <a:t>alias MyCert  -keyalg RSA </a:t>
            </a:r>
            <a:r>
              <a:rPr lang="en-US" sz="2000" i="1" dirty="0" smtClean="0"/>
              <a:t>- </a:t>
            </a:r>
            <a:r>
              <a:rPr lang="en-US" sz="2000" i="1" dirty="0" smtClean="0"/>
              <a:t>keystore “C:\Users\</a:t>
            </a:r>
            <a:r>
              <a:rPr lang="en-US" sz="2000" i="1" dirty="0" err="1" smtClean="0"/>
              <a:t>roudy</a:t>
            </a:r>
            <a:r>
              <a:rPr lang="en-US" sz="2000" i="1" dirty="0" smtClean="0"/>
              <a:t>\</a:t>
            </a:r>
            <a:r>
              <a:rPr lang="en-US" sz="2000" i="1" dirty="0" err="1" smtClean="0"/>
              <a:t>MyCert.cert</a:t>
            </a:r>
            <a:r>
              <a:rPr lang="en-US" sz="2000" i="1" dirty="0" smtClean="0"/>
              <a:t>”</a:t>
            </a:r>
          </a:p>
          <a:p>
            <a:pPr marL="514350" indent="-514350">
              <a:buFont typeface="+mj-lt"/>
              <a:buAutoNum type="arabicPeriod"/>
            </a:pPr>
            <a:r>
              <a:rPr lang="fr-FR" sz="2400" dirty="0" smtClean="0"/>
              <a:t>Répondez aux questions posées</a:t>
            </a:r>
          </a:p>
          <a:p>
            <a:pPr marL="514350" indent="-514350">
              <a:buFont typeface="+mj-lt"/>
              <a:buAutoNum type="arabicPeriod"/>
            </a:pPr>
            <a:r>
              <a:rPr lang="en-US" sz="2400" dirty="0" smtClean="0"/>
              <a:t>Modifier le </a:t>
            </a:r>
            <a:r>
              <a:rPr lang="fr-FR" sz="2400" dirty="0" smtClean="0"/>
              <a:t>fichier</a:t>
            </a:r>
            <a:r>
              <a:rPr lang="en-US" sz="2400" dirty="0" smtClean="0"/>
              <a:t> server.xml (C:\Program Files\Apache Software Foundation\Tomcat 9.0\</a:t>
            </a:r>
            <a:r>
              <a:rPr lang="en-US" sz="2400" dirty="0" err="1" smtClean="0"/>
              <a:t>conf</a:t>
            </a:r>
            <a:r>
              <a:rPr lang="en-US" sz="2400" dirty="0" smtClean="0"/>
              <a:t>)</a:t>
            </a:r>
          </a:p>
          <a:p>
            <a:pPr marL="514350" indent="-514350">
              <a:buFont typeface="+mj-lt"/>
              <a:buAutoNum type="arabicPeriod"/>
            </a:pPr>
            <a:r>
              <a:rPr lang="fr-FR" sz="2400" dirty="0" smtClean="0"/>
              <a:t>Ajouter</a:t>
            </a:r>
            <a:r>
              <a:rPr lang="en-US" sz="2400" dirty="0" smtClean="0"/>
              <a:t> un </a:t>
            </a:r>
            <a:r>
              <a:rPr lang="fr-FR" sz="2400" dirty="0" smtClean="0"/>
              <a:t>connecteur</a:t>
            </a:r>
            <a:r>
              <a:rPr lang="en-US" sz="2400" dirty="0" smtClean="0"/>
              <a:t> </a:t>
            </a:r>
            <a:r>
              <a:rPr lang="fr-FR" sz="2400" dirty="0" smtClean="0"/>
              <a:t>SSL</a:t>
            </a:r>
          </a:p>
          <a:p>
            <a:pPr marL="514350" indent="-514350">
              <a:buFont typeface="+mj-lt"/>
              <a:buAutoNum type="arabicPeriod"/>
            </a:pPr>
            <a:endParaRPr lang="fr-FR" sz="2400" dirty="0" smtClean="0"/>
          </a:p>
          <a:p>
            <a:pPr marL="514350" indent="-514350">
              <a:buFont typeface="+mj-lt"/>
              <a:buAutoNum type="arabicPeriod"/>
            </a:pPr>
            <a:endParaRPr lang="en-US" sz="2400" dirty="0" smtClean="0"/>
          </a:p>
          <a:p>
            <a:pPr marL="514350" indent="-514350">
              <a:buFont typeface="+mj-lt"/>
              <a:buAutoNum type="arabicPeriod"/>
            </a:pPr>
            <a:r>
              <a:rPr lang="fr-FR" sz="2400" dirty="0" smtClean="0"/>
              <a:t>Redémarrer Tomcat</a:t>
            </a:r>
            <a:endParaRPr lang="en-US" sz="2400" dirty="0"/>
          </a:p>
          <a:p>
            <a:pPr marL="514350" indent="-514350">
              <a:buFont typeface="+mj-lt"/>
              <a:buAutoNum type="arabicPeriod"/>
            </a:pPr>
            <a:endParaRPr lang="fr-FR" sz="2400"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647" y="4355123"/>
            <a:ext cx="836971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08744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Sommaire</a:t>
            </a:r>
            <a:endParaRPr lang="fr-FR" dirty="0"/>
          </a:p>
        </p:txBody>
      </p:sp>
      <p:sp>
        <p:nvSpPr>
          <p:cNvPr id="3" name="Content Placeholder 2"/>
          <p:cNvSpPr>
            <a:spLocks noGrp="1"/>
          </p:cNvSpPr>
          <p:nvPr>
            <p:ph idx="1"/>
          </p:nvPr>
        </p:nvSpPr>
        <p:spPr>
          <a:xfrm>
            <a:off x="457200" y="1600200"/>
            <a:ext cx="8229600" cy="4876800"/>
          </a:xfrm>
        </p:spPr>
        <p:txBody>
          <a:bodyPr>
            <a:noAutofit/>
          </a:bodyPr>
          <a:lstStyle/>
          <a:p>
            <a:r>
              <a:rPr lang="fr-FR" sz="2200" b="1" dirty="0" smtClean="0"/>
              <a:t>Introduction</a:t>
            </a:r>
          </a:p>
          <a:p>
            <a:r>
              <a:rPr lang="fr-FR" sz="2200" b="1" dirty="0" smtClean="0"/>
              <a:t>Apache Tomcat</a:t>
            </a:r>
          </a:p>
          <a:p>
            <a:pPr lvl="1">
              <a:buFont typeface="Arial" pitchFamily="34" charset="0"/>
              <a:buChar char="•"/>
            </a:pPr>
            <a:r>
              <a:rPr lang="fr-FR" sz="2200" dirty="0" smtClean="0"/>
              <a:t>Fonctionnalité</a:t>
            </a:r>
            <a:endParaRPr lang="fr-FR" sz="2200" dirty="0"/>
          </a:p>
          <a:p>
            <a:pPr lvl="1">
              <a:buFont typeface="Arial" pitchFamily="34" charset="0"/>
              <a:buChar char="•"/>
            </a:pPr>
            <a:r>
              <a:rPr lang="fr-FR" sz="2200" dirty="0" smtClean="0"/>
              <a:t>Connecteurs</a:t>
            </a:r>
            <a:endParaRPr lang="fr-FR" sz="2200" dirty="0"/>
          </a:p>
          <a:p>
            <a:pPr lvl="1">
              <a:buFont typeface="Arial" pitchFamily="34" charset="0"/>
              <a:buChar char="•"/>
            </a:pPr>
            <a:r>
              <a:rPr lang="fr-FR" sz="2200" dirty="0" smtClean="0"/>
              <a:t>Serveur Web/Application</a:t>
            </a:r>
          </a:p>
          <a:p>
            <a:r>
              <a:rPr lang="fr-FR" sz="2200" b="1" dirty="0"/>
              <a:t>SSL (Secure Socket Layer</a:t>
            </a:r>
            <a:r>
              <a:rPr lang="fr-FR" sz="2200" b="1" dirty="0" smtClean="0"/>
              <a:t>)</a:t>
            </a:r>
          </a:p>
          <a:p>
            <a:pPr lvl="1">
              <a:buFont typeface="Arial" pitchFamily="34" charset="0"/>
              <a:buChar char="•"/>
            </a:pPr>
            <a:r>
              <a:rPr lang="fr-FR" sz="2200" dirty="0" smtClean="0"/>
              <a:t>Fonctionnement </a:t>
            </a:r>
          </a:p>
          <a:p>
            <a:pPr lvl="1">
              <a:buFont typeface="Arial" pitchFamily="34" charset="0"/>
              <a:buChar char="•"/>
            </a:pPr>
            <a:r>
              <a:rPr lang="fr-FR" sz="2200" dirty="0" smtClean="0"/>
              <a:t>Aspects Cryptographiques</a:t>
            </a:r>
          </a:p>
          <a:p>
            <a:pPr lvl="1">
              <a:buFont typeface="Arial" pitchFamily="34" charset="0"/>
              <a:buChar char="•"/>
            </a:pPr>
            <a:r>
              <a:rPr lang="fr-FR" sz="2200" dirty="0" smtClean="0"/>
              <a:t>Certificats</a:t>
            </a:r>
          </a:p>
          <a:p>
            <a:pPr lvl="1">
              <a:buFont typeface="Arial" pitchFamily="34" charset="0"/>
              <a:buChar char="•"/>
            </a:pPr>
            <a:r>
              <a:rPr lang="fr-FR" sz="2200" dirty="0" smtClean="0"/>
              <a:t>Utilisation de SSL</a:t>
            </a:r>
            <a:endParaRPr lang="fr-FR" sz="2200" dirty="0" smtClean="0"/>
          </a:p>
          <a:p>
            <a:pPr lvl="1">
              <a:buFont typeface="Arial" pitchFamily="34" charset="0"/>
              <a:buChar char="•"/>
            </a:pPr>
            <a:r>
              <a:rPr lang="fr-FR" sz="2200" dirty="0" smtClean="0"/>
              <a:t>Avantages</a:t>
            </a:r>
          </a:p>
          <a:p>
            <a:r>
              <a:rPr lang="fr-FR" sz="2200" b="1" dirty="0" smtClean="0"/>
              <a:t>Implémentation SSL dans TOMCAT</a:t>
            </a:r>
          </a:p>
        </p:txBody>
      </p:sp>
    </p:spTree>
    <p:extLst>
      <p:ext uri="{BB962C8B-B14F-4D97-AF65-F5344CB8AC3E}">
        <p14:creationId xmlns:p14="http://schemas.microsoft.com/office/powerpoint/2010/main" val="2098507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fr-FR" dirty="0" smtClean="0"/>
              <a:t>Merci pour votre Attention</a:t>
            </a:r>
            <a:endParaRPr lang="fr-FR" dirty="0"/>
          </a:p>
        </p:txBody>
      </p:sp>
    </p:spTree>
    <p:extLst>
      <p:ext uri="{BB962C8B-B14F-4D97-AF65-F5344CB8AC3E}">
        <p14:creationId xmlns:p14="http://schemas.microsoft.com/office/powerpoint/2010/main" val="34148350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Introduction</a:t>
            </a:r>
            <a:endParaRPr lang="fr-FR" dirty="0"/>
          </a:p>
        </p:txBody>
      </p:sp>
      <p:sp>
        <p:nvSpPr>
          <p:cNvPr id="3" name="Content Placeholder 2"/>
          <p:cNvSpPr>
            <a:spLocks noGrp="1"/>
          </p:cNvSpPr>
          <p:nvPr>
            <p:ph idx="1"/>
          </p:nvPr>
        </p:nvSpPr>
        <p:spPr/>
        <p:txBody>
          <a:bodyPr>
            <a:normAutofit/>
          </a:bodyPr>
          <a:lstStyle/>
          <a:p>
            <a:pPr marL="0" indent="0" algn="justLow">
              <a:buNone/>
            </a:pPr>
            <a:r>
              <a:rPr lang="fr-FR" sz="2800" dirty="0" smtClean="0"/>
              <a:t>Dans le cas d’Apache Tomcat, il est probable que certaines données manipulées sont sensibles, d’où l’importance du protocole SSL qui offre un moyen </a:t>
            </a:r>
            <a:r>
              <a:rPr lang="fr-FR" sz="2800" dirty="0" smtClean="0"/>
              <a:t>d'intégration </a:t>
            </a:r>
            <a:r>
              <a:rPr lang="fr-FR" sz="2800" dirty="0" smtClean="0"/>
              <a:t>de communication sécurisée </a:t>
            </a:r>
            <a:r>
              <a:rPr lang="fr-FR" sz="2800" dirty="0" smtClean="0"/>
              <a:t>aux utilisateurs sur Internet</a:t>
            </a:r>
            <a:r>
              <a:rPr lang="fr-FR" sz="2800" dirty="0" smtClean="0"/>
              <a:t>.</a:t>
            </a:r>
            <a:endParaRPr lang="fr-FR" sz="2800" dirty="0"/>
          </a:p>
        </p:txBody>
      </p:sp>
    </p:spTree>
    <p:extLst>
      <p:ext uri="{BB962C8B-B14F-4D97-AF65-F5344CB8AC3E}">
        <p14:creationId xmlns:p14="http://schemas.microsoft.com/office/powerpoint/2010/main" val="9884187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Apache Tomcat</a:t>
            </a:r>
            <a:endParaRPr lang="fr-FR" dirty="0"/>
          </a:p>
        </p:txBody>
      </p:sp>
      <p:sp>
        <p:nvSpPr>
          <p:cNvPr id="3" name="Content Placeholder 2"/>
          <p:cNvSpPr>
            <a:spLocks noGrp="1"/>
          </p:cNvSpPr>
          <p:nvPr>
            <p:ph idx="1"/>
          </p:nvPr>
        </p:nvSpPr>
        <p:spPr>
          <a:xfrm>
            <a:off x="457200" y="1600200"/>
            <a:ext cx="8229600" cy="2514599"/>
          </a:xfrm>
        </p:spPr>
        <p:txBody>
          <a:bodyPr>
            <a:normAutofit/>
          </a:bodyPr>
          <a:lstStyle/>
          <a:p>
            <a:r>
              <a:rPr lang="fr-FR" sz="2800" dirty="0" smtClean="0"/>
              <a:t>Apache est un serveur HTTP</a:t>
            </a:r>
          </a:p>
          <a:p>
            <a:endParaRPr lang="fr-FR" sz="2800" dirty="0" smtClean="0"/>
          </a:p>
          <a:p>
            <a:r>
              <a:rPr lang="fr-FR" sz="2800" dirty="0" smtClean="0"/>
              <a:t>Tomcat est un Servlet et un serveur JSP au service des technologies Java.</a:t>
            </a:r>
            <a:endParaRPr lang="fr-FR" sz="2800" dirty="0"/>
          </a:p>
        </p:txBody>
      </p:sp>
    </p:spTree>
    <p:extLst>
      <p:ext uri="{BB962C8B-B14F-4D97-AF65-F5344CB8AC3E}">
        <p14:creationId xmlns:p14="http://schemas.microsoft.com/office/powerpoint/2010/main" val="4669472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Fonctionnalité</a:t>
            </a:r>
            <a:endParaRPr lang="fr-FR"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600" y="1371600"/>
            <a:ext cx="7907139" cy="4980781"/>
          </a:xfrm>
        </p:spPr>
      </p:pic>
    </p:spTree>
    <p:extLst>
      <p:ext uri="{BB962C8B-B14F-4D97-AF65-F5344CB8AC3E}">
        <p14:creationId xmlns:p14="http://schemas.microsoft.com/office/powerpoint/2010/main" val="31140849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Connecteurs</a:t>
            </a:r>
            <a:endParaRPr lang="fr-FR" dirty="0"/>
          </a:p>
        </p:txBody>
      </p:sp>
      <p:sp>
        <p:nvSpPr>
          <p:cNvPr id="3" name="Content Placeholder 2"/>
          <p:cNvSpPr>
            <a:spLocks noGrp="1"/>
          </p:cNvSpPr>
          <p:nvPr>
            <p:ph idx="1"/>
          </p:nvPr>
        </p:nvSpPr>
        <p:spPr>
          <a:xfrm>
            <a:off x="457200" y="1600201"/>
            <a:ext cx="8229600" cy="2971800"/>
          </a:xfrm>
        </p:spPr>
        <p:txBody>
          <a:bodyPr>
            <a:normAutofit/>
          </a:bodyPr>
          <a:lstStyle/>
          <a:p>
            <a:pPr marL="0" indent="0" algn="justLow">
              <a:buNone/>
            </a:pPr>
            <a:r>
              <a:rPr lang="fr-FR" sz="2800" dirty="0" smtClean="0"/>
              <a:t>Un connecteur est le composant "frontière" du serveur d'applications, puisqu'il reçoit les requêtes provenant du client. </a:t>
            </a:r>
          </a:p>
          <a:p>
            <a:pPr marL="0" indent="0" algn="justLow">
              <a:buNone/>
            </a:pPr>
            <a:endParaRPr lang="fr-FR" sz="2800" dirty="0"/>
          </a:p>
          <a:p>
            <a:pPr marL="0" indent="0" algn="justLow">
              <a:buNone/>
            </a:pPr>
            <a:r>
              <a:rPr lang="fr-FR" sz="2800" dirty="0" smtClean="0"/>
              <a:t>C'est également par le connecteur que la réponse passera, une fois le traitement terminé.</a:t>
            </a:r>
            <a:endParaRPr lang="fr-FR" sz="2800" dirty="0"/>
          </a:p>
        </p:txBody>
      </p:sp>
    </p:spTree>
    <p:extLst>
      <p:ext uri="{BB962C8B-B14F-4D97-AF65-F5344CB8AC3E}">
        <p14:creationId xmlns:p14="http://schemas.microsoft.com/office/powerpoint/2010/main" val="4722250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Serveur Web/Application</a:t>
            </a:r>
            <a:endParaRPr lang="fr-FR" dirty="0"/>
          </a:p>
        </p:txBody>
      </p:sp>
      <p:sp>
        <p:nvSpPr>
          <p:cNvPr id="3" name="Content Placeholder 2"/>
          <p:cNvSpPr>
            <a:spLocks noGrp="1"/>
          </p:cNvSpPr>
          <p:nvPr>
            <p:ph idx="1"/>
          </p:nvPr>
        </p:nvSpPr>
        <p:spPr/>
        <p:txBody>
          <a:bodyPr>
            <a:noAutofit/>
          </a:bodyPr>
          <a:lstStyle/>
          <a:p>
            <a:pPr marL="0" indent="0" algn="justLow">
              <a:buNone/>
            </a:pPr>
            <a:r>
              <a:rPr lang="fr-FR" sz="2400" dirty="0" smtClean="0"/>
              <a:t>Le serveur web et le serveur d'applications</a:t>
            </a:r>
            <a:r>
              <a:rPr lang="fr-FR" sz="2400" dirty="0" smtClean="0"/>
              <a:t> </a:t>
            </a:r>
            <a:r>
              <a:rPr lang="fr-FR" sz="2400" dirty="0"/>
              <a:t>sont en effet nécessaires côté serveur, puisqu'ils se </a:t>
            </a:r>
            <a:r>
              <a:rPr lang="fr-FR" sz="2400" dirty="0" smtClean="0"/>
              <a:t>complètent: </a:t>
            </a:r>
            <a:r>
              <a:rPr lang="fr-FR" sz="2400" dirty="0"/>
              <a:t>le serveur d'applications ne sait pas traiter une requête </a:t>
            </a:r>
            <a:r>
              <a:rPr lang="fr-FR" sz="2400" dirty="0" smtClean="0"/>
              <a:t>HTTP et le </a:t>
            </a:r>
            <a:r>
              <a:rPr lang="fr-FR" sz="2400" dirty="0"/>
              <a:t>serveur web ne sait pas exécuter d'applications </a:t>
            </a:r>
            <a:r>
              <a:rPr lang="fr-FR" sz="2400" dirty="0" smtClean="0"/>
              <a:t>!</a:t>
            </a:r>
          </a:p>
          <a:p>
            <a:pPr marL="0" indent="0" algn="justLow">
              <a:buNone/>
            </a:pPr>
            <a:endParaRPr lang="fr-FR" sz="2400" dirty="0"/>
          </a:p>
          <a:p>
            <a:pPr marL="0" indent="0" algn="justLow">
              <a:buNone/>
            </a:pPr>
            <a:r>
              <a:rPr lang="fr-FR" sz="2400" dirty="0"/>
              <a:t>Si ces deux composantes sont indispensables, elles ne sont pas nécessairement séparées. Tomcat inclut ainsi un serveur web, et est donc capable de fonctionner en autonomie (</a:t>
            </a:r>
            <a:r>
              <a:rPr lang="fr-FR" sz="2400" i="1" dirty="0"/>
              <a:t>StandAlone</a:t>
            </a:r>
            <a:r>
              <a:rPr lang="fr-FR" sz="2400" dirty="0"/>
              <a:t>), pour traiter à la fois les requêtes HTTP simples </a:t>
            </a:r>
            <a:r>
              <a:rPr lang="fr-FR" sz="2400" dirty="0" smtClean="0"/>
              <a:t>et </a:t>
            </a:r>
            <a:r>
              <a:rPr lang="fr-FR" sz="2400" dirty="0"/>
              <a:t>les applications web.</a:t>
            </a:r>
          </a:p>
          <a:p>
            <a:pPr algn="justLow"/>
            <a:endParaRPr lang="fr-FR" sz="2400" dirty="0"/>
          </a:p>
        </p:txBody>
      </p:sp>
    </p:spTree>
    <p:extLst>
      <p:ext uri="{BB962C8B-B14F-4D97-AF65-F5344CB8AC3E}">
        <p14:creationId xmlns:p14="http://schemas.microsoft.com/office/powerpoint/2010/main" val="26175881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SSL (Secure Socket Layer)</a:t>
            </a:r>
            <a:endParaRPr lang="fr-FR" dirty="0"/>
          </a:p>
        </p:txBody>
      </p:sp>
      <p:sp>
        <p:nvSpPr>
          <p:cNvPr id="3" name="Content Placeholder 2"/>
          <p:cNvSpPr>
            <a:spLocks noGrp="1"/>
          </p:cNvSpPr>
          <p:nvPr>
            <p:ph idx="1"/>
          </p:nvPr>
        </p:nvSpPr>
        <p:spPr>
          <a:xfrm>
            <a:off x="457200" y="1600201"/>
            <a:ext cx="8229600" cy="1981200"/>
          </a:xfrm>
        </p:spPr>
        <p:txBody>
          <a:bodyPr>
            <a:normAutofit/>
          </a:bodyPr>
          <a:lstStyle/>
          <a:p>
            <a:pPr marL="0" indent="0" algn="justLow">
              <a:buNone/>
            </a:pPr>
            <a:r>
              <a:rPr lang="fr-FR" sz="2800" dirty="0" smtClean="0"/>
              <a:t>Secure Socket Layer (SSL) est un protocole qui assure la sécurité des communications entre le client et le serveur en implémentant des données cryptées et une authentification basée sur des certificats.</a:t>
            </a:r>
            <a:endParaRPr lang="fr-FR" sz="28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3733800"/>
            <a:ext cx="5235394" cy="2819644"/>
          </a:xfrm>
          <a:prstGeom prst="rect">
            <a:avLst/>
          </a:prstGeom>
        </p:spPr>
      </p:pic>
    </p:spTree>
    <p:extLst>
      <p:ext uri="{BB962C8B-B14F-4D97-AF65-F5344CB8AC3E}">
        <p14:creationId xmlns:p14="http://schemas.microsoft.com/office/powerpoint/2010/main" val="29408043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3886199"/>
          </a:xfrm>
        </p:spPr>
        <p:txBody>
          <a:bodyPr>
            <a:normAutofit lnSpcReduction="10000"/>
          </a:bodyPr>
          <a:lstStyle/>
          <a:p>
            <a:pPr marL="0" indent="0" algn="justLow">
              <a:buNone/>
            </a:pPr>
            <a:r>
              <a:rPr lang="fr-FR" dirty="0"/>
              <a:t>SSL assure 3 choses</a:t>
            </a:r>
            <a:r>
              <a:rPr lang="fr-FR" dirty="0" smtClean="0"/>
              <a:t>:</a:t>
            </a:r>
          </a:p>
          <a:p>
            <a:pPr marL="0" indent="0" algn="justLow">
              <a:buNone/>
            </a:pPr>
            <a:endParaRPr lang="fr-FR" dirty="0"/>
          </a:p>
          <a:p>
            <a:pPr lvl="0" algn="justLow"/>
            <a:r>
              <a:rPr lang="fr-FR" sz="2400" dirty="0" smtClean="0"/>
              <a:t>Confidentialité: Elimination de possibilité d'espionnage des </a:t>
            </a:r>
            <a:r>
              <a:rPr lang="fr-FR" sz="2400" dirty="0"/>
              <a:t>informations échangées</a:t>
            </a:r>
            <a:r>
              <a:rPr lang="fr-FR" sz="2400" dirty="0" smtClean="0"/>
              <a:t> (Algorithme </a:t>
            </a:r>
            <a:r>
              <a:rPr lang="fr-FR" sz="2400" dirty="0"/>
              <a:t>de </a:t>
            </a:r>
            <a:r>
              <a:rPr lang="fr-FR" sz="2400" dirty="0" smtClean="0"/>
              <a:t>Chiffrement).</a:t>
            </a:r>
            <a:endParaRPr lang="fr-FR" sz="2400" dirty="0"/>
          </a:p>
          <a:p>
            <a:pPr lvl="0" algn="justLow"/>
            <a:r>
              <a:rPr lang="fr-FR" sz="2400" dirty="0" smtClean="0"/>
              <a:t>Intégrité:  Le client et le serveur doivent pouvoir s’assurer que les messages transmis ne sont tronqués/modifiés (Signature </a:t>
            </a:r>
            <a:r>
              <a:rPr lang="fr-FR" sz="2400" dirty="0"/>
              <a:t>des </a:t>
            </a:r>
            <a:r>
              <a:rPr lang="fr-FR" sz="2400" dirty="0" smtClean="0"/>
              <a:t>Données)</a:t>
            </a:r>
          </a:p>
          <a:p>
            <a:pPr lvl="0" algn="justLow"/>
            <a:r>
              <a:rPr lang="fr-FR" sz="2400" dirty="0" smtClean="0"/>
              <a:t>Authentification: </a:t>
            </a:r>
            <a:r>
              <a:rPr lang="fr-FR" sz="2400" dirty="0" smtClean="0"/>
              <a:t>Le client doit pouvoir s’assurer de l’identité du serveur (Certificats)</a:t>
            </a:r>
            <a:endParaRPr lang="fr-FR" sz="2400" dirty="0" smtClean="0"/>
          </a:p>
          <a:p>
            <a:pPr marL="0" indent="0" algn="justLow">
              <a:buNone/>
            </a:pPr>
            <a:endParaRPr lang="fr-FR" dirty="0"/>
          </a:p>
        </p:txBody>
      </p:sp>
    </p:spTree>
    <p:extLst>
      <p:ext uri="{BB962C8B-B14F-4D97-AF65-F5344CB8AC3E}">
        <p14:creationId xmlns:p14="http://schemas.microsoft.com/office/powerpoint/2010/main" val="34164628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279</TotalTime>
  <Words>1007</Words>
  <Application>Microsoft Office PowerPoint</Application>
  <PresentationFormat>On-screen Show (4:3)</PresentationFormat>
  <Paragraphs>114</Paragraphs>
  <Slides>20</Slides>
  <Notes>6</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Implémentation de protocole  SSL dans TOMCAT</vt:lpstr>
      <vt:lpstr>Sommaire</vt:lpstr>
      <vt:lpstr>Introduction</vt:lpstr>
      <vt:lpstr>Apache Tomcat</vt:lpstr>
      <vt:lpstr>Fonctionnalité</vt:lpstr>
      <vt:lpstr>Connecteurs</vt:lpstr>
      <vt:lpstr>Serveur Web/Application</vt:lpstr>
      <vt:lpstr>SSL (Secure Socket Layer)</vt:lpstr>
      <vt:lpstr>PowerPoint Presentation</vt:lpstr>
      <vt:lpstr>Fonctionnement</vt:lpstr>
      <vt:lpstr>SSL Handshake Protocole</vt:lpstr>
      <vt:lpstr>SSL Record Protocole</vt:lpstr>
      <vt:lpstr>Aspects Cryptographiques</vt:lpstr>
      <vt:lpstr>Certificats</vt:lpstr>
      <vt:lpstr>Comment vérifier l'authenticité des certificats</vt:lpstr>
      <vt:lpstr>Utilisation de SSL</vt:lpstr>
      <vt:lpstr>PowerPoint Presentation</vt:lpstr>
      <vt:lpstr>Avantages</vt:lpstr>
      <vt:lpstr>Implémentation SSL dans TOMCAT</vt:lpstr>
      <vt:lpstr>Merci pour votre Attention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Implémentation de protocole  SSL dans TOMCAT</dc:title>
  <dc:creator>roudy ghosn</dc:creator>
  <cp:lastModifiedBy>roudy ghosn</cp:lastModifiedBy>
  <cp:revision>68</cp:revision>
  <dcterms:created xsi:type="dcterms:W3CDTF">2018-02-25T10:57:32Z</dcterms:created>
  <dcterms:modified xsi:type="dcterms:W3CDTF">2018-02-25T15:37:12Z</dcterms:modified>
</cp:coreProperties>
</file>